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1" r:id="rId8"/>
    <p:sldId id="260" r:id="rId9"/>
    <p:sldId id="275" r:id="rId10"/>
    <p:sldId id="262" r:id="rId11"/>
    <p:sldId id="268" r:id="rId12"/>
    <p:sldId id="263" r:id="rId13"/>
    <p:sldId id="266" r:id="rId14"/>
    <p:sldId id="274" r:id="rId15"/>
    <p:sldId id="286" r:id="rId16"/>
    <p:sldId id="267" r:id="rId17"/>
    <p:sldId id="276" r:id="rId18"/>
    <p:sldId id="277" r:id="rId19"/>
    <p:sldId id="284" r:id="rId20"/>
    <p:sldId id="279" r:id="rId21"/>
    <p:sldId id="280" r:id="rId22"/>
    <p:sldId id="281" r:id="rId23"/>
    <p:sldId id="287" r:id="rId24"/>
    <p:sldId id="282" r:id="rId25"/>
    <p:sldId id="290" r:id="rId26"/>
    <p:sldId id="269" r:id="rId2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53B8B"/>
    <a:srgbClr val="54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10B9D-4316-4AC6-9DAE-50A832AA6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5DD03F-88B6-4F18-AFDD-C7DC24070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384ABF-B3DA-496B-B8DA-68C6E7CF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2C34DD-EEEF-493A-A176-B4AD1CB6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47208-D727-4C0D-90F7-51B41A83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911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A7651-A3A9-4855-9CFB-CC988FFE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A47264-201F-42A6-92AB-EA8D2AF95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FCB769-273E-403B-AF29-9D811E09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144E4B-F674-4B73-B09B-36AC9DDF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B26A6-DD4E-4974-BE74-165945DA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898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0F2296-3904-4328-8398-CC1C68E61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F97A18-C287-49DC-8AA0-8E0A80B2B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BF5F7-67C7-4F81-BF0C-4C656471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72D69E-6F40-4D0A-9852-97B51B79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D9691-7A62-46A9-BF40-1CEE3030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073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5BC04-06A2-456B-A406-060B84D7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867B0F-853D-4139-9028-1ED14CBC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E487D-3989-489D-A7DD-FFB52E3A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A525EE-5A5B-4142-BA24-767BBDEA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A70FA9-5F16-4CF0-AEA6-E275CAB1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71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5698A-F2AE-48CF-A905-227F14FA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C1876-C124-4C55-B6EA-8A8DC4C0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FBADC-E7FE-4FA7-A5ED-0E3BAAA4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BB1C58-F288-485A-8591-BF653034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0338D-C3A0-4BA7-87F6-0EC42698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691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58F79-C9BC-4322-B8D6-C0207E4D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6ED543-AF52-45C5-AD81-EEF8E59FF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8B6B13-B3EA-48FB-877B-33DBDE400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C2E631-6744-49F5-9493-642BEF31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D33AAD-66E0-4360-83CB-65CF7243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C75D58-ED9E-4B94-9077-A8C02676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241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DEDB3-CF8C-4A68-BA67-058E564D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05734E-0204-4BE4-912C-0E2DA6F31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2FB7EC-1DA8-4FD7-A45E-0B99312F9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994D7C-1686-447B-B7A5-4377D350D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DE3266-9F50-41CF-A236-A7CD05525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8D9BA7-7192-4219-8D31-0B8E62DA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C8ECFA-9B24-41A5-8254-DAC4107A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573F0E-9FD1-40C0-BD76-66B2D40F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457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20A51-DE61-48D9-9592-605C3EA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9D959C-3083-4995-8257-BF319473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F44B4E-6806-4177-83D2-A06B662C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571F20-6793-48C6-A02C-EA45B6B9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8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2D19FC-23B3-4574-ABDC-F4C82E48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8CC65D-F591-40D2-8C74-1F5FA57F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7AB192-9130-4F68-BE78-A1BD4246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94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7BF1D-6F53-42BF-9963-BB500D96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6BEFFE-64BC-4857-A224-9758AEDE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7CE8A8-28F8-41C3-B3E5-309C144F6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C4F963-F10C-45E5-822C-A3ECE04E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31FA8E-5B5B-4309-A93A-16B66B36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06074A-70D5-4323-8E3E-63324C8E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03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2EE49-BA58-4792-905C-1EA2E90C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31603-F779-4DE1-8745-0EC5E6BC0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600706-010A-47F9-B040-B492D0385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04AE1E-1DD8-414A-98A6-705E627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42902E-7576-45C8-A5C9-EDB28B3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3205E0-0149-476D-9EB9-7D12AF05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31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9C5292-2EF8-4F83-A2AB-E1DE3FF0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B0D14B-7DF3-494A-8D7C-7BC33BA18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66F58-0287-4E17-A7D8-2A6380D2D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241E-65B3-40CB-BDB4-A5FAABD4AD6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3E904-0C78-4E67-998D-2F23A3B67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D3144F-A831-43F4-9008-FA68A881D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56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yc0qB9fM3o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qkN0uDZCHw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ve background">
            <a:extLst>
              <a:ext uri="{FF2B5EF4-FFF2-40B4-BE49-F238E27FC236}">
                <a16:creationId xmlns:a16="http://schemas.microsoft.com/office/drawing/2014/main" id="{4A09344A-7D58-4633-B538-447B08CC7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23422" b="4168"/>
          <a:stretch/>
        </p:blipFill>
        <p:spPr bwMode="auto">
          <a:xfrm>
            <a:off x="13253" y="13252"/>
            <a:ext cx="12178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67419B-2D19-4B14-94CE-EB3A4928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30" y="614880"/>
            <a:ext cx="9144000" cy="2387600"/>
          </a:xfrm>
        </p:spPr>
        <p:txBody>
          <a:bodyPr/>
          <a:lstStyle/>
          <a:p>
            <a:r>
              <a:rPr lang="es-CL" dirty="0"/>
              <a:t>1° básico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CB95C56-2672-4541-81AE-D9194D2A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730" y="3002480"/>
            <a:ext cx="9144000" cy="1655762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Semana 29-30</a:t>
            </a:r>
          </a:p>
          <a:p>
            <a:r>
              <a:rPr lang="es-CL" dirty="0">
                <a:solidFill>
                  <a:schemeClr val="bg1"/>
                </a:solidFill>
              </a:rPr>
              <a:t>PROGRAMA DE INTEGRACIÓN ESCOLAR  </a:t>
            </a:r>
          </a:p>
        </p:txBody>
      </p:sp>
      <p:pic>
        <p:nvPicPr>
          <p:cNvPr id="6" name="Imagen 5" descr="Imagen relacionada">
            <a:extLst>
              <a:ext uri="{FF2B5EF4-FFF2-40B4-BE49-F238E27FC236}">
                <a16:creationId xmlns:a16="http://schemas.microsoft.com/office/drawing/2014/main" id="{048EBC5B-83D4-4320-B83C-755B97E928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97771"/>
            <a:ext cx="1059690" cy="1158322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B74A89-5C47-439B-8280-66B01D35D2C1}"/>
              </a:ext>
            </a:extLst>
          </p:cNvPr>
          <p:cNvSpPr txBox="1"/>
          <p:nvPr/>
        </p:nvSpPr>
        <p:spPr>
          <a:xfrm>
            <a:off x="894040" y="324273"/>
            <a:ext cx="299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COLEGIO </a:t>
            </a:r>
          </a:p>
          <a:p>
            <a:r>
              <a:rPr lang="es-CL" sz="1400" b="1" dirty="0"/>
              <a:t>REPÚBLICA ARGENTINA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A7ED7-0F3C-48CC-8B7E-E3103AC32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212">
            <a:off x="9229642" y="889779"/>
            <a:ext cx="2394750" cy="18559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EDC4B4-FA34-46DD-ADCB-B12A2C003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157">
            <a:off x="9431915" y="3892383"/>
            <a:ext cx="2420619" cy="18704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FF4B55-B477-4291-A92E-456CD8706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001">
            <a:off x="6443218" y="4712412"/>
            <a:ext cx="2696261" cy="17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1EF5D4C-C4EF-410C-8669-CA3A8D8E9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E3AF78-B430-4286-B858-E30195451AFB}"/>
              </a:ext>
            </a:extLst>
          </p:cNvPr>
          <p:cNvSpPr txBox="1"/>
          <p:nvPr/>
        </p:nvSpPr>
        <p:spPr>
          <a:xfrm>
            <a:off x="724134" y="286378"/>
            <a:ext cx="110759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palabras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observa la imagen y lee el nombre que corresponde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CD35B0-24C4-4ED3-B4BB-E396E077F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85" t="42536" r="9405" b="42761"/>
          <a:stretch/>
        </p:blipFill>
        <p:spPr>
          <a:xfrm>
            <a:off x="1624021" y="1403752"/>
            <a:ext cx="1874624" cy="1571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2F4C45-3C64-4354-A06F-7C641C6A6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62" t="66675" r="20833" b="16597"/>
          <a:stretch/>
        </p:blipFill>
        <p:spPr>
          <a:xfrm>
            <a:off x="1624021" y="3304338"/>
            <a:ext cx="1874624" cy="130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313B7E-7B3F-4F9D-B5EB-C30BB9FD5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97" t="20695" r="11992" b="70828"/>
          <a:stretch/>
        </p:blipFill>
        <p:spPr>
          <a:xfrm>
            <a:off x="1624021" y="4939747"/>
            <a:ext cx="1874625" cy="146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BE1DED-E114-4A73-A6CD-4794F7C35392}"/>
              </a:ext>
            </a:extLst>
          </p:cNvPr>
          <p:cNvSpPr txBox="1"/>
          <p:nvPr/>
        </p:nvSpPr>
        <p:spPr>
          <a:xfrm>
            <a:off x="4563795" y="1804815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Coco</a:t>
            </a:r>
            <a:r>
              <a:rPr lang="es-CL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4765F-C90C-474E-81F4-2231216A5391}"/>
              </a:ext>
            </a:extLst>
          </p:cNvPr>
          <p:cNvSpPr txBox="1"/>
          <p:nvPr/>
        </p:nvSpPr>
        <p:spPr>
          <a:xfrm>
            <a:off x="4521201" y="5184398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Cona</a:t>
            </a:r>
            <a:r>
              <a:rPr lang="es-CL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A78920-D6C5-46F0-8B4B-70ECA322F832}"/>
              </a:ext>
            </a:extLst>
          </p:cNvPr>
          <p:cNvSpPr txBox="1"/>
          <p:nvPr/>
        </p:nvSpPr>
        <p:spPr>
          <a:xfrm>
            <a:off x="4521201" y="3500572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Escoba</a:t>
            </a:r>
            <a:r>
              <a:rPr lang="es-CL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3A7E95-C272-4FF3-8528-2A41792E7980}"/>
              </a:ext>
            </a:extLst>
          </p:cNvPr>
          <p:cNvSpPr txBox="1"/>
          <p:nvPr/>
        </p:nvSpPr>
        <p:spPr>
          <a:xfrm>
            <a:off x="6945087" y="3500571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Escalera</a:t>
            </a:r>
            <a:r>
              <a:rPr lang="es-CL" dirty="0"/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2A816E-C3F0-4EFF-ACB9-ADCAC0BCB235}"/>
              </a:ext>
            </a:extLst>
          </p:cNvPr>
          <p:cNvSpPr txBox="1"/>
          <p:nvPr/>
        </p:nvSpPr>
        <p:spPr>
          <a:xfrm>
            <a:off x="6945087" y="1814962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Cuco</a:t>
            </a:r>
            <a:r>
              <a:rPr lang="es-CL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2A9C16-F1A4-4E53-8D97-0C088EAF0FC0}"/>
              </a:ext>
            </a:extLst>
          </p:cNvPr>
          <p:cNvSpPr txBox="1"/>
          <p:nvPr/>
        </p:nvSpPr>
        <p:spPr>
          <a:xfrm>
            <a:off x="6945087" y="5179285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Cuna</a:t>
            </a:r>
            <a:r>
              <a:rPr lang="es-CL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A60865-AADE-439D-8CE4-32B0DF3E9B37}"/>
              </a:ext>
            </a:extLst>
          </p:cNvPr>
          <p:cNvSpPr txBox="1"/>
          <p:nvPr/>
        </p:nvSpPr>
        <p:spPr>
          <a:xfrm>
            <a:off x="9369922" y="1814962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Coca</a:t>
            </a:r>
            <a:r>
              <a:rPr lang="es-CL" dirty="0"/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7564049-7A3B-40E1-A444-D7B24142A746}"/>
              </a:ext>
            </a:extLst>
          </p:cNvPr>
          <p:cNvSpPr txBox="1"/>
          <p:nvPr/>
        </p:nvSpPr>
        <p:spPr>
          <a:xfrm>
            <a:off x="9368973" y="3572813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Escudo </a:t>
            </a:r>
            <a:r>
              <a:rPr lang="es-CL" dirty="0"/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35CCFD-5059-425F-BF2A-D52C833FE6DA}"/>
              </a:ext>
            </a:extLst>
          </p:cNvPr>
          <p:cNvSpPr txBox="1"/>
          <p:nvPr/>
        </p:nvSpPr>
        <p:spPr>
          <a:xfrm>
            <a:off x="9310213" y="5179285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Cama</a:t>
            </a:r>
            <a:r>
              <a:rPr lang="es-CL" dirty="0"/>
              <a:t> </a:t>
            </a:r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57B3EC9B-8884-45AE-86E7-183DAA0B38C4}"/>
              </a:ext>
            </a:extLst>
          </p:cNvPr>
          <p:cNvSpPr/>
          <p:nvPr/>
        </p:nvSpPr>
        <p:spPr>
          <a:xfrm>
            <a:off x="6036046" y="2209215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D9D2FF67-0698-4990-84FE-4538578E5666}"/>
              </a:ext>
            </a:extLst>
          </p:cNvPr>
          <p:cNvSpPr/>
          <p:nvPr/>
        </p:nvSpPr>
        <p:spPr>
          <a:xfrm>
            <a:off x="8483601" y="5548239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strella: 5 puntas 26">
            <a:extLst>
              <a:ext uri="{FF2B5EF4-FFF2-40B4-BE49-F238E27FC236}">
                <a16:creationId xmlns:a16="http://schemas.microsoft.com/office/drawing/2014/main" id="{AD51A242-DA39-4EF4-B6A6-902F6634221E}"/>
              </a:ext>
            </a:extLst>
          </p:cNvPr>
          <p:cNvSpPr/>
          <p:nvPr/>
        </p:nvSpPr>
        <p:spPr>
          <a:xfrm>
            <a:off x="8583306" y="3880648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60A5E6-D27C-4229-BE60-BBD75320E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3DDA7A-4B94-4124-8093-DACDF3C9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2" y="921716"/>
            <a:ext cx="10515600" cy="1325563"/>
          </a:xfr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b="1" dirty="0"/>
              <a:t>Ahora te invito a repasar y trabajar con la siguiente letra….</a:t>
            </a:r>
          </a:p>
        </p:txBody>
      </p:sp>
      <p:pic>
        <p:nvPicPr>
          <p:cNvPr id="1026" name="Picture 2" descr="Reseña de la película Valiente (Brave), de Disney/Pixar">
            <a:extLst>
              <a:ext uri="{FF2B5EF4-FFF2-40B4-BE49-F238E27FC236}">
                <a16:creationId xmlns:a16="http://schemas.microsoft.com/office/drawing/2014/main" id="{897AD0D2-2147-40B8-9CEC-04A2C44D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96" y="3034748"/>
            <a:ext cx="6732104" cy="3342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0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39F033D-4521-4F79-9EDB-3BE466B42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Alfabeto_Manual_Chileno">
            <a:extLst>
              <a:ext uri="{FF2B5EF4-FFF2-40B4-BE49-F238E27FC236}">
                <a16:creationId xmlns:a16="http://schemas.microsoft.com/office/drawing/2014/main" id="{9D90CC25-F0F7-468A-815D-84BEE24BB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3" t="55695" r="43042" b="24513"/>
          <a:stretch/>
        </p:blipFill>
        <p:spPr bwMode="auto">
          <a:xfrm>
            <a:off x="1132495" y="851343"/>
            <a:ext cx="1978925" cy="342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D07E49-B7A2-4F6F-A4AD-254FE3CC4F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30176" r="12186" b="24441"/>
          <a:stretch/>
        </p:blipFill>
        <p:spPr>
          <a:xfrm>
            <a:off x="5281690" y="4528476"/>
            <a:ext cx="3292323" cy="19683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120D3D-CFBB-4C80-9895-405E6E703F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58968" r="2948" b="2937"/>
          <a:stretch/>
        </p:blipFill>
        <p:spPr>
          <a:xfrm>
            <a:off x="3265714" y="863951"/>
            <a:ext cx="7595812" cy="34981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469142-CC4A-4A32-B74F-BF6BF3B07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6" y="140437"/>
            <a:ext cx="2690887" cy="20793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6BB6602-2F80-43C7-A45C-D97BC6CAEF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522"/>
          <a:stretch/>
        </p:blipFill>
        <p:spPr>
          <a:xfrm>
            <a:off x="8486998" y="332238"/>
            <a:ext cx="2210032" cy="161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93C2E0-4097-4C1A-8627-C0D23318AA43}"/>
              </a:ext>
            </a:extLst>
          </p:cNvPr>
          <p:cNvSpPr txBox="1"/>
          <p:nvPr/>
        </p:nvSpPr>
        <p:spPr>
          <a:xfrm>
            <a:off x="8907615" y="1662836"/>
            <a:ext cx="145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Quirquincho</a:t>
            </a:r>
          </a:p>
        </p:txBody>
      </p:sp>
    </p:spTree>
    <p:extLst>
      <p:ext uri="{BB962C8B-B14F-4D97-AF65-F5344CB8AC3E}">
        <p14:creationId xmlns:p14="http://schemas.microsoft.com/office/powerpoint/2010/main" val="181260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C4849D7-11EB-4B38-9AF6-BCF901A24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AA7860-A6C0-4C55-9C5D-45533605A59E}"/>
              </a:ext>
            </a:extLst>
          </p:cNvPr>
          <p:cNvSpPr txBox="1"/>
          <p:nvPr/>
        </p:nvSpPr>
        <p:spPr>
          <a:xfrm>
            <a:off x="327566" y="2705725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3F3104-1BC2-4579-88F5-93035FCBE76B}"/>
              </a:ext>
            </a:extLst>
          </p:cNvPr>
          <p:cNvSpPr txBox="1"/>
          <p:nvPr/>
        </p:nvSpPr>
        <p:spPr>
          <a:xfrm>
            <a:off x="5255208" y="1223206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72D9C5-A5C4-44BF-88A7-301C66FAE73D}"/>
              </a:ext>
            </a:extLst>
          </p:cNvPr>
          <p:cNvSpPr txBox="1"/>
          <p:nvPr/>
        </p:nvSpPr>
        <p:spPr>
          <a:xfrm>
            <a:off x="5255208" y="3834301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BD2AEA4-58A3-437E-B32D-86BD9BCF1ABE}"/>
              </a:ext>
            </a:extLst>
          </p:cNvPr>
          <p:cNvSpPr/>
          <p:nvPr/>
        </p:nvSpPr>
        <p:spPr>
          <a:xfrm rot="19697951">
            <a:off x="2173986" y="2572921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D4A18C-2DE4-40D2-A4AE-5A9A2CD869D3}"/>
              </a:ext>
            </a:extLst>
          </p:cNvPr>
          <p:cNvSpPr txBox="1"/>
          <p:nvPr/>
        </p:nvSpPr>
        <p:spPr>
          <a:xfrm>
            <a:off x="6297712" y="1315539"/>
            <a:ext cx="185530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B0B2ECA-132D-4D6D-867C-9BBCAA8A3BF4}"/>
              </a:ext>
            </a:extLst>
          </p:cNvPr>
          <p:cNvSpPr/>
          <p:nvPr/>
        </p:nvSpPr>
        <p:spPr>
          <a:xfrm rot="1315657">
            <a:off x="2263060" y="3929896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74FAEC-21EB-411E-BA68-8D1365835106}"/>
              </a:ext>
            </a:extLst>
          </p:cNvPr>
          <p:cNvSpPr txBox="1"/>
          <p:nvPr/>
        </p:nvSpPr>
        <p:spPr>
          <a:xfrm>
            <a:off x="6384715" y="3926634"/>
            <a:ext cx="185530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4ED367A-6ACA-45FD-B4EC-292DE8A78A19}"/>
              </a:ext>
            </a:extLst>
          </p:cNvPr>
          <p:cNvSpPr txBox="1"/>
          <p:nvPr/>
        </p:nvSpPr>
        <p:spPr>
          <a:xfrm>
            <a:off x="551542" y="5583622"/>
            <a:ext cx="11088915" cy="9541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/>
              <a:t>Recuerda: </a:t>
            </a:r>
            <a:r>
              <a:rPr lang="es-CL" sz="2800" b="1" dirty="0">
                <a:solidFill>
                  <a:schemeClr val="bg1"/>
                </a:solidFill>
              </a:rPr>
              <a:t>para que la “</a:t>
            </a:r>
            <a:r>
              <a:rPr lang="es-CL" sz="2800" b="1" dirty="0">
                <a:solidFill>
                  <a:srgbClr val="FF0000"/>
                </a:solidFill>
              </a:rPr>
              <a:t>Q</a:t>
            </a:r>
            <a:r>
              <a:rPr lang="es-CL" sz="2800" b="1" dirty="0">
                <a:solidFill>
                  <a:schemeClr val="bg1"/>
                </a:solidFill>
              </a:rPr>
              <a:t>” suene, debe ir siempre acompañada de la “</a:t>
            </a:r>
            <a:r>
              <a:rPr lang="es-CL" sz="2800" b="1" dirty="0">
                <a:solidFill>
                  <a:srgbClr val="FF0000"/>
                </a:solidFill>
              </a:rPr>
              <a:t>u</a:t>
            </a:r>
            <a:r>
              <a:rPr lang="es-CL" sz="2800" b="1" dirty="0">
                <a:solidFill>
                  <a:schemeClr val="bg1"/>
                </a:solidFill>
              </a:rPr>
              <a:t>”.</a:t>
            </a:r>
          </a:p>
          <a:p>
            <a:pPr algn="ctr"/>
            <a:r>
              <a:rPr lang="es-CL" sz="2800" b="1" dirty="0">
                <a:solidFill>
                  <a:srgbClr val="FF0000"/>
                </a:solidFill>
              </a:rPr>
              <a:t>Qu</a:t>
            </a:r>
            <a:r>
              <a:rPr lang="es-CL" sz="2800" b="1" dirty="0">
                <a:solidFill>
                  <a:schemeClr val="bg1"/>
                </a:solidFill>
              </a:rPr>
              <a:t>e-</a:t>
            </a:r>
            <a:r>
              <a:rPr lang="es-CL" sz="2800" b="1" dirty="0">
                <a:solidFill>
                  <a:srgbClr val="FF0000"/>
                </a:solidFill>
              </a:rPr>
              <a:t>Qu</a:t>
            </a:r>
            <a:r>
              <a:rPr lang="es-CL" sz="2800" b="1" dirty="0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F9F2568-81AB-46A8-B5E8-B92BBB888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97" t="35332" r="21071" b="50749"/>
          <a:stretch/>
        </p:blipFill>
        <p:spPr>
          <a:xfrm>
            <a:off x="9071801" y="985502"/>
            <a:ext cx="2117222" cy="1720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9D0917B-4696-4CED-9FB7-F4345F7AE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00" t="54822" r="33819" b="22941"/>
          <a:stretch/>
        </p:blipFill>
        <p:spPr>
          <a:xfrm>
            <a:off x="9129486" y="3565835"/>
            <a:ext cx="2059536" cy="161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4C5452-6458-48BC-BA3A-D5DCA1D3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1D5FA8-F7F7-43B4-B623-DF0DD4592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51182" r="5771" b="10252"/>
          <a:stretch/>
        </p:blipFill>
        <p:spPr>
          <a:xfrm>
            <a:off x="1117599" y="2264229"/>
            <a:ext cx="10298828" cy="40277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E59E4A-325A-4F27-A69E-E89E39CC3D65}"/>
              </a:ext>
            </a:extLst>
          </p:cNvPr>
          <p:cNvSpPr txBox="1"/>
          <p:nvPr/>
        </p:nvSpPr>
        <p:spPr>
          <a:xfrm>
            <a:off x="943428" y="653142"/>
            <a:ext cx="989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u="sng" dirty="0">
                <a:solidFill>
                  <a:schemeClr val="bg1"/>
                </a:solidFill>
              </a:rPr>
              <a:t>GRAFOMOTRICIDAD</a:t>
            </a:r>
            <a:r>
              <a:rPr lang="es-CL" dirty="0"/>
              <a:t>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DE19DA9-23D5-41E1-A95B-97CD5359E82D}"/>
              </a:ext>
            </a:extLst>
          </p:cNvPr>
          <p:cNvSpPr/>
          <p:nvPr/>
        </p:nvSpPr>
        <p:spPr>
          <a:xfrm>
            <a:off x="3091543" y="2264229"/>
            <a:ext cx="537029" cy="580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E0266D4-424E-45D6-92BB-06890A57288C}"/>
              </a:ext>
            </a:extLst>
          </p:cNvPr>
          <p:cNvSpPr/>
          <p:nvPr/>
        </p:nvSpPr>
        <p:spPr>
          <a:xfrm>
            <a:off x="8055428" y="4650041"/>
            <a:ext cx="537029" cy="502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5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16 L -0.00052 -0.00416 C -0.00378 -0.00069 -0.00677 0.00301 -0.01003 0.00625 C -0.0112 0.00741 -0.01263 0.00695 -0.01367 0.00834 C -0.01628 0.01204 -0.01797 0.01783 -0.02083 0.02107 C -0.02318 0.02385 -0.02591 0.02593 -0.02799 0.02963 C -0.03242 0.0375 -0.02995 0.03496 -0.03503 0.03797 C -0.03594 0.04005 -0.03633 0.04283 -0.0375 0.04445 C -0.03841 0.04584 -0.03997 0.04561 -0.04101 0.04653 C -0.04232 0.04769 -0.04336 0.04931 -0.04466 0.0507 C -0.04544 0.05278 -0.04609 0.0551 -0.047 0.05718 C -0.04922 0.06158 -0.05417 0.06968 -0.05417 0.06968 C -0.05456 0.07269 -0.05482 0.07547 -0.05534 0.07824 C -0.05599 0.08241 -0.0569 0.08681 -0.05768 0.09098 C -0.05807 0.09306 -0.05859 0.09514 -0.05885 0.09723 C -0.05924 0.1 -0.05963 0.10301 -0.06003 0.10579 C -0.06445 0.13149 -0.06094 0.10741 -0.06367 0.12686 C -0.06614 0.1801 -0.06784 0.20649 -0.06367 0.275 C -0.06328 0.28102 -0.05885 0.28357 -0.05651 0.28774 C -0.05195 0.29584 -0.05391 0.29167 -0.05052 0.30047 C -0.05013 0.30324 -0.05013 0.30625 -0.04935 0.3088 C -0.04805 0.31343 -0.04557 0.31667 -0.04466 0.32153 L -0.04219 0.33426 C -0.0418 0.33635 -0.04193 0.33912 -0.04101 0.34051 C -0.03984 0.34283 -0.0388 0.34514 -0.0375 0.34699 C -0.03372 0.35255 -0.0319 0.35232 -0.02669 0.35533 L -0.02318 0.35764 C -0.01719 0.35672 -0.0112 0.35695 -0.00534 0.35533 C -0.00286 0.35486 0.00182 0.35116 0.00182 0.35116 C 0.003 0.34908 0.00404 0.34653 0.00534 0.34491 C 0.00638 0.34352 0.00794 0.34422 0.00899 0.34283 C 0.01003 0.34121 0.01042 0.33843 0.01133 0.33635 C 0.01237 0.33403 0.0138 0.33241 0.01497 0.3301 C 0.01589 0.32801 0.01667 0.32593 0.01732 0.32361 C 0.01784 0.32176 0.01771 0.31899 0.01849 0.31736 C 0.0194 0.31528 0.02083 0.31459 0.02201 0.3132 C 0.02305 0.30787 0.02331 0.3044 0.02565 0.30047 C 0.02669 0.29861 0.028 0.29769 0.02917 0.29607 C 0.03555 0.27917 0.02721 0.29977 0.03516 0.28565 C 0.0405 0.27593 0.03412 0.28125 0.04115 0.27709 C 0.04388 0.26204 0.04206 0.26806 0.04583 0.25811 C 0.04622 0.25162 0.04662 0.24537 0.04701 0.23912 C 0.04922 0.20926 0.04779 0.21852 0.05065 0.20301 C 0.05104 0.19746 0.05182 0.1919 0.05182 0.18611 C 0.05182 0.16065 0.05169 0.13542 0.05065 0.10996 C 0.05065 0.10996 0.04766 0.09422 0.04701 0.09098 C 0.04662 0.08889 0.04622 0.08681 0.04583 0.08449 C 0.04531 0.08033 0.04453 0.07408 0.04349 0.06968 C 0.04284 0.0669 0.0418 0.06412 0.04115 0.06135 C 0.03815 0.04908 0.04206 0.06088 0.0375 0.04861 C 0.03464 0.03311 0.03698 0.03912 0.03164 0.02963 C 0.02943 0.01829 0.03112 0.025 0.02565 0.01042 L 0.02331 0.00417 C 0.01849 0.00486 0.01367 0.00463 0.00899 0.00625 C 0.00755 0.00672 0.00651 0.0088 0.00534 0.01042 C 0.00208 0.01551 -0.00104 0.02292 -0.00299 0.02963 L -0.00534 0.03797 C -0.01263 0.08982 -0.00742 0.05 -0.00534 0.18195 C -0.00521 0.18611 -0.00456 0.19028 -0.00417 0.19468 C -0.00299 0.20579 -0.00338 0.20278 -0.00169 0.21158 C -0.00013 0.28195 -0.00742 0.2713 0.003 0.25602 C 0.00417 0.2544 0.00534 0.25324 0.00664 0.25162 C 0.00742 0.24954 0.00794 0.24723 0.00899 0.24537 C 0.0138 0.23681 0.01693 0.2419 0.02448 0.24329 C 0.02487 0.24954 0.025 0.25602 0.02565 0.26227 C 0.02578 0.26459 0.02656 0.26644 0.02682 0.26875 C 0.02747 0.27338 0.02787 0.28079 0.02917 0.28565 C 0.02982 0.28797 0.03073 0.28982 0.03164 0.2919 C 0.03425 0.30625 0.0306 0.29074 0.03633 0.30255 C 0.03828 0.30625 0.04115 0.31528 0.04115 0.31528 C 0.04414 0.33125 0.03971 0.31204 0.04583 0.3257 C 0.05 0.33496 0.04323 0.33056 0.05065 0.33635 C 0.05287 0.3382 0.05781 0.34051 0.05781 0.34051 C 0.05899 0.3419 0.0599 0.34468 0.06133 0.34491 C 0.08086 0.34653 0.07747 0.34908 0.08633 0.33843 C 0.08932 0.32246 0.08529 0.34213 0.08997 0.3257 C 0.0905 0.32385 0.09037 0.3213 0.09115 0.31945 C 0.09323 0.31482 0.09831 0.30672 0.09831 0.30672 C 0.10117 0.29121 0.09883 0.29723 0.10417 0.28774 C 0.10547 0.28079 0.10417 0.28125 0.10664 0.28125 L 0.10664 0.28125 " pathEditMode="relative" ptsTypes="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1343 L 0.00547 0.01343 C 0.0086 0.00996 0.01172 0.00625 0.01498 0.00278 C 0.01641 0.00116 0.01823 0.00023 0.01966 -0.00139 C 0.02409 -0.00625 0.02722 -0.00949 0.03034 -0.0162 C 0.03138 -0.01828 0.03203 -0.02037 0.03281 -0.02268 C 0.03321 -0.02477 0.03347 -0.02685 0.03399 -0.02893 C 0.03568 -0.03472 0.03724 -0.03703 0.03998 -0.04166 C 0.04037 -0.04375 0.04089 -0.04583 0.04115 -0.04791 C 0.0418 -0.05648 0.04128 -0.06504 0.04232 -0.07338 C 0.04258 -0.07546 0.0431 -0.06921 0.04349 -0.06713 C 0.04427 -0.0625 0.04558 -0.05231 0.04584 -0.04791 C 0.04636 -0.04166 0.04662 -0.03518 0.04701 -0.02893 C 0.0474 -0.02477 0.04714 -0.02014 0.04831 -0.0162 C 0.04883 -0.01389 0.05065 -0.01342 0.05183 -0.01203 C 0.05222 -0.00995 0.05248 -0.00764 0.053 -0.00555 C 0.05417 -0.00185 0.05703 0.00463 0.05899 0.00695 C 0.06003 0.00834 0.06133 0.00834 0.0625 0.00926 C 0.06706 0.0088 0.08529 0.01528 0.09232 0.00278 C 0.09336 0.00093 0.09388 -0.00139 0.09466 -0.00347 C 0.09896 -0.02662 0.09206 0.00834 0.09831 -0.0162 C 0.09987 -0.02291 0.10078 -0.03032 0.10183 -0.0375 C 0.10183 -0.03842 0.10274 -0.07037 0.09948 -0.08194 C 0.09883 -0.08402 0.09779 -0.08611 0.09701 -0.08819 C 0.09427 -0.10324 0.0961 -0.09722 0.09232 -0.10717 C 0.09115 -0.11365 0.09128 -0.11435 0.08867 -0.1199 C 0.08763 -0.12222 0.0862 -0.12407 0.08516 -0.12639 C 0.08425 -0.12824 0.08386 -0.13102 0.08281 -0.13264 C 0.0806 -0.13588 0.07565 -0.14097 0.07565 -0.14097 C 0.07084 -0.14027 0.06602 -0.14074 0.06133 -0.13889 C 0.0599 -0.13842 0.05912 -0.13588 0.05781 -0.13472 C 0.05664 -0.13379 0.05534 -0.13333 0.05417 -0.13264 C 0.053 -0.13055 0.05196 -0.12824 0.05065 -0.12639 C 0.04948 -0.12453 0.04792 -0.12407 0.04701 -0.12199 C 0.0405 -0.1074 0.05248 -0.12361 0.04232 -0.11157 C 0.04154 -0.10926 0.0405 -0.1074 0.03998 -0.10509 C 0.03893 -0.10092 0.0375 -0.09236 0.0375 -0.09236 C 0.03789 -0.07893 0.03789 -0.06551 0.03867 -0.05231 C 0.03972 -0.03703 0.04063 -0.04259 0.04466 -0.0331 C 0.04649 -0.02916 0.04792 -0.02477 0.04948 -0.02037 C 0.05026 -0.01828 0.05065 -0.01551 0.05183 -0.01412 C 0.05716 -0.00787 0.05755 -0.00578 0.0625 -0.00347 C 0.06446 -0.00277 0.06654 -0.00208 0.06849 -0.00139 C 0.07683 -0.00208 0.08516 -0.00185 0.09349 -0.00347 C 0.09597 -0.00393 0.10065 -0.00787 0.10065 -0.00787 C 0.10104 -0.00995 0.10091 -0.0125 0.10183 -0.01412 C 0.10274 -0.01574 0.10469 -0.01435 0.10534 -0.0162 C 0.1069 -0.0199 0.10781 -0.02893 0.10781 -0.02893 C 0.10821 -0.03518 0.10638 -0.04352 0.10899 -0.04791 C 0.11094 -0.05162 0.10964 -0.03796 0.11016 -0.0331 C 0.11042 -0.03032 0.11107 -0.02754 0.11133 -0.02477 C 0.11341 -0.00602 0.11146 -0.01805 0.11367 -0.00555 C 0.11328 0.06135 0.11341 0.12848 0.1125 0.19537 C 0.1125 0.19838 0.11185 0.18959 0.11133 0.18681 C 0.11068 0.18403 0.10977 0.18125 0.10899 0.17848 C 0.10847 0.1713 0.10795 0.15579 0.10534 0.14885 C 0.09857 0.13056 0.10677 0.15371 0.10183 0.13611 C 0.10117 0.1338 0.1 0.13218 0.09948 0.12986 C 0.09844 0.1257 0.09844 0.12084 0.09701 0.11713 C 0.09024 0.09885 0.09844 0.12199 0.09349 0.1044 C 0.09284 0.10209 0.09193 0.10023 0.09115 0.09792 C 0.09102 0.09746 0.0892 0.08056 0.08867 0.07894 C 0.08789 0.07639 0.08633 0.07477 0.08516 0.07269 C 0.08477 0.07061 0.08347 0.06829 0.08399 0.06621 C 0.0849 0.06204 0.09076 0.06088 0.09232 0.05996 C 0.09466 0.05857 0.09948 0.05579 0.09948 0.05579 C 0.10573 0.03889 0.0974 0.05926 0.10534 0.04514 C 0.10638 0.04329 0.10677 0.04074 0.10781 0.03889 C 0.11367 0.02686 0.11302 0.02824 0.11849 0.02176 C 0.11927 0.01968 0.11979 0.01736 0.12084 0.01551 C 0.12188 0.01366 0.12357 0.0132 0.12448 0.01135 C 0.12526 0.00949 0.125 0.00695 0.12565 0.00486 C 0.1263 0.00255 0.12722 0.0007 0.128 -0.00139 C 0.12956 -0.00972 0.12917 -0.00555 0.12917 -0.01412 L 0.12917 -0.01412 " pathEditMode="relative" ptsTypes="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E27DC-645D-4660-B5B3-FA3FE743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F91F6B-97A2-4036-A283-8390E344D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BDD4C0-70FA-4F64-A1E3-B38EBF611D4A}"/>
              </a:ext>
            </a:extLst>
          </p:cNvPr>
          <p:cNvSpPr txBox="1"/>
          <p:nvPr/>
        </p:nvSpPr>
        <p:spPr>
          <a:xfrm>
            <a:off x="619539" y="750907"/>
            <a:ext cx="10952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>
                <a:solidFill>
                  <a:schemeClr val="bg1"/>
                </a:solidFill>
              </a:rPr>
              <a:t>Te invito a revisar el video de la letra “Q” , pincha dos veces y disfruta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2477A82-9D50-4380-8800-5608B9D39999}"/>
              </a:ext>
            </a:extLst>
          </p:cNvPr>
          <p:cNvSpPr/>
          <p:nvPr/>
        </p:nvSpPr>
        <p:spPr>
          <a:xfrm>
            <a:off x="4508545" y="6123543"/>
            <a:ext cx="3174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https://youtu.be/Oyc0qB9fM3o</a:t>
            </a:r>
          </a:p>
        </p:txBody>
      </p:sp>
      <p:pic>
        <p:nvPicPr>
          <p:cNvPr id="7" name="Elementos multimedia en línea 6" title="que   qui">
            <a:hlinkClick r:id="" action="ppaction://media"/>
            <a:extLst>
              <a:ext uri="{FF2B5EF4-FFF2-40B4-BE49-F238E27FC236}">
                <a16:creationId xmlns:a16="http://schemas.microsoft.com/office/drawing/2014/main" id="{62CBA625-950B-4D9D-9507-9222698926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67711" y="1626973"/>
            <a:ext cx="6848567" cy="38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EEAC381-F310-45FF-9587-26EDD29C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C012CC-BF16-40E1-BC0F-E365AE088B6F}"/>
              </a:ext>
            </a:extLst>
          </p:cNvPr>
          <p:cNvSpPr txBox="1"/>
          <p:nvPr/>
        </p:nvSpPr>
        <p:spPr>
          <a:xfrm>
            <a:off x="834888" y="371299"/>
            <a:ext cx="999213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oraciones</a:t>
            </a:r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: Lee cada oración e identifica a qué imagen corresponde.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590985-83E6-44BC-9AD2-385EEB3B3A50}"/>
              </a:ext>
            </a:extLst>
          </p:cNvPr>
          <p:cNvSpPr txBox="1"/>
          <p:nvPr/>
        </p:nvSpPr>
        <p:spPr>
          <a:xfrm>
            <a:off x="3392380" y="1658759"/>
            <a:ext cx="540724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El ratón Quique come queso.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Ramón camina con un paquete.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Raquel saluda desde su escúter.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Los colores del quitasol.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186AD5-23FE-4FCF-952B-F390309B7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81" t="69428" r="5952" b="16809"/>
          <a:stretch/>
        </p:blipFill>
        <p:spPr>
          <a:xfrm>
            <a:off x="1127035" y="1320798"/>
            <a:ext cx="2080457" cy="17562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782ABD-2439-4936-82DC-F96048DCD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72" t="53552" r="5817" b="33757"/>
          <a:stretch/>
        </p:blipFill>
        <p:spPr>
          <a:xfrm>
            <a:off x="1105495" y="4084342"/>
            <a:ext cx="2101997" cy="1756229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D13E63-D480-43DE-8ADB-0104AE609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349" t="36791" r="5540" b="49652"/>
          <a:stretch/>
        </p:blipFill>
        <p:spPr>
          <a:xfrm>
            <a:off x="8746568" y="1221410"/>
            <a:ext cx="2080457" cy="195500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194" name="Picture 2" descr="Niño De Dibujos Animados Dando Paquetes De Regalo Fotos, Retratos, Imágenes  Y Fotografía De Archivo Libres De Derecho. Image 71566534.">
            <a:extLst>
              <a:ext uri="{FF2B5EF4-FFF2-40B4-BE49-F238E27FC236}">
                <a16:creationId xmlns:a16="http://schemas.microsoft.com/office/drawing/2014/main" id="{A965C2C4-04B6-487B-BF07-697382B23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r="12603"/>
          <a:stretch/>
        </p:blipFill>
        <p:spPr bwMode="auto">
          <a:xfrm>
            <a:off x="8746568" y="4141211"/>
            <a:ext cx="2048919" cy="17562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56D8BB-6A40-4859-BB99-71D448852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3F4F5E2-459B-4D78-9C84-57566B612ACE}"/>
              </a:ext>
            </a:extLst>
          </p:cNvPr>
          <p:cNvSpPr txBox="1">
            <a:spLocks/>
          </p:cNvSpPr>
          <p:nvPr/>
        </p:nvSpPr>
        <p:spPr>
          <a:xfrm>
            <a:off x="861392" y="921716"/>
            <a:ext cx="10515600" cy="1325563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ysDot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/>
              <a:t>Ahora vamos a conocer y trabajar con la siguiente letra….</a:t>
            </a:r>
          </a:p>
        </p:txBody>
      </p:sp>
      <p:pic>
        <p:nvPicPr>
          <p:cNvPr id="3074" name="Picture 2" descr="Merida de la pelicula valiente - Fotos | Facebook">
            <a:extLst>
              <a:ext uri="{FF2B5EF4-FFF2-40B4-BE49-F238E27FC236}">
                <a16:creationId xmlns:a16="http://schemas.microsoft.com/office/drawing/2014/main" id="{1D2B04F2-0910-4325-B371-D7E0C419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267"/>
            <a:ext cx="4897507" cy="38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577841-37F6-4467-ABF7-48E0FC805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CDF7A8-F68A-437F-BD65-9DDB93A10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71" y="825138"/>
            <a:ext cx="5580630" cy="3249765"/>
          </a:xfrm>
          <a:prstGeom prst="rect">
            <a:avLst/>
          </a:prstGeom>
        </p:spPr>
      </p:pic>
      <p:pic>
        <p:nvPicPr>
          <p:cNvPr id="6" name="Picture 3" descr="Alfabeto_Manual_Chileno">
            <a:extLst>
              <a:ext uri="{FF2B5EF4-FFF2-40B4-BE49-F238E27FC236}">
                <a16:creationId xmlns:a16="http://schemas.microsoft.com/office/drawing/2014/main" id="{67EAB6F1-5008-4BF2-A0B2-9CE1C0F13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t="13001" r="56703" b="67207"/>
          <a:stretch/>
        </p:blipFill>
        <p:spPr bwMode="auto">
          <a:xfrm>
            <a:off x="1686175" y="866386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ᐈ Cebolla imágenes de stock, vector cebollas para dibujar | descargar en  Depositphotos®">
            <a:extLst>
              <a:ext uri="{FF2B5EF4-FFF2-40B4-BE49-F238E27FC236}">
                <a16:creationId xmlns:a16="http://schemas.microsoft.com/office/drawing/2014/main" id="{9A8A0DA0-192A-43B0-9DB3-9EDABC08E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00" y="374858"/>
            <a:ext cx="1773001" cy="1688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32DC53E-5015-42F9-8A6D-C32EC5A50DC3}"/>
              </a:ext>
            </a:extLst>
          </p:cNvPr>
          <p:cNvSpPr txBox="1"/>
          <p:nvPr/>
        </p:nvSpPr>
        <p:spPr>
          <a:xfrm>
            <a:off x="737073" y="4919241"/>
            <a:ext cx="11088915" cy="138499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800" b="1" dirty="0"/>
              <a:t>Recuerda: La letra “</a:t>
            </a:r>
            <a:r>
              <a:rPr lang="es-CL" sz="2800" b="1" dirty="0">
                <a:solidFill>
                  <a:srgbClr val="FF0000"/>
                </a:solidFill>
              </a:rPr>
              <a:t>C</a:t>
            </a:r>
            <a:r>
              <a:rPr lang="es-CL" sz="2800" b="1" dirty="0"/>
              <a:t>” suena suavecito cuando va acompañada de la “ </a:t>
            </a:r>
            <a:r>
              <a:rPr lang="es-CL" sz="2800" b="1" dirty="0">
                <a:solidFill>
                  <a:srgbClr val="FF0000"/>
                </a:solidFill>
              </a:rPr>
              <a:t>e</a:t>
            </a:r>
            <a:r>
              <a:rPr lang="es-CL" sz="2800" b="1" dirty="0"/>
              <a:t>” y la “</a:t>
            </a:r>
            <a:r>
              <a:rPr lang="es-CL" sz="2800" b="1" dirty="0">
                <a:solidFill>
                  <a:srgbClr val="FF0000"/>
                </a:solidFill>
              </a:rPr>
              <a:t>i</a:t>
            </a:r>
            <a:r>
              <a:rPr lang="es-CL" sz="2800" b="1" dirty="0"/>
              <a:t>”.</a:t>
            </a:r>
          </a:p>
          <a:p>
            <a:pPr algn="ctr"/>
            <a:r>
              <a:rPr lang="es-CL" sz="2800" b="1" dirty="0">
                <a:solidFill>
                  <a:schemeClr val="bg1"/>
                </a:solidFill>
              </a:rPr>
              <a:t>Ejemplo: </a:t>
            </a:r>
            <a:r>
              <a:rPr lang="es-CL" sz="2800" b="1" dirty="0">
                <a:solidFill>
                  <a:srgbClr val="FF0000"/>
                </a:solidFill>
              </a:rPr>
              <a:t>ce</a:t>
            </a:r>
            <a:r>
              <a:rPr lang="es-CL" sz="2800" b="1" dirty="0">
                <a:solidFill>
                  <a:schemeClr val="bg1"/>
                </a:solidFill>
              </a:rPr>
              <a:t>ro, </a:t>
            </a:r>
            <a:r>
              <a:rPr lang="es-CL" sz="2800" b="1" dirty="0">
                <a:solidFill>
                  <a:srgbClr val="FF0000"/>
                </a:solidFill>
              </a:rPr>
              <a:t>ce</a:t>
            </a:r>
            <a:r>
              <a:rPr lang="es-CL" sz="2800" b="1" dirty="0">
                <a:solidFill>
                  <a:schemeClr val="bg1"/>
                </a:solidFill>
              </a:rPr>
              <a:t>bolla, </a:t>
            </a:r>
            <a:r>
              <a:rPr lang="es-CL" sz="2800" b="1" dirty="0">
                <a:solidFill>
                  <a:srgbClr val="FF0000"/>
                </a:solidFill>
              </a:rPr>
              <a:t>ci</a:t>
            </a:r>
            <a:r>
              <a:rPr lang="es-CL" sz="2800" b="1" dirty="0">
                <a:solidFill>
                  <a:schemeClr val="bg1"/>
                </a:solidFill>
              </a:rPr>
              <a:t>ervo, bi</a:t>
            </a:r>
            <a:r>
              <a:rPr lang="es-CL" sz="2800" b="1" dirty="0">
                <a:solidFill>
                  <a:srgbClr val="FF0000"/>
                </a:solidFill>
              </a:rPr>
              <a:t>ci</a:t>
            </a:r>
            <a:r>
              <a:rPr lang="es-CL" sz="2800" b="1" dirty="0">
                <a:solidFill>
                  <a:schemeClr val="bg1"/>
                </a:solidFill>
              </a:rPr>
              <a:t>, a</a:t>
            </a:r>
            <a:r>
              <a:rPr lang="es-CL" sz="2800" b="1" dirty="0">
                <a:solidFill>
                  <a:srgbClr val="FF0000"/>
                </a:solidFill>
              </a:rPr>
              <a:t>ce</a:t>
            </a:r>
            <a:r>
              <a:rPr lang="es-CL" sz="2800" b="1" dirty="0">
                <a:solidFill>
                  <a:schemeClr val="bg1"/>
                </a:solidFill>
              </a:rPr>
              <a:t>ituna, </a:t>
            </a:r>
            <a:r>
              <a:rPr lang="es-CL" sz="2800" b="1" dirty="0">
                <a:solidFill>
                  <a:srgbClr val="FF0000"/>
                </a:solidFill>
              </a:rPr>
              <a:t>Ceci</a:t>
            </a:r>
            <a:r>
              <a:rPr lang="es-CL" sz="2800" b="1" dirty="0">
                <a:solidFill>
                  <a:schemeClr val="bg1"/>
                </a:solidFill>
              </a:rPr>
              <a:t>lia.</a:t>
            </a:r>
          </a:p>
        </p:txBody>
      </p:sp>
    </p:spTree>
    <p:extLst>
      <p:ext uri="{BB962C8B-B14F-4D97-AF65-F5344CB8AC3E}">
        <p14:creationId xmlns:p14="http://schemas.microsoft.com/office/powerpoint/2010/main" val="25052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356AE5EF-F4ED-4CF5-8A7C-D72BF6941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-11896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987977-D1B1-41CF-AF24-D726DCC0AC2B}"/>
              </a:ext>
            </a:extLst>
          </p:cNvPr>
          <p:cNvSpPr txBox="1"/>
          <p:nvPr/>
        </p:nvSpPr>
        <p:spPr>
          <a:xfrm>
            <a:off x="505813" y="2440008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136EB0-1754-4AFD-B335-F7FD1D4A6522}"/>
              </a:ext>
            </a:extLst>
          </p:cNvPr>
          <p:cNvSpPr txBox="1"/>
          <p:nvPr/>
        </p:nvSpPr>
        <p:spPr>
          <a:xfrm>
            <a:off x="4009427" y="729255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2C47B7-A8E2-4255-BBD3-38E467857369}"/>
              </a:ext>
            </a:extLst>
          </p:cNvPr>
          <p:cNvSpPr txBox="1"/>
          <p:nvPr/>
        </p:nvSpPr>
        <p:spPr>
          <a:xfrm>
            <a:off x="4240695" y="4547796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0E48CD-5EB0-4998-9136-B91BFFC2C879}"/>
              </a:ext>
            </a:extLst>
          </p:cNvPr>
          <p:cNvSpPr/>
          <p:nvPr/>
        </p:nvSpPr>
        <p:spPr>
          <a:xfrm rot="19697951">
            <a:off x="1308209" y="2170369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3F2BBC9-F26F-4797-B589-8C1E6319B6A6}"/>
              </a:ext>
            </a:extLst>
          </p:cNvPr>
          <p:cNvSpPr/>
          <p:nvPr/>
        </p:nvSpPr>
        <p:spPr>
          <a:xfrm rot="2216846">
            <a:off x="1223713" y="3935628"/>
            <a:ext cx="3033542" cy="2456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D97783-425A-4624-87E2-BC20F9E920DB}"/>
              </a:ext>
            </a:extLst>
          </p:cNvPr>
          <p:cNvSpPr txBox="1"/>
          <p:nvPr/>
        </p:nvSpPr>
        <p:spPr>
          <a:xfrm>
            <a:off x="5236349" y="844671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5CD64F-1CAB-4B14-A866-A0905D13A96B}"/>
              </a:ext>
            </a:extLst>
          </p:cNvPr>
          <p:cNvSpPr txBox="1"/>
          <p:nvPr/>
        </p:nvSpPr>
        <p:spPr>
          <a:xfrm>
            <a:off x="5236349" y="45729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</a:p>
        </p:txBody>
      </p:sp>
      <p:pic>
        <p:nvPicPr>
          <p:cNvPr id="2052" name="Picture 4" descr="Tienda De La Carpa Del Circo Ilustración del Vector - Ilustración de carpa,  tienda: 32178344">
            <a:extLst>
              <a:ext uri="{FF2B5EF4-FFF2-40B4-BE49-F238E27FC236}">
                <a16:creationId xmlns:a16="http://schemas.microsoft.com/office/drawing/2014/main" id="{18028D74-1345-46C5-BEC4-72353914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86" y="4196855"/>
            <a:ext cx="3020203" cy="2019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Premium | Cerdo feliz de dibujos animados aislado sobre fondo blanco">
            <a:extLst>
              <a:ext uri="{FF2B5EF4-FFF2-40B4-BE49-F238E27FC236}">
                <a16:creationId xmlns:a16="http://schemas.microsoft.com/office/drawing/2014/main" id="{C391CBA1-F8D5-4575-B83B-2EA70D04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47" y="525284"/>
            <a:ext cx="2558879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4" grpId="0" animBg="1"/>
      <p:bldP spid="16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Triplets 3 - Brave">
            <a:extLst>
              <a:ext uri="{FF2B5EF4-FFF2-40B4-BE49-F238E27FC236}">
                <a16:creationId xmlns:a16="http://schemas.microsoft.com/office/drawing/2014/main" id="{ED6DB0F5-EAB9-475A-8D63-47938EDEA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20217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A908A71-0F00-475D-A887-5748D41C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616" y="114222"/>
            <a:ext cx="5662486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+mn-lt"/>
              </a:rPr>
              <a:t>OBJETIVOS DE APRENDIZAJE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D1BB815-B6F4-4B74-A71F-4C222949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086" y="1439785"/>
            <a:ext cx="9007524" cy="2139907"/>
          </a:xfrm>
        </p:spPr>
        <p:txBody>
          <a:bodyPr>
            <a:normAutofit fontScale="77500" lnSpcReduction="20000"/>
          </a:bodyPr>
          <a:lstStyle/>
          <a:p>
            <a:pPr marL="342900" indent="-342900" algn="just"/>
            <a:r>
              <a:rPr lang="es-ES" sz="3100" dirty="0"/>
              <a:t>Identificar los sonidos que componen las palabras (conciencia fonológica), reconociendo, separando y combinando sus fonemas y sílabas. (OA 03, LE01)</a:t>
            </a:r>
          </a:p>
          <a:p>
            <a:pPr marL="342900" indent="-342900" algn="just"/>
            <a:r>
              <a:rPr lang="es-ES" sz="3100" dirty="0"/>
              <a:t>Leer palabras aisladas y en contexto, aplicando su conocimiento de la correspondencia letra-sonido (OA 04, LE01)</a:t>
            </a:r>
          </a:p>
          <a:p>
            <a:pPr marL="342900" indent="-342900" algn="just"/>
            <a:r>
              <a:rPr lang="es-CL" sz="3100" dirty="0"/>
              <a:t>Leer palabras aisladas y en contexto, aplicando su conocimiento de la correspondencia letra-sonido en diferentes combinaciones (OA4)</a:t>
            </a:r>
          </a:p>
          <a:p>
            <a:pPr marL="342900" indent="-342900" algn="just"/>
            <a:endParaRPr lang="es-ES" dirty="0"/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CCC93-5F59-4DBA-A3DE-5C967C7C4BA0}"/>
              </a:ext>
            </a:extLst>
          </p:cNvPr>
          <p:cNvSpPr txBox="1"/>
          <p:nvPr/>
        </p:nvSpPr>
        <p:spPr>
          <a:xfrm>
            <a:off x="3458570" y="4072935"/>
            <a:ext cx="85651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CONTENIDOS</a:t>
            </a:r>
          </a:p>
          <a:p>
            <a:endParaRPr lang="es-CL" sz="3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400" dirty="0"/>
              <a:t>Lectura de sílabas, palabras y oraciones con las letras estudiadas.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400" dirty="0"/>
              <a:t>Lectura en voz alta.</a:t>
            </a:r>
            <a:endParaRPr lang="es-CL" sz="3200" b="1" dirty="0">
              <a:latin typeface="+mj-lt"/>
            </a:endParaRPr>
          </a:p>
          <a:p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389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32818B-CC64-4B93-8FA8-0926CAEA3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D533350-FCC3-49ED-8921-3E6DC1FF9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59" t="30232" r="42682" b="12155"/>
          <a:stretch/>
        </p:blipFill>
        <p:spPr>
          <a:xfrm>
            <a:off x="5698435" y="410817"/>
            <a:ext cx="5499652" cy="6215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23B83225-A37E-4359-AC97-1B6F67AD79C5}"/>
              </a:ext>
            </a:extLst>
          </p:cNvPr>
          <p:cNvSpPr txBox="1">
            <a:spLocks/>
          </p:cNvSpPr>
          <p:nvPr/>
        </p:nvSpPr>
        <p:spPr>
          <a:xfrm>
            <a:off x="781879" y="1246393"/>
            <a:ext cx="4399721" cy="2272059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ysDot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b="1" dirty="0"/>
              <a:t>Te invito  practicar tu lectura en voz alta.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3600" b="1" dirty="0"/>
              <a:t>Lectura de un poema.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5DC1D90-B84E-41F0-8886-A5540BDC8C3E}"/>
              </a:ext>
            </a:extLst>
          </p:cNvPr>
          <p:cNvSpPr/>
          <p:nvPr/>
        </p:nvSpPr>
        <p:spPr>
          <a:xfrm>
            <a:off x="2001078" y="4717774"/>
            <a:ext cx="3352800" cy="131196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518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5BA8B8-7C2A-4C5D-B336-BA87E5102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6C1FF34-B960-453A-ADAE-6D109E97BC1A}"/>
              </a:ext>
            </a:extLst>
          </p:cNvPr>
          <p:cNvSpPr txBox="1">
            <a:spLocks/>
          </p:cNvSpPr>
          <p:nvPr/>
        </p:nvSpPr>
        <p:spPr>
          <a:xfrm>
            <a:off x="861392" y="921717"/>
            <a:ext cx="10515600" cy="920336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ysDot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/>
              <a:t>Vamos a conocer la siguiente letra….</a:t>
            </a:r>
          </a:p>
        </p:txBody>
      </p:sp>
      <p:pic>
        <p:nvPicPr>
          <p:cNvPr id="4098" name="Picture 2" descr="Valiente (2012) - Filmaffinity">
            <a:extLst>
              <a:ext uri="{FF2B5EF4-FFF2-40B4-BE49-F238E27FC236}">
                <a16:creationId xmlns:a16="http://schemas.microsoft.com/office/drawing/2014/main" id="{2ED1C58F-6764-4ACA-8694-11ABAF1E9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 bwMode="auto">
          <a:xfrm>
            <a:off x="6788564" y="2067338"/>
            <a:ext cx="3968750" cy="45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01C1B1-E364-4810-BE26-E51CAE5BB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FB7A84-92D9-4901-A71F-C70591789E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5" b="7110"/>
          <a:stretch/>
        </p:blipFill>
        <p:spPr>
          <a:xfrm>
            <a:off x="3165151" y="1406156"/>
            <a:ext cx="6700968" cy="29687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391CAC-11FA-4332-98EA-7AF83D3B0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40" y="106018"/>
            <a:ext cx="2834565" cy="1835896"/>
          </a:xfrm>
          <a:prstGeom prst="rect">
            <a:avLst/>
          </a:prstGeom>
        </p:spPr>
      </p:pic>
      <p:pic>
        <p:nvPicPr>
          <p:cNvPr id="7" name="Picture 3" descr="Alfabeto_Manual_Chileno">
            <a:extLst>
              <a:ext uri="{FF2B5EF4-FFF2-40B4-BE49-F238E27FC236}">
                <a16:creationId xmlns:a16="http://schemas.microsoft.com/office/drawing/2014/main" id="{1674DD8A-5570-4E04-B1EC-0992CC3DD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4283" r="56590" b="45925"/>
          <a:stretch/>
        </p:blipFill>
        <p:spPr bwMode="auto">
          <a:xfrm>
            <a:off x="1025709" y="840867"/>
            <a:ext cx="1978925" cy="342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ágenes de Jirafa Dibujo | Vectores, fotos de stock y PSD gratuitos">
            <a:extLst>
              <a:ext uri="{FF2B5EF4-FFF2-40B4-BE49-F238E27FC236}">
                <a16:creationId xmlns:a16="http://schemas.microsoft.com/office/drawing/2014/main" id="{D9518147-AC4F-421B-AB85-972975E9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54" y="306427"/>
            <a:ext cx="1640648" cy="1685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D0B495-261D-4AAC-9C40-651AAE94B0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30564" r="10111" b="24328"/>
          <a:stretch/>
        </p:blipFill>
        <p:spPr>
          <a:xfrm>
            <a:off x="4371537" y="4488574"/>
            <a:ext cx="3735234" cy="21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12C488C7-7D59-4209-8E2C-E923A9432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987977-D1B1-41CF-AF24-D726DCC0AC2B}"/>
              </a:ext>
            </a:extLst>
          </p:cNvPr>
          <p:cNvSpPr txBox="1"/>
          <p:nvPr/>
        </p:nvSpPr>
        <p:spPr>
          <a:xfrm>
            <a:off x="381674" y="2111553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136EB0-1754-4AFD-B335-F7FD1D4A6522}"/>
              </a:ext>
            </a:extLst>
          </p:cNvPr>
          <p:cNvSpPr txBox="1"/>
          <p:nvPr/>
        </p:nvSpPr>
        <p:spPr>
          <a:xfrm>
            <a:off x="3611140" y="48390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0ACDF1-0010-44C0-8EBF-403F417B6097}"/>
              </a:ext>
            </a:extLst>
          </p:cNvPr>
          <p:cNvSpPr txBox="1"/>
          <p:nvPr/>
        </p:nvSpPr>
        <p:spPr>
          <a:xfrm>
            <a:off x="3721494" y="2708368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B30AE5-F4F6-4229-BD8C-57F16B027DC2}"/>
              </a:ext>
            </a:extLst>
          </p:cNvPr>
          <p:cNvSpPr txBox="1"/>
          <p:nvPr/>
        </p:nvSpPr>
        <p:spPr>
          <a:xfrm>
            <a:off x="3635465" y="1375771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2C47B7-A8E2-4255-BBD3-38E467857369}"/>
              </a:ext>
            </a:extLst>
          </p:cNvPr>
          <p:cNvSpPr txBox="1"/>
          <p:nvPr/>
        </p:nvSpPr>
        <p:spPr>
          <a:xfrm>
            <a:off x="3613505" y="5263636"/>
            <a:ext cx="56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414473-F5ED-4C70-B9D6-50B366279D18}"/>
              </a:ext>
            </a:extLst>
          </p:cNvPr>
          <p:cNvSpPr txBox="1"/>
          <p:nvPr/>
        </p:nvSpPr>
        <p:spPr>
          <a:xfrm>
            <a:off x="3611139" y="3986002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0E48CD-5EB0-4998-9136-B91BFFC2C879}"/>
              </a:ext>
            </a:extLst>
          </p:cNvPr>
          <p:cNvSpPr/>
          <p:nvPr/>
        </p:nvSpPr>
        <p:spPr>
          <a:xfrm rot="19103100">
            <a:off x="1294970" y="1839183"/>
            <a:ext cx="2330527" cy="1700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1EA2F81-01F8-4FED-A91B-9361A6ADA5D4}"/>
              </a:ext>
            </a:extLst>
          </p:cNvPr>
          <p:cNvSpPr/>
          <p:nvPr/>
        </p:nvSpPr>
        <p:spPr>
          <a:xfrm rot="20628858">
            <a:off x="1545929" y="2444392"/>
            <a:ext cx="1725082" cy="166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3F2BBC9-F26F-4797-B589-8C1E6319B6A6}"/>
              </a:ext>
            </a:extLst>
          </p:cNvPr>
          <p:cNvSpPr/>
          <p:nvPr/>
        </p:nvSpPr>
        <p:spPr>
          <a:xfrm rot="3818070">
            <a:off x="770979" y="4235191"/>
            <a:ext cx="3250251" cy="2004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E8E0050-9848-4675-89E5-94FDBDC5B57E}"/>
              </a:ext>
            </a:extLst>
          </p:cNvPr>
          <p:cNvSpPr/>
          <p:nvPr/>
        </p:nvSpPr>
        <p:spPr>
          <a:xfrm rot="2827974">
            <a:off x="1280712" y="3545088"/>
            <a:ext cx="2264230" cy="210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F2394092-1006-4EA4-90CE-BC442DDD923B}"/>
              </a:ext>
            </a:extLst>
          </p:cNvPr>
          <p:cNvSpPr/>
          <p:nvPr/>
        </p:nvSpPr>
        <p:spPr>
          <a:xfrm rot="1018513">
            <a:off x="1574725" y="2965819"/>
            <a:ext cx="1725082" cy="166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D97783-425A-4624-87E2-BC20F9E920DB}"/>
              </a:ext>
            </a:extLst>
          </p:cNvPr>
          <p:cNvSpPr txBox="1"/>
          <p:nvPr/>
        </p:nvSpPr>
        <p:spPr>
          <a:xfrm>
            <a:off x="5300870" y="21364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D49D95F-780B-4208-9CFD-0CF90BEB5FBE}"/>
              </a:ext>
            </a:extLst>
          </p:cNvPr>
          <p:cNvSpPr txBox="1"/>
          <p:nvPr/>
        </p:nvSpPr>
        <p:spPr>
          <a:xfrm>
            <a:off x="5327374" y="1466075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03A428-6F46-46D9-AA03-94A3262861A4}"/>
              </a:ext>
            </a:extLst>
          </p:cNvPr>
          <p:cNvSpPr txBox="1"/>
          <p:nvPr/>
        </p:nvSpPr>
        <p:spPr>
          <a:xfrm>
            <a:off x="5300869" y="2761668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767502-20B5-4F04-88FE-130CD2F109F5}"/>
              </a:ext>
            </a:extLst>
          </p:cNvPr>
          <p:cNvSpPr txBox="1"/>
          <p:nvPr/>
        </p:nvSpPr>
        <p:spPr>
          <a:xfrm>
            <a:off x="5300870" y="4078335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5CD64F-1CAB-4B14-A866-A0905D13A96B}"/>
              </a:ext>
            </a:extLst>
          </p:cNvPr>
          <p:cNvSpPr txBox="1"/>
          <p:nvPr/>
        </p:nvSpPr>
        <p:spPr>
          <a:xfrm>
            <a:off x="5327374" y="54873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</a:p>
        </p:txBody>
      </p:sp>
      <p:pic>
        <p:nvPicPr>
          <p:cNvPr id="2050" name="Picture 2" descr="Jalea Púrpura Bosquejo De Dibujos Animados En Un Florero De La Ilustración  Del Vector Ilustraciones Vectoriales, Clip Art Vectorizado Libre De  Derechos. Image 52987731.">
            <a:extLst>
              <a:ext uri="{FF2B5EF4-FFF2-40B4-BE49-F238E27FC236}">
                <a16:creationId xmlns:a16="http://schemas.microsoft.com/office/drawing/2014/main" id="{701E54A6-2EA9-42F5-9F3F-7764ECAAC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3"/>
          <a:stretch/>
        </p:blipFill>
        <p:spPr bwMode="auto">
          <a:xfrm>
            <a:off x="7862582" y="213644"/>
            <a:ext cx="1871575" cy="1046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tado A Mano De Dibujos Animados De Jeringa Medica, Cartoon, Pintado A  Mano, Medical PNG y PSD para Descargar Gratis | Pngtree | Medico dibujo,  Salud dibujo, Dibujos de doctoras">
            <a:extLst>
              <a:ext uri="{FF2B5EF4-FFF2-40B4-BE49-F238E27FC236}">
                <a16:creationId xmlns:a16="http://schemas.microsoft.com/office/drawing/2014/main" id="{5DA659E4-916B-4F0F-90C8-E7D5C918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83" y="1474047"/>
            <a:ext cx="1871574" cy="1046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ágenes de Jirafa Dibujo | Vectores, fotos de stock y PSD gratuitos">
            <a:extLst>
              <a:ext uri="{FF2B5EF4-FFF2-40B4-BE49-F238E27FC236}">
                <a16:creationId xmlns:a16="http://schemas.microsoft.com/office/drawing/2014/main" id="{21BFADBF-8420-4238-974C-E3BA57A7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08" y="2708368"/>
            <a:ext cx="1898552" cy="1105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cono de conjunto de dibujos animados de joyas de oro | Vector Premium">
            <a:extLst>
              <a:ext uri="{FF2B5EF4-FFF2-40B4-BE49-F238E27FC236}">
                <a16:creationId xmlns:a16="http://schemas.microsoft.com/office/drawing/2014/main" id="{210AA454-2A70-42B6-80B6-E1FAF83A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93" y="4078336"/>
            <a:ext cx="1898552" cy="1183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F33BD77-FE7F-4875-B852-9A02E16F0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508" y="5429707"/>
            <a:ext cx="1872649" cy="1260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0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956B0B-89E1-49DE-B10B-E25FFFC92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03F763-DD28-4DD2-A863-E47AB93B4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49084" r="6045" b="7442"/>
          <a:stretch/>
        </p:blipFill>
        <p:spPr>
          <a:xfrm>
            <a:off x="745683" y="1709531"/>
            <a:ext cx="10700634" cy="422744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DC616E-3A0A-4F4B-B2FF-74B0468D59E5}"/>
              </a:ext>
            </a:extLst>
          </p:cNvPr>
          <p:cNvSpPr txBox="1"/>
          <p:nvPr/>
        </p:nvSpPr>
        <p:spPr>
          <a:xfrm>
            <a:off x="943428" y="653142"/>
            <a:ext cx="989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u="sng" dirty="0">
                <a:solidFill>
                  <a:schemeClr val="bg1"/>
                </a:solidFill>
              </a:rPr>
              <a:t>GRAFOMOTRICIDAD</a:t>
            </a:r>
            <a:r>
              <a:rPr lang="es-CL" dirty="0"/>
              <a:t>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7D2503A-E715-458D-9BDF-A17F9E746676}"/>
              </a:ext>
            </a:extLst>
          </p:cNvPr>
          <p:cNvSpPr/>
          <p:nvPr/>
        </p:nvSpPr>
        <p:spPr>
          <a:xfrm>
            <a:off x="2623931" y="3425687"/>
            <a:ext cx="543339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D405003-B836-4D12-9436-AAED6DFD5052}"/>
              </a:ext>
            </a:extLst>
          </p:cNvPr>
          <p:cNvSpPr/>
          <p:nvPr/>
        </p:nvSpPr>
        <p:spPr>
          <a:xfrm>
            <a:off x="7951304" y="4293704"/>
            <a:ext cx="510208" cy="483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1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6 L 0.00156 -0.00116 C -0.00208 -0.00579 -0.00508 -0.01227 -0.00924 -0.01482 C -0.01042 -0.01528 -0.01159 -0.01574 -0.0125 -0.01667 C -0.02096 -0.02408 -0.01094 -0.0176 -0.01901 -0.02246 C -0.01979 -0.02431 -0.02083 -0.02616 -0.02122 -0.02824 C -0.02187 -0.03125 -0.02227 -0.03472 -0.02227 -0.03797 C -0.02227 -0.0463 -0.02187 -0.05463 -0.02122 -0.06297 C -0.02109 -0.06505 -0.0207 -0.06713 -0.02018 -0.06875 C -0.01966 -0.07037 -0.01875 -0.0713 -0.01797 -0.07269 C -0.0151 -0.0882 -0.0194 -0.07014 -0.01367 -0.08033 C -0.00781 -0.09074 -0.01797 -0.0831 -0.00924 -0.0882 C -0.0082 -0.09005 -0.00716 -0.09213 -0.00599 -0.09398 C -0.00508 -0.09537 -0.00378 -0.0963 -0.00273 -0.09792 C -0.00091 -0.10093 0.00078 -0.10417 0.0026 -0.10741 C 0.00339 -0.1088 0.0043 -0.10972 0.00482 -0.11135 C 0.0056 -0.1132 0.00612 -0.11551 0.00703 -0.11713 C 0.00794 -0.11875 0.00911 -0.11968 0.01029 -0.12107 C 0.01094 -0.12292 0.01159 -0.125 0.01237 -0.12685 C 0.01302 -0.12824 0.01406 -0.12917 0.01458 -0.13079 C 0.01523 -0.13241 0.0151 -0.13472 0.01563 -0.13658 C 0.01628 -0.13797 0.01719 -0.13889 0.01784 -0.14028 C 0.0194 -0.14398 0.02227 -0.15185 0.02227 -0.15185 C 0.025 -0.16644 0.02122 -0.14861 0.02552 -0.16343 C 0.02826 -0.17361 0.02448 -0.16574 0.02878 -0.17315 L 0.03307 -0.1963 L 0.03411 -0.20209 L 0.03529 -0.20787 C 0.03555 -0.16551 0.03568 -0.12292 0.03633 -0.08033 C 0.03633 -0.07778 0.03711 -0.07523 0.03737 -0.07269 C 0.03789 -0.06875 0.03802 -0.06505 0.03854 -0.06111 C 0.03906 -0.05602 0.03971 -0.0507 0.04063 -0.0456 C 0.04102 -0.04375 0.04154 -0.0419 0.0418 -0.03982 C 0.04258 -0.03334 0.04388 -0.0206 0.04388 -0.0206 C 0.04427 0.01227 0.0444 0.04514 0.04505 0.07801 C 0.04518 0.08379 0.04596 0.08958 0.04609 0.09537 C 0.04674 0.12708 0.04688 0.15856 0.04714 0.19004 C 0.04688 0.22106 0.04674 0.25208 0.04609 0.28287 C 0.04609 0.28495 0.04557 0.2868 0.04505 0.28865 C 0.0444 0.29074 0.04362 0.29259 0.04284 0.29444 C 0.04115 0.3037 0.04258 0.29884 0.03737 0.3081 L 0.03411 0.31389 L 0.03203 0.31782 C 0.02799 0.31713 0.01953 0.31967 0.01563 0.3118 C 0.01393 0.30833 0.01276 0.30416 0.01133 0.30023 L 0.00911 0.29444 C 0.00951 0.28426 0.00964 0.27384 0.01029 0.26365 C 0.01094 0.25208 0.0112 0.25949 0.01354 0.25 C 0.01445 0.24629 0.01497 0.24236 0.01563 0.23842 L 0.01784 0.22685 C 0.01823 0.225 0.0181 0.22245 0.01901 0.22106 C 0.02201 0.21551 0.02057 0.21875 0.02331 0.21134 C 0.02435 0.20578 0.02422 0.20463 0.02656 0.19977 C 0.02786 0.19699 0.02982 0.19514 0.03086 0.19213 C 0.03763 0.1743 0.02904 0.19629 0.03529 0.1824 C 0.03607 0.18055 0.03659 0.17847 0.03737 0.17662 C 0.0388 0.17384 0.04063 0.17199 0.0418 0.16898 C 0.04245 0.1669 0.0431 0.16481 0.04388 0.16319 C 0.04531 0.16041 0.04831 0.15532 0.04831 0.15532 C 0.04896 0.15278 0.04961 0.15023 0.05039 0.14768 C 0.05391 0.1368 0.05182 0.14676 0.05586 0.13217 C 0.05729 0.12708 0.05833 0.11944 0.06029 0.11481 C 0.06107 0.1125 0.06237 0.11088 0.06354 0.10903 C 0.0638 0.10648 0.06393 0.1037 0.06458 0.10115 C 0.06497 0.09953 0.06615 0.09884 0.0668 0.09745 C 0.06836 0.09375 0.07031 0.09028 0.07109 0.08588 C 0.07292 0.07639 0.07292 0.0743 0.07539 0.06643 C 0.07604 0.06435 0.07695 0.06273 0.0776 0.06065 C 0.08424 0.03981 0.07344 0.06967 0.08411 0.04143 L 0.08633 0.03565 C 0.08672 0.03356 0.08711 0.03171 0.08737 0.02963 C 0.08776 0.02708 0.08802 0.02453 0.08841 0.02199 C 0.08919 0.01805 0.08997 0.01435 0.09063 0.01041 C 0.0918 0.00393 0.09167 0.00671 0.09167 0.00278 L 0.09167 0.00278 " pathEditMode="relative" ptsTypes="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0254 L -0.00352 -0.00254 C -0.00065 -0.00509 0.00234 -0.0074 0.00508 -0.01018 C 0.00599 -0.01111 0.00638 -0.01342 0.00729 -0.01412 C 0.00937 -0.01597 0.01159 -0.01666 0.0138 -0.01805 L 0.01705 -0.0199 L 0.02252 -0.02963 C 0.02317 -0.03078 0.02409 -0.03194 0.02474 -0.03333 C 0.02955 -0.04653 0.02721 -0.04166 0.03125 -0.04884 C 0.03164 -0.05092 0.03164 -0.05301 0.03229 -0.05463 C 0.03346 -0.05764 0.03554 -0.05949 0.03659 -0.0625 C 0.03958 -0.07014 0.03776 -0.0669 0.04205 -0.07199 C 0.04479 -0.08657 0.04114 -0.06875 0.04531 -0.08356 C 0.04583 -0.08541 0.04583 -0.08773 0.04648 -0.08958 C 0.04765 -0.09352 0.04935 -0.09722 0.05078 -0.10115 L 0.05299 -0.10694 C 0.05794 -0.13333 0.05247 -0.10625 0.05729 -0.12615 C 0.05937 -0.13495 0.0569 -0.1294 0.06054 -0.13588 C 0.06093 -0.09977 0.06093 -0.06365 0.06172 -0.02754 C 0.06172 -0.02569 0.06237 -0.02384 0.06276 -0.02176 C 0.06315 -0.01921 0.06328 -0.01666 0.0638 -0.01412 C 0.06432 -0.01203 0.06523 -0.01018 0.06601 -0.00833 C 0.0664 -0.00578 0.0664 -0.00301 0.06705 -0.00069 C 0.06758 0.00093 0.06914 0.00139 0.06927 0.00324 C 0.07031 0.02824 0.06979 0.05347 0.07031 0.07871 C 0.07044 0.08241 0.07122 0.08635 0.07148 0.09028 C 0.07187 0.09722 0.07213 0.1044 0.07252 0.11135 C 0.07213 0.13148 0.07239 0.15139 0.07148 0.1713 C 0.07122 0.17547 0.07083 0.1801 0.06927 0.18287 L 0.06497 0.19074 C 0.05872 0.19005 0.05247 0.19121 0.04648 0.18866 C 0.0444 0.18797 0.04349 0.18357 0.04205 0.18102 C 0.03893 0.17547 0.04049 0.17871 0.03776 0.1713 C 0.03502 0.15672 0.03867 0.17477 0.0345 0.15972 C 0.03359 0.15672 0.03281 0.14908 0.03229 0.1463 C 0.03203 0.14422 0.03164 0.14236 0.03125 0.14051 C 0.03164 0.1257 0.03138 0.11065 0.03229 0.09607 C 0.03255 0.0919 0.03372 0.0882 0.0345 0.08449 C 0.0345 0.08449 0.03659 0.07269 0.03659 0.07269 L 0.0388 0.0669 C 0.04127 0.05371 0.03932 0.05834 0.04323 0.05162 C 0.04505 0.04144 0.04297 0.04954 0.04648 0.0419 C 0.04726 0.04005 0.04765 0.0375 0.04856 0.03611 C 0.04948 0.03472 0.05078 0.03472 0.05182 0.03426 C 0.0526 0.03287 0.05325 0.03148 0.05403 0.03033 C 0.05612 0.02755 0.05846 0.02523 0.06054 0.02269 L 0.0638 0.01875 C 0.06497 0.01736 0.06614 0.01644 0.06705 0.01482 C 0.06849 0.01227 0.06979 0.00903 0.07148 0.00718 C 0.07252 0.00579 0.07369 0.00486 0.07474 0.00324 C 0.07669 0.00023 0.07877 -0.00254 0.08021 -0.00648 C 0.08086 -0.00833 0.08138 -0.01065 0.08229 -0.01227 C 0.0832 -0.01389 0.0845 -0.01458 0.08554 -0.01597 C 0.08633 -0.01713 0.08698 -0.01875 0.08776 -0.0199 C 0.09049 -0.03449 0.08646 -0.01713 0.09205 -0.02963 C 0.09284 -0.03125 0.09271 -0.03356 0.09323 -0.03541 C 0.09375 -0.0375 0.09466 -0.03935 0.09531 -0.0412 C 0.09635 -0.04676 0.09635 -0.04815 0.09856 -0.05278 C 0.10026 -0.05625 0.1026 -0.05856 0.10403 -0.0625 L 0.10846 -0.07407 L 0.11054 -0.07986 C 0.11263 -0.09838 0.11015 -0.08194 0.1138 -0.09537 C 0.11432 -0.09699 0.11458 -0.09907 0.11497 -0.10115 C 0.11536 -0.1037 0.11536 -0.10648 0.11601 -0.10879 C 0.11653 -0.11041 0.11797 -0.11088 0.11823 -0.11273 C 0.11875 -0.11574 0.11823 -0.11898 0.11823 -0.12222 L 0.06172 -0.20139 L 0.06172 -0.20139 " pathEditMode="relative" ptsTypes="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1EF5D4C-C4EF-410C-8669-CA3A8D8E9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E3AF78-B430-4286-B858-E30195451AFB}"/>
              </a:ext>
            </a:extLst>
          </p:cNvPr>
          <p:cNvSpPr txBox="1"/>
          <p:nvPr/>
        </p:nvSpPr>
        <p:spPr>
          <a:xfrm>
            <a:off x="724134" y="286378"/>
            <a:ext cx="110759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palabras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observa la imagen y lee el nombre que corresponde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BE1DED-E114-4A73-A6CD-4794F7C35392}"/>
              </a:ext>
            </a:extLst>
          </p:cNvPr>
          <p:cNvSpPr txBox="1"/>
          <p:nvPr/>
        </p:nvSpPr>
        <p:spPr>
          <a:xfrm>
            <a:off x="4478760" y="1160184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JAIBA</a:t>
            </a:r>
            <a:r>
              <a:rPr lang="es-CL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4765F-C90C-474E-81F4-2231216A5391}"/>
              </a:ext>
            </a:extLst>
          </p:cNvPr>
          <p:cNvSpPr txBox="1"/>
          <p:nvPr/>
        </p:nvSpPr>
        <p:spPr>
          <a:xfrm>
            <a:off x="4476568" y="5548239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TAJO</a:t>
            </a:r>
            <a:r>
              <a:rPr lang="es-CL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A78920-D6C5-46F0-8B4B-70ECA322F832}"/>
              </a:ext>
            </a:extLst>
          </p:cNvPr>
          <p:cNvSpPr txBox="1"/>
          <p:nvPr/>
        </p:nvSpPr>
        <p:spPr>
          <a:xfrm>
            <a:off x="4490651" y="4191330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CEJA</a:t>
            </a:r>
            <a:r>
              <a:rPr lang="es-CL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3A7E95-C272-4FF3-8528-2A41792E7980}"/>
              </a:ext>
            </a:extLst>
          </p:cNvPr>
          <p:cNvSpPr txBox="1"/>
          <p:nvPr/>
        </p:nvSpPr>
        <p:spPr>
          <a:xfrm>
            <a:off x="6959026" y="4191330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CAJA</a:t>
            </a:r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2A816E-C3F0-4EFF-ACB9-ADCAC0BCB235}"/>
              </a:ext>
            </a:extLst>
          </p:cNvPr>
          <p:cNvSpPr txBox="1"/>
          <p:nvPr/>
        </p:nvSpPr>
        <p:spPr>
          <a:xfrm>
            <a:off x="6945087" y="1172850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JAIRA</a:t>
            </a:r>
            <a:r>
              <a:rPr lang="es-CL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2A9C16-F1A4-4E53-8D97-0C088EAF0FC0}"/>
              </a:ext>
            </a:extLst>
          </p:cNvPr>
          <p:cNvSpPr txBox="1"/>
          <p:nvPr/>
        </p:nvSpPr>
        <p:spPr>
          <a:xfrm>
            <a:off x="6959026" y="5548239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TIJERA</a:t>
            </a:r>
            <a:r>
              <a:rPr lang="es-CL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A60865-AADE-439D-8CE4-32B0DF3E9B37}"/>
              </a:ext>
            </a:extLst>
          </p:cNvPr>
          <p:cNvSpPr txBox="1"/>
          <p:nvPr/>
        </p:nvSpPr>
        <p:spPr>
          <a:xfrm>
            <a:off x="9411414" y="1193181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JAURÍA</a:t>
            </a:r>
            <a:r>
              <a:rPr lang="es-CL" dirty="0"/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7564049-7A3B-40E1-A444-D7B24142A746}"/>
              </a:ext>
            </a:extLst>
          </p:cNvPr>
          <p:cNvSpPr txBox="1"/>
          <p:nvPr/>
        </p:nvSpPr>
        <p:spPr>
          <a:xfrm>
            <a:off x="9468678" y="4158332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COJA </a:t>
            </a:r>
            <a:r>
              <a:rPr lang="es-CL" dirty="0"/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35CCFD-5059-425F-BF2A-D52C833FE6DA}"/>
              </a:ext>
            </a:extLst>
          </p:cNvPr>
          <p:cNvSpPr txBox="1"/>
          <p:nvPr/>
        </p:nvSpPr>
        <p:spPr>
          <a:xfrm>
            <a:off x="9468678" y="5548239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TEJA</a:t>
            </a:r>
            <a:r>
              <a:rPr lang="es-CL" dirty="0"/>
              <a:t> </a:t>
            </a:r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57B3EC9B-8884-45AE-86E7-183DAA0B38C4}"/>
              </a:ext>
            </a:extLst>
          </p:cNvPr>
          <p:cNvSpPr/>
          <p:nvPr/>
        </p:nvSpPr>
        <p:spPr>
          <a:xfrm>
            <a:off x="5864323" y="1519856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D9D2FF67-0698-4990-84FE-4538578E5666}"/>
              </a:ext>
            </a:extLst>
          </p:cNvPr>
          <p:cNvSpPr/>
          <p:nvPr/>
        </p:nvSpPr>
        <p:spPr>
          <a:xfrm>
            <a:off x="8523101" y="5857758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3E92EA8-45B1-42EA-8433-57458350B6DB}"/>
              </a:ext>
            </a:extLst>
          </p:cNvPr>
          <p:cNvSpPr txBox="1"/>
          <p:nvPr/>
        </p:nvSpPr>
        <p:spPr>
          <a:xfrm>
            <a:off x="9479943" y="2708109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HOJA</a:t>
            </a:r>
            <a:r>
              <a:rPr lang="es-CL" dirty="0"/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738ED4-0870-4EF7-8C0E-46C912B47926}"/>
              </a:ext>
            </a:extLst>
          </p:cNvPr>
          <p:cNvSpPr txBox="1"/>
          <p:nvPr/>
        </p:nvSpPr>
        <p:spPr>
          <a:xfrm>
            <a:off x="4510207" y="2719982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HIJA</a:t>
            </a:r>
            <a:r>
              <a:rPr lang="es-CL" dirty="0"/>
              <a:t>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F03200-146F-431C-912A-DCB12602B28F}"/>
              </a:ext>
            </a:extLst>
          </p:cNvPr>
          <p:cNvSpPr txBox="1"/>
          <p:nvPr/>
        </p:nvSpPr>
        <p:spPr>
          <a:xfrm>
            <a:off x="6959026" y="2720797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 HEJA</a:t>
            </a:r>
          </a:p>
        </p:txBody>
      </p:sp>
      <p:pic>
        <p:nvPicPr>
          <p:cNvPr id="1026" name="Picture 2" descr="ᐈ Jaiba dibujo animado de stock, vectores jaiba | descargar en  Depositphotos®">
            <a:extLst>
              <a:ext uri="{FF2B5EF4-FFF2-40B4-BE49-F238E27FC236}">
                <a16:creationId xmlns:a16="http://schemas.microsoft.com/office/drawing/2014/main" id="{AC826C8B-7D91-4BF4-80CF-92B9854CE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8" b="19074"/>
          <a:stretch/>
        </p:blipFill>
        <p:spPr bwMode="auto">
          <a:xfrm>
            <a:off x="1373955" y="1034421"/>
            <a:ext cx="2508923" cy="982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ja dibujada - Imagui">
            <a:extLst>
              <a:ext uri="{FF2B5EF4-FFF2-40B4-BE49-F238E27FC236}">
                <a16:creationId xmlns:a16="http://schemas.microsoft.com/office/drawing/2014/main" id="{94754CAB-5876-43F2-AA5D-069C352D9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1" b="26413"/>
          <a:stretch/>
        </p:blipFill>
        <p:spPr bwMode="auto">
          <a:xfrm>
            <a:off x="1406558" y="2513849"/>
            <a:ext cx="2467134" cy="1052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bujos Animados De Pestañas - Descargar Vector">
            <a:extLst>
              <a:ext uri="{FF2B5EF4-FFF2-40B4-BE49-F238E27FC236}">
                <a16:creationId xmlns:a16="http://schemas.microsoft.com/office/drawing/2014/main" id="{611259E6-3E60-4BCD-BA58-8567AABBB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8453" r="21942" b="47130"/>
          <a:stretch/>
        </p:blipFill>
        <p:spPr bwMode="auto">
          <a:xfrm>
            <a:off x="1360208" y="3979302"/>
            <a:ext cx="2536416" cy="948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ibujo de Tijeras pintado por Tijera en Dibujos.net el día 02-02-12 a las  20:35:30. Imprime, pinta o colorea tus propios dibujos!">
            <a:extLst>
              <a:ext uri="{FF2B5EF4-FFF2-40B4-BE49-F238E27FC236}">
                <a16:creationId xmlns:a16="http://schemas.microsoft.com/office/drawing/2014/main" id="{30F96574-CF7F-4EF4-9A5A-EB7A4D6E7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5375" r="7550" b="9076"/>
          <a:stretch/>
        </p:blipFill>
        <p:spPr bwMode="auto">
          <a:xfrm rot="10800000">
            <a:off x="1396743" y="5357170"/>
            <a:ext cx="2476949" cy="1112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strella: 5 puntas 29">
            <a:extLst>
              <a:ext uri="{FF2B5EF4-FFF2-40B4-BE49-F238E27FC236}">
                <a16:creationId xmlns:a16="http://schemas.microsoft.com/office/drawing/2014/main" id="{5FA2F2DE-532C-45ED-9345-FE4F35AFD220}"/>
              </a:ext>
            </a:extLst>
          </p:cNvPr>
          <p:cNvSpPr/>
          <p:nvPr/>
        </p:nvSpPr>
        <p:spPr>
          <a:xfrm>
            <a:off x="5913737" y="4511643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strella: 5 puntas 26">
            <a:extLst>
              <a:ext uri="{FF2B5EF4-FFF2-40B4-BE49-F238E27FC236}">
                <a16:creationId xmlns:a16="http://schemas.microsoft.com/office/drawing/2014/main" id="{AD51A242-DA39-4EF4-B6A6-902F6634221E}"/>
              </a:ext>
            </a:extLst>
          </p:cNvPr>
          <p:cNvSpPr/>
          <p:nvPr/>
        </p:nvSpPr>
        <p:spPr>
          <a:xfrm>
            <a:off x="10790178" y="3092829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5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30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Valiente, la nueva película de Pixar que le da voz y protagonismo a las  niñas – CNN">
            <a:extLst>
              <a:ext uri="{FF2B5EF4-FFF2-40B4-BE49-F238E27FC236}">
                <a16:creationId xmlns:a16="http://schemas.microsoft.com/office/drawing/2014/main" id="{F958E262-BA1C-4910-B1DC-8D442B811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F15405-EE6C-47A7-8DA4-F8304460FD1E}"/>
              </a:ext>
            </a:extLst>
          </p:cNvPr>
          <p:cNvSpPr txBox="1"/>
          <p:nvPr/>
        </p:nvSpPr>
        <p:spPr>
          <a:xfrm>
            <a:off x="2892637" y="4953788"/>
            <a:ext cx="666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CUMPLIDA </a:t>
            </a:r>
          </a:p>
        </p:txBody>
      </p:sp>
    </p:spTree>
    <p:extLst>
      <p:ext uri="{BB962C8B-B14F-4D97-AF65-F5344CB8AC3E}">
        <p14:creationId xmlns:p14="http://schemas.microsoft.com/office/powerpoint/2010/main" val="338852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CEA8807-2832-45A5-BF41-24AAE3C7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E0E9E0-2E46-4061-B003-3BD09B00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067"/>
            <a:ext cx="10515600" cy="1325563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B6941E-08EF-47F1-BC71-2E6B6B85A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3" t="22402" r="9783" b="11819"/>
          <a:stretch/>
        </p:blipFill>
        <p:spPr>
          <a:xfrm>
            <a:off x="2319130" y="1842052"/>
            <a:ext cx="8083826" cy="45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CC6A86-A8A5-4E66-8F72-5CA24EE07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E0E9E0-2E46-4061-B003-3BD09B00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976"/>
            <a:ext cx="10515600" cy="1325563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2E96B1C-99F5-49AA-A93C-500330976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7" t="22596" r="9348" b="11819"/>
          <a:stretch/>
        </p:blipFill>
        <p:spPr>
          <a:xfrm>
            <a:off x="2690192" y="1762539"/>
            <a:ext cx="8176591" cy="44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6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5C1D95-E801-4A18-A407-8ABEE36F1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42A7FA-B062-400E-92FC-0250529FFABA}"/>
              </a:ext>
            </a:extLst>
          </p:cNvPr>
          <p:cNvSpPr txBox="1"/>
          <p:nvPr/>
        </p:nvSpPr>
        <p:spPr>
          <a:xfrm>
            <a:off x="921026" y="1020243"/>
            <a:ext cx="10349948" cy="1323439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8000" dirty="0"/>
              <a:t>Repaso letras en estudio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01396D-C2DF-4E01-BA36-7AF06570B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183" y="2938668"/>
            <a:ext cx="2273073" cy="3299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55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8361141-EC10-456D-946D-D0C53A05C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lfabeto_Manual_Chileno">
            <a:extLst>
              <a:ext uri="{FF2B5EF4-FFF2-40B4-BE49-F238E27FC236}">
                <a16:creationId xmlns:a16="http://schemas.microsoft.com/office/drawing/2014/main" id="{0B702E52-F201-4D6B-A567-DB8D9500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t="13001" r="56703" b="67207"/>
          <a:stretch/>
        </p:blipFill>
        <p:spPr bwMode="auto">
          <a:xfrm>
            <a:off x="1474140" y="1570948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A0716E-799E-4CF8-9E03-61CDB0191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62" y="1570948"/>
            <a:ext cx="6533321" cy="31041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788726-304E-4CB6-BEC2-D1D3DF30F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00" y="562734"/>
            <a:ext cx="2601843" cy="20164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3C5406-F1AA-4B0F-A870-2CF28524C8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29010" r="7909" b="21079"/>
          <a:stretch/>
        </p:blipFill>
        <p:spPr>
          <a:xfrm>
            <a:off x="5269479" y="4883126"/>
            <a:ext cx="3578088" cy="1416748"/>
          </a:xfrm>
          <a:prstGeom prst="rect">
            <a:avLst/>
          </a:prstGeom>
        </p:spPr>
      </p:pic>
      <p:pic>
        <p:nvPicPr>
          <p:cNvPr id="17" name="Picture 2" descr="Un castillo en el cielo | Vector Gratis">
            <a:extLst>
              <a:ext uri="{FF2B5EF4-FFF2-40B4-BE49-F238E27FC236}">
                <a16:creationId xmlns:a16="http://schemas.microsoft.com/office/drawing/2014/main" id="{16A17350-45D5-48BD-9AC1-A0545FCA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56" y="556779"/>
            <a:ext cx="1802626" cy="172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6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356AE5EF-F4ED-4CF5-8A7C-D72BF6941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987977-D1B1-41CF-AF24-D726DCC0AC2B}"/>
              </a:ext>
            </a:extLst>
          </p:cNvPr>
          <p:cNvSpPr txBox="1"/>
          <p:nvPr/>
        </p:nvSpPr>
        <p:spPr>
          <a:xfrm>
            <a:off x="381674" y="2111553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136EB0-1754-4AFD-B335-F7FD1D4A6522}"/>
              </a:ext>
            </a:extLst>
          </p:cNvPr>
          <p:cNvSpPr txBox="1"/>
          <p:nvPr/>
        </p:nvSpPr>
        <p:spPr>
          <a:xfrm>
            <a:off x="3990995" y="462890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2C47B7-A8E2-4255-BBD3-38E467857369}"/>
              </a:ext>
            </a:extLst>
          </p:cNvPr>
          <p:cNvSpPr txBox="1"/>
          <p:nvPr/>
        </p:nvSpPr>
        <p:spPr>
          <a:xfrm>
            <a:off x="3878828" y="4526767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414473-F5ED-4C70-B9D6-50B366279D18}"/>
              </a:ext>
            </a:extLst>
          </p:cNvPr>
          <p:cNvSpPr txBox="1"/>
          <p:nvPr/>
        </p:nvSpPr>
        <p:spPr>
          <a:xfrm>
            <a:off x="4010771" y="2423535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0E48CD-5EB0-4998-9136-B91BFFC2C879}"/>
              </a:ext>
            </a:extLst>
          </p:cNvPr>
          <p:cNvSpPr/>
          <p:nvPr/>
        </p:nvSpPr>
        <p:spPr>
          <a:xfrm rot="19697951">
            <a:off x="1317182" y="2023603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3F2BBC9-F26F-4797-B589-8C1E6319B6A6}"/>
              </a:ext>
            </a:extLst>
          </p:cNvPr>
          <p:cNvSpPr/>
          <p:nvPr/>
        </p:nvSpPr>
        <p:spPr>
          <a:xfrm rot="2216846">
            <a:off x="1223713" y="3935628"/>
            <a:ext cx="3033542" cy="2456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E8E0050-9848-4675-89E5-94FDBDC5B57E}"/>
              </a:ext>
            </a:extLst>
          </p:cNvPr>
          <p:cNvSpPr/>
          <p:nvPr/>
        </p:nvSpPr>
        <p:spPr>
          <a:xfrm>
            <a:off x="1534488" y="2875721"/>
            <a:ext cx="2476283" cy="3038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D97783-425A-4624-87E2-BC20F9E920DB}"/>
              </a:ext>
            </a:extLst>
          </p:cNvPr>
          <p:cNvSpPr txBox="1"/>
          <p:nvPr/>
        </p:nvSpPr>
        <p:spPr>
          <a:xfrm>
            <a:off x="5226027" y="5785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767502-20B5-4F04-88FE-130CD2F109F5}"/>
              </a:ext>
            </a:extLst>
          </p:cNvPr>
          <p:cNvSpPr txBox="1"/>
          <p:nvPr/>
        </p:nvSpPr>
        <p:spPr>
          <a:xfrm>
            <a:off x="5226027" y="2640330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5CD64F-1CAB-4B14-A866-A0905D13A96B}"/>
              </a:ext>
            </a:extLst>
          </p:cNvPr>
          <p:cNvSpPr txBox="1"/>
          <p:nvPr/>
        </p:nvSpPr>
        <p:spPr>
          <a:xfrm>
            <a:off x="5236349" y="45729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</a:p>
        </p:txBody>
      </p:sp>
      <p:pic>
        <p:nvPicPr>
          <p:cNvPr id="5124" name="Picture 4" descr="ᐈ Cara de conejo imágenes de stock, animado cara de conejo | descargar en  Depositphotos®">
            <a:extLst>
              <a:ext uri="{FF2B5EF4-FFF2-40B4-BE49-F238E27FC236}">
                <a16:creationId xmlns:a16="http://schemas.microsoft.com/office/drawing/2014/main" id="{943DC7FF-5F48-480B-86CB-E5875055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94" y="2346525"/>
            <a:ext cx="1682331" cy="172022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6.559 imágenes de Caballo | Descarga Gratis">
            <a:extLst>
              <a:ext uri="{FF2B5EF4-FFF2-40B4-BE49-F238E27FC236}">
                <a16:creationId xmlns:a16="http://schemas.microsoft.com/office/drawing/2014/main" id="{01B65BC4-A946-4BFD-871D-7FBE8A7A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95" y="272421"/>
            <a:ext cx="1682331" cy="172022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ᐈ Oruga caricatura imágenes de stock, dibujos oruga | descargar en  Depositphotos®">
            <a:extLst>
              <a:ext uri="{FF2B5EF4-FFF2-40B4-BE49-F238E27FC236}">
                <a16:creationId xmlns:a16="http://schemas.microsoft.com/office/drawing/2014/main" id="{017D5751-6C7E-4A66-BCA5-583BF69F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93" y="4526767"/>
            <a:ext cx="1682331" cy="17332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4" grpId="0" animBg="1"/>
      <p:bldP spid="16" grpId="0" animBg="1"/>
      <p:bldP spid="17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C3D6D2-220D-4710-AFDC-D6DF22CAF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B5A68D-CCDC-4C27-81E0-CAE69DE892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50814" r="5925" b="14983"/>
          <a:stretch/>
        </p:blipFill>
        <p:spPr>
          <a:xfrm>
            <a:off x="1074057" y="2137281"/>
            <a:ext cx="10417792" cy="40675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E603A4-4674-4E44-895F-909A8D652901}"/>
              </a:ext>
            </a:extLst>
          </p:cNvPr>
          <p:cNvSpPr txBox="1"/>
          <p:nvPr/>
        </p:nvSpPr>
        <p:spPr>
          <a:xfrm>
            <a:off x="943428" y="653142"/>
            <a:ext cx="989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u="sng" dirty="0">
                <a:solidFill>
                  <a:schemeClr val="bg1"/>
                </a:solidFill>
              </a:rPr>
              <a:t>GRAFOMOTRICIDAD</a:t>
            </a:r>
            <a:r>
              <a:rPr lang="es-CL" dirty="0"/>
              <a:t>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EF03338-0419-4BDE-9413-EF830CA1F8FB}"/>
              </a:ext>
            </a:extLst>
          </p:cNvPr>
          <p:cNvSpPr/>
          <p:nvPr/>
        </p:nvSpPr>
        <p:spPr>
          <a:xfrm>
            <a:off x="3981331" y="2597164"/>
            <a:ext cx="464458" cy="576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6F8BACC-D511-44D4-8E43-A3970F66213C}"/>
              </a:ext>
            </a:extLst>
          </p:cNvPr>
          <p:cNvSpPr/>
          <p:nvPr/>
        </p:nvSpPr>
        <p:spPr>
          <a:xfrm>
            <a:off x="8207828" y="4876854"/>
            <a:ext cx="464458" cy="576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5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1111 L -0.00325 -0.01111 C -0.00468 -0.01412 -0.01263 -0.03125 -0.01523 -0.03426 C -0.01744 -0.0368 -0.01992 -0.03889 -0.02174 -0.04213 C -0.02239 -0.04329 -0.02304 -0.04491 -0.02396 -0.04583 C -0.02487 -0.04699 -0.02604 -0.04722 -0.02721 -0.04791 C -0.03008 -0.0493 -0.0358 -0.05162 -0.0358 -0.05162 L -0.07057 -0.04977 C -0.07187 -0.04954 -0.07643 -0.03935 -0.07708 -0.03634 C -0.07812 -0.03264 -0.07864 -0.02847 -0.07929 -0.02477 C -0.07968 -0.02268 -0.07981 -0.0206 -0.08034 -0.01898 L -0.08476 -0.00717 L -0.08698 -0.00139 C -0.08724 0.00046 -0.08737 0.00255 -0.08802 0.0044 C -0.08854 0.00579 -0.08958 0.00671 -0.09023 0.0081 C -0.0957 0.02037 -0.08932 0.00857 -0.09453 0.01783 C -0.09518 0.02176 -0.09544 0.02616 -0.09674 0.0294 C -0.10208 0.04375 -0.09518 0.02616 -0.10208 0.04097 C -0.10898 0.05579 -0.10013 0.03959 -0.10651 0.0507 C -0.10677 0.05324 -0.10716 0.05602 -0.10755 0.05857 C -0.1082 0.06227 -0.10976 0.07014 -0.10976 0.07014 C -0.11041 0.08588 -0.11198 0.11644 -0.11185 0.13009 C -0.11172 0.15324 -0.11093 0.17639 -0.10976 0.19954 C -0.1095 0.20371 -0.10833 0.20741 -0.10755 0.21111 C -0.10716 0.2132 -0.10716 0.21528 -0.10651 0.2169 L -0.10429 0.22269 C -0.10078 0.24144 -0.10638 0.2125 -0.10104 0.23634 C -0.10013 0.24005 -0.09961 0.24398 -0.09883 0.24792 C -0.09856 0.24977 -0.09804 0.25162 -0.09778 0.25371 C -0.09739 0.25625 -0.09713 0.2588 -0.09674 0.26134 C -0.09635 0.26343 -0.09583 0.26528 -0.09557 0.26713 C -0.09518 0.27037 -0.09375 0.28681 -0.09231 0.28843 L -0.08906 0.29236 C -0.08789 0.29861 -0.08828 0.29861 -0.0858 0.30394 C -0.08515 0.30533 -0.08424 0.30648 -0.08359 0.30787 C -0.08203 0.31158 -0.07929 0.31945 -0.07929 0.31945 C -0.0789 0.3213 -0.07877 0.32338 -0.07825 0.32523 C -0.07682 0.33009 -0.07565 0.33264 -0.07278 0.33496 C -0.0707 0.33658 -0.06627 0.33889 -0.06627 0.33889 C -0.05833 0.3382 -0.05026 0.33796 -0.04231 0.33681 C -0.04127 0.33658 -0.04023 0.33542 -0.03906 0.33496 C -0.02682 0.3294 -0.04114 0.3375 -0.02721 0.32917 L -0.02396 0.32709 C -0.01836 0.31736 -0.02552 0.32894 -0.01849 0.3213 C -0.01758 0.32037 -0.01705 0.31875 -0.01627 0.31759 C -0.01523 0.31597 -0.01406 0.31505 -0.01302 0.31366 C -0.00768 0.30602 -0.01432 0.31412 -0.00872 0.30394 C -0.00781 0.30232 -0.00651 0.30139 -0.00547 0.3 C -0.00286 0.28634 -0.00651 0.30301 -0.00104 0.28843 C 0.00456 0.27338 -0.00455 0.29097 0.00222 0.27894 C 0.00248 0.27616 0.00287 0.27361 0.00326 0.27107 C 0.00352 0.26921 0.00404 0.26736 0.0043 0.26528 C 0.00482 0.26204 0.00508 0.2588 0.00547 0.25556 C 0.00625 0.24792 0.00625 0.23982 0.00756 0.23241 C 0.00873 0.22639 0.00847 0.22616 0.01081 0.22084 C 0.01146 0.21945 0.01263 0.21875 0.01302 0.2169 C 0.01341 0.21528 0.01302 0.2132 0.01302 0.21111 L 0.01302 0.21111 " pathEditMode="relative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1227 L 0.00677 0.01227 L 0.01536 0.00625 C 0.01653 0.00555 0.01784 0.00579 0.01862 0.0044 C 0.0194 0.00301 0.01901 0.00023 0.01979 -0.00139 C 0.02057 -0.00324 0.02187 -0.00394 0.02304 -0.00532 C 0.02487 -0.01528 0.02278 -0.00741 0.0263 -0.01482 C 0.02708 -0.01667 0.0276 -0.01898 0.02838 -0.0206 C 0.02982 -0.02338 0.03164 -0.02546 0.03281 -0.02847 C 0.03346 -0.03032 0.03437 -0.03218 0.03489 -0.03426 C 0.03541 -0.03611 0.03541 -0.0382 0.03607 -0.04005 C 0.03724 -0.04421 0.03919 -0.04745 0.04036 -0.05162 L 0.04258 -0.05949 C 0.04414 -0.07107 0.04323 -0.06458 0.04583 -0.0787 L 0.04687 -0.08449 L 0.04804 -0.09028 C 0.0483 -0.09676 0.04844 -0.10324 0.04909 -0.10972 C 0.04948 -0.11366 0.04935 -0.11898 0.0513 -0.1213 L 0.05455 -0.125 C 0.05729 -0.13958 0.05351 -0.12176 0.05781 -0.13681 C 0.05833 -0.13843 0.0582 -0.14074 0.05885 -0.14259 C 0.06067 -0.14792 0.06133 -0.1456 0.06432 -0.14838 C 0.07265 -0.15579 0.06263 -0.14931 0.07083 -0.15417 C 0.07617 -0.15347 0.08203 -0.15579 0.08711 -0.15208 C 0.08919 -0.1507 0.08932 -0.14051 0.08932 -0.14051 C 0.08958 -0.13611 0.09219 -0.12384 0.09036 -0.12708 L 0.08489 -0.13681 C 0.08385 -0.13866 0.08307 -0.14167 0.08164 -0.14259 L 0.07838 -0.14445 C 0.07448 -0.14375 0.07031 -0.14398 0.0664 -0.14259 C 0.06523 -0.14213 0.06419 -0.14005 0.06315 -0.13866 C 0.06028 -0.13449 0.06133 -0.13449 0.05885 -0.12894 C 0.0526 -0.11528 0.0612 -0.13727 0.05455 -0.11921 C 0.05416 -0.11736 0.05403 -0.11528 0.05338 -0.11343 C 0.05039 -0.1037 0.05026 -0.10394 0.04687 -0.09815 C 0.04648 -0.09607 0.04609 -0.09421 0.04583 -0.09213 C 0.04271 -0.07292 0.04414 -0.0669 0.04583 -0.0382 C 0.04596 -0.03519 0.04713 -0.03287 0.04804 -0.03032 C 0.04948 -0.02616 0.05273 -0.01644 0.0556 -0.01296 C 0.05651 -0.01181 0.05781 -0.01157 0.05885 -0.01111 C 0.05963 -0.00903 0.05989 -0.00648 0.06107 -0.00532 C 0.06419 -0.00185 0.07057 -0.00046 0.07409 0.00046 C 0.08125 7.40741E-7 0.08854 0.00023 0.09583 -0.00139 C 0.0987 -0.00208 0.09974 -0.00787 0.10117 -0.01111 C 0.10299 -0.01505 0.10416 -0.01597 0.10664 -0.01875 L 0.11094 -0.0419 C 0.11133 -0.04398 0.11107 -0.04676 0.11211 -0.04769 L 0.11536 -0.05162 C 0.11601 -0.05347 0.11666 -0.05556 0.11745 -0.05741 C 0.12122 -0.06551 0.11849 -0.05718 0.12083 -0.06528 L 0.12083 -0.06528 " pathEditMode="relative" ptsTypes="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E27DC-645D-4660-B5B3-FA3FE743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F91F6B-97A2-4036-A283-8390E344D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1" t="22500" r="9674" b="1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Elementos multimedia en línea 3" title="Letra C">
            <a:hlinkClick r:id="" action="ppaction://media"/>
            <a:extLst>
              <a:ext uri="{FF2B5EF4-FFF2-40B4-BE49-F238E27FC236}">
                <a16:creationId xmlns:a16="http://schemas.microsoft.com/office/drawing/2014/main" id="{731A759D-47DC-4AD4-83DB-8FEDDE68ED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9009" y="1690687"/>
            <a:ext cx="7145131" cy="40191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BDD4C0-70FA-4F64-A1E3-B38EBF611D4A}"/>
              </a:ext>
            </a:extLst>
          </p:cNvPr>
          <p:cNvSpPr txBox="1"/>
          <p:nvPr/>
        </p:nvSpPr>
        <p:spPr>
          <a:xfrm>
            <a:off x="619539" y="750907"/>
            <a:ext cx="10952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>
                <a:solidFill>
                  <a:schemeClr val="bg1"/>
                </a:solidFill>
              </a:rPr>
              <a:t>Te invito a revisar el video de la letra “C” , pincha dos veces y disfruta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6688672-4242-447B-9302-D7CC5AEA742C}"/>
              </a:ext>
            </a:extLst>
          </p:cNvPr>
          <p:cNvSpPr/>
          <p:nvPr/>
        </p:nvSpPr>
        <p:spPr>
          <a:xfrm>
            <a:off x="4274811" y="5922427"/>
            <a:ext cx="327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https://youtu.be/GqkN0uDZCHw</a:t>
            </a:r>
          </a:p>
        </p:txBody>
      </p:sp>
    </p:spTree>
    <p:extLst>
      <p:ext uri="{BB962C8B-B14F-4D97-AF65-F5344CB8AC3E}">
        <p14:creationId xmlns:p14="http://schemas.microsoft.com/office/powerpoint/2010/main" val="2400445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379</Words>
  <Application>Microsoft Office PowerPoint</Application>
  <PresentationFormat>Panorámica</PresentationFormat>
  <Paragraphs>93</Paragraphs>
  <Slides>26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1° básico </vt:lpstr>
      <vt:lpstr>OBJETIVOS DE APRENDIZAJE </vt:lpstr>
      <vt:lpstr>Recordemos :</vt:lpstr>
      <vt:lpstr>Recordemos 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te invito a repasar y trabajar con la siguiente letra….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básico</dc:title>
  <dc:creator>usuario</dc:creator>
  <cp:lastModifiedBy>usuario</cp:lastModifiedBy>
  <cp:revision>73</cp:revision>
  <dcterms:created xsi:type="dcterms:W3CDTF">2020-08-14T22:21:05Z</dcterms:created>
  <dcterms:modified xsi:type="dcterms:W3CDTF">2020-10-07T12:45:17Z</dcterms:modified>
</cp:coreProperties>
</file>