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3" r:id="rId1"/>
  </p:sldMasterIdLst>
  <p:sldIdLst>
    <p:sldId id="256" r:id="rId2"/>
    <p:sldId id="257" r:id="rId3"/>
    <p:sldId id="258" r:id="rId4"/>
    <p:sldId id="272" r:id="rId5"/>
    <p:sldId id="291" r:id="rId6"/>
    <p:sldId id="293" r:id="rId7"/>
    <p:sldId id="259" r:id="rId8"/>
    <p:sldId id="261" r:id="rId9"/>
    <p:sldId id="266" r:id="rId10"/>
    <p:sldId id="260" r:id="rId11"/>
    <p:sldId id="290" r:id="rId12"/>
    <p:sldId id="276" r:id="rId13"/>
    <p:sldId id="277" r:id="rId14"/>
    <p:sldId id="284" r:id="rId15"/>
    <p:sldId id="262" r:id="rId16"/>
    <p:sldId id="296" r:id="rId17"/>
    <p:sldId id="294" r:id="rId18"/>
    <p:sldId id="26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453B8B"/>
    <a:srgbClr val="5454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2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EBA3241E-65B3-40CB-BDB4-A5FAABD4AD6A}" type="datetimeFigureOut">
              <a:rPr lang="es-CL" smtClean="0"/>
              <a:t>08-11-2020</a:t>
            </a:fld>
            <a:endParaRPr lang="es-C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1CF81AA-D4C9-44F3-84A4-7880483A3F9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53711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241E-65B3-40CB-BDB4-A5FAABD4AD6A}" type="datetimeFigureOut">
              <a:rPr lang="es-CL" smtClean="0"/>
              <a:t>08-11-2020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81AA-D4C9-44F3-84A4-7880483A3F9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2462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241E-65B3-40CB-BDB4-A5FAABD4AD6A}" type="datetimeFigureOut">
              <a:rPr lang="es-CL" smtClean="0"/>
              <a:t>08-11-2020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81AA-D4C9-44F3-84A4-7880483A3F9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12492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241E-65B3-40CB-BDB4-A5FAABD4AD6A}" type="datetimeFigureOut">
              <a:rPr lang="es-CL" smtClean="0"/>
              <a:t>08-11-2020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81AA-D4C9-44F3-84A4-7880483A3F9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884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BA3241E-65B3-40CB-BDB4-A5FAABD4AD6A}" type="datetimeFigureOut">
              <a:rPr lang="es-CL" smtClean="0"/>
              <a:t>08-11-2020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51CF81AA-D4C9-44F3-84A4-7880483A3F9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135113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241E-65B3-40CB-BDB4-A5FAABD4AD6A}" type="datetimeFigureOut">
              <a:rPr lang="es-CL" smtClean="0"/>
              <a:t>08-11-2020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81AA-D4C9-44F3-84A4-7880483A3F9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5452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241E-65B3-40CB-BDB4-A5FAABD4AD6A}" type="datetimeFigureOut">
              <a:rPr lang="es-CL" smtClean="0"/>
              <a:t>08-11-2020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81AA-D4C9-44F3-84A4-7880483A3F9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9719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241E-65B3-40CB-BDB4-A5FAABD4AD6A}" type="datetimeFigureOut">
              <a:rPr lang="es-CL" smtClean="0"/>
              <a:t>08-11-2020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81AA-D4C9-44F3-84A4-7880483A3F9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98878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241E-65B3-40CB-BDB4-A5FAABD4AD6A}" type="datetimeFigureOut">
              <a:rPr lang="es-CL" smtClean="0"/>
              <a:t>08-11-2020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81AA-D4C9-44F3-84A4-7880483A3F9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78316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241E-65B3-40CB-BDB4-A5FAABD4AD6A}" type="datetimeFigureOut">
              <a:rPr lang="es-CL" smtClean="0"/>
              <a:t>08-11-2020</a:t>
            </a:fld>
            <a:endParaRPr lang="es-C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s-C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1CF81AA-D4C9-44F3-84A4-7880483A3F94}" type="slidenum">
              <a:rPr lang="es-CL" smtClean="0"/>
              <a:t>‹Nº›</a:t>
            </a:fld>
            <a:endParaRPr lang="es-CL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36674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BA3241E-65B3-40CB-BDB4-A5FAABD4AD6A}" type="datetimeFigureOut">
              <a:rPr lang="es-CL" smtClean="0"/>
              <a:t>08-11-2020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1CF81AA-D4C9-44F3-84A4-7880483A3F94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23246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BA3241E-65B3-40CB-BDB4-A5FAABD4AD6A}" type="datetimeFigureOut">
              <a:rPr lang="es-CL" smtClean="0"/>
              <a:t>08-11-2020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1CF81AA-D4C9-44F3-84A4-7880483A3F9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98218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3.jp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Printable Zootopia Invitation Templates | DREVIO | Free printable  birthday invitations, Printable birthday invitations, Templates printable  free">
            <a:extLst>
              <a:ext uri="{FF2B5EF4-FFF2-40B4-BE49-F238E27FC236}">
                <a16:creationId xmlns:a16="http://schemas.microsoft.com/office/drawing/2014/main" id="{0F937E6B-7B77-46DE-B0AF-E78562B960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9"/>
          <a:stretch/>
        </p:blipFill>
        <p:spPr bwMode="auto">
          <a:xfrm>
            <a:off x="-13734" y="5489"/>
            <a:ext cx="12205734" cy="685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0F67419B-2D19-4B14-94CE-EB3A4928BD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5826" y="1709529"/>
            <a:ext cx="5770356" cy="1531489"/>
          </a:xfrm>
        </p:spPr>
        <p:txBody>
          <a:bodyPr/>
          <a:lstStyle/>
          <a:p>
            <a:r>
              <a:rPr lang="es-CL" dirty="0"/>
              <a:t>1° básico 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CCB95C56-2672-4541-81AE-D9194D2A2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9451" y="4102359"/>
            <a:ext cx="6527662" cy="1655762"/>
          </a:xfrm>
        </p:spPr>
        <p:txBody>
          <a:bodyPr/>
          <a:lstStyle/>
          <a:p>
            <a:r>
              <a:rPr lang="es-CL" dirty="0"/>
              <a:t>Semana 33</a:t>
            </a:r>
          </a:p>
          <a:p>
            <a:r>
              <a:rPr lang="es-CL" dirty="0"/>
              <a:t>PROGRAMA DE INTEGRACIÓN ESCOLAR </a:t>
            </a:r>
          </a:p>
        </p:txBody>
      </p:sp>
      <p:pic>
        <p:nvPicPr>
          <p:cNvPr id="6" name="Imagen 5" descr="Imagen relacionada">
            <a:extLst>
              <a:ext uri="{FF2B5EF4-FFF2-40B4-BE49-F238E27FC236}">
                <a16:creationId xmlns:a16="http://schemas.microsoft.com/office/drawing/2014/main" id="{048EBC5B-83D4-4320-B83C-755B97E9284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3" y="97771"/>
            <a:ext cx="1059690" cy="1158322"/>
          </a:xfrm>
          <a:prstGeom prst="rect">
            <a:avLst/>
          </a:prstGeom>
          <a:noFill/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4B74A89-5C47-439B-8280-66B01D35D2C1}"/>
              </a:ext>
            </a:extLst>
          </p:cNvPr>
          <p:cNvSpPr txBox="1"/>
          <p:nvPr/>
        </p:nvSpPr>
        <p:spPr>
          <a:xfrm>
            <a:off x="894040" y="324273"/>
            <a:ext cx="2994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/>
              <a:t>COLEGIO </a:t>
            </a:r>
          </a:p>
          <a:p>
            <a:r>
              <a:rPr lang="es-CL" sz="1400" b="1" dirty="0"/>
              <a:t>REPÚBLICA ARGENTINA</a:t>
            </a:r>
          </a:p>
        </p:txBody>
      </p:sp>
    </p:spTree>
    <p:extLst>
      <p:ext uri="{BB962C8B-B14F-4D97-AF65-F5344CB8AC3E}">
        <p14:creationId xmlns:p14="http://schemas.microsoft.com/office/powerpoint/2010/main" val="4233866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E466771-FCC5-459B-A01D-2A656B89C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" t="51689" r="2099" b="5601"/>
          <a:stretch/>
        </p:blipFill>
        <p:spPr>
          <a:xfrm>
            <a:off x="509789" y="1192696"/>
            <a:ext cx="11172422" cy="523460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0E603A4-4674-4E44-895F-909A8D652901}"/>
              </a:ext>
            </a:extLst>
          </p:cNvPr>
          <p:cNvSpPr txBox="1"/>
          <p:nvPr/>
        </p:nvSpPr>
        <p:spPr>
          <a:xfrm>
            <a:off x="373584" y="237643"/>
            <a:ext cx="98952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b="1" u="sng" dirty="0"/>
              <a:t>GRAFOMOTRICIDAD</a:t>
            </a:r>
            <a:r>
              <a:rPr lang="es-CL" dirty="0"/>
              <a:t> 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CEF03338-0419-4BDE-9413-EF830CA1F8FB}"/>
              </a:ext>
            </a:extLst>
          </p:cNvPr>
          <p:cNvSpPr/>
          <p:nvPr/>
        </p:nvSpPr>
        <p:spPr>
          <a:xfrm>
            <a:off x="3716288" y="1696016"/>
            <a:ext cx="464458" cy="57688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86F8BACC-D511-44D4-8E43-A3970F66213C}"/>
              </a:ext>
            </a:extLst>
          </p:cNvPr>
          <p:cNvSpPr/>
          <p:nvPr/>
        </p:nvSpPr>
        <p:spPr>
          <a:xfrm>
            <a:off x="7717498" y="4041967"/>
            <a:ext cx="464458" cy="5768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Picture 2" descr="FREE Printable Zootopia Invitation Templates | DREVIO | Free printable  birthday invitations, Printable birthday invitations, Templates printable  free">
            <a:extLst>
              <a:ext uri="{FF2B5EF4-FFF2-40B4-BE49-F238E27FC236}">
                <a16:creationId xmlns:a16="http://schemas.microsoft.com/office/drawing/2014/main" id="{964C0BF8-6836-4775-B53D-EA54BB360F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7" t="561" r="63619" b="57525"/>
          <a:stretch/>
        </p:blipFill>
        <p:spPr bwMode="auto">
          <a:xfrm>
            <a:off x="10654748" y="29320"/>
            <a:ext cx="1537252" cy="166669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55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7 -0.00926 L -0.00977 -0.00926 C -0.01198 -0.01389 -0.01432 -0.01805 -0.01628 -0.02291 C -0.01693 -0.02454 -0.01693 -0.02685 -0.01732 -0.0287 C -0.01797 -0.03079 -0.01875 -0.03264 -0.01953 -0.03449 C -0.02018 -0.03588 -0.0211 -0.0368 -0.02175 -0.03819 C -0.02331 -0.0419 -0.02422 -0.04653 -0.02604 -0.04977 C -0.02682 -0.05116 -0.02761 -0.05231 -0.02826 -0.0537 C -0.02956 -0.05671 -0.0306 -0.06134 -0.03255 -0.06342 C -0.03464 -0.06551 -0.04102 -0.0669 -0.04245 -0.06713 C -0.04896 -0.06666 -0.05547 -0.06643 -0.06198 -0.06528 C -0.06315 -0.06504 -0.06406 -0.06389 -0.06524 -0.06342 C -0.06667 -0.06273 -0.0681 -0.06204 -0.06953 -0.06134 C -0.07031 -0.06018 -0.07097 -0.05879 -0.07175 -0.05764 C -0.07279 -0.05602 -0.07409 -0.05532 -0.075 -0.0537 C -0.07656 -0.05092 -0.0819 -0.03634 -0.08268 -0.03449 C -0.08334 -0.03241 -0.08386 -0.03032 -0.08477 -0.0287 C -0.09011 -0.01921 -0.0836 -0.03102 -0.08919 -0.01898 C -0.08985 -0.01759 -0.09063 -0.01643 -0.09128 -0.01504 C -0.09219 -0.01319 -0.09271 -0.01111 -0.09349 -0.00926 C -0.09453 -0.00671 -0.0957 -0.00416 -0.09675 -0.00162 C -0.09948 0.01296 -0.09584 -0.00486 -0.1 0.00996 C -0.10287 0.02014 -0.09909 0.01227 -0.10326 0.01968 C -0.1056 0.03171 -0.10417 0.02361 -0.10651 0.04491 C -0.10807 0.05857 -0.10755 0.05301 -0.10873 0.06991 C -0.11003 0.09005 -0.10873 0.08148 -0.11094 0.09306 C -0.11406 0.13796 -0.11263 0.11134 -0.10977 0.20139 C -0.10951 0.21111 -0.10951 0.20972 -0.10651 0.21482 C -0.10599 0.21829 -0.10417 0.23264 -0.10326 0.23426 L -0.10104 0.23796 C -0.09948 0.24977 -0.10052 0.24329 -0.09779 0.25741 C -0.09779 0.25741 -0.0957 0.26898 -0.0957 0.26898 C -0.09492 0.27084 -0.09401 0.27269 -0.09349 0.27477 C -0.08945 0.29074 -0.09362 0.28218 -0.08919 0.29028 C -0.0888 0.29213 -0.0888 0.29445 -0.08802 0.29607 C -0.08724 0.29792 -0.08581 0.29838 -0.08477 0.29977 C -0.08399 0.30093 -0.08334 0.30255 -0.08268 0.30371 C -0.08229 0.30556 -0.08229 0.30787 -0.08151 0.30949 C -0.07995 0.31296 -0.07722 0.31412 -0.075 0.31528 C -0.05977 0.31459 -0.04453 0.31574 -0.0293 0.31343 C -0.02787 0.3132 -0.02709 0.30972 -0.02604 0.30764 C -0.02448 0.30394 -0.02253 0.30046 -0.02175 0.29607 C -0.0207 0.29051 -0.0207 0.28912 -0.01849 0.28449 C -0.01719 0.28171 -0.01524 0.27963 -0.01406 0.27662 C -0.00794 0.26019 -0.01537 0.28102 -0.01081 0.26505 C -0.00951 0.26019 -0.00847 0.25903 -0.00651 0.25533 C -0.00339 0.23912 -0.00768 0.25903 -0.00326 0.24584 C -0.00261 0.24375 -0.0013 0.2338 -0.00104 0.23218 C -0.00065 0.23681 -0.00052 0.24121 1.875E-6 0.24584 C 0.00026 0.24769 0.00078 0.24954 0.00104 0.25162 C 0.00195 0.25671 0.0026 0.26181 0.00325 0.26713 L 0.00443 0.27477 L 0.00547 0.28241 C 0.00586 0.28959 0.00612 0.29676 0.00651 0.30371 C 0.0069 0.30949 0.00768 0.31528 0.00768 0.32107 C 0.00768 0.37847 0.00755 0.43588 0.00651 0.49306 C 0.00625 0.50926 0.00403 0.51065 0.00221 0.52408 C -0.00326 0.5625 0.00469 0.50695 1.875E-6 0.5375 C -0.00078 0.54259 -0.00117 0.54792 -0.00222 0.55301 C -0.00248 0.55486 -0.00287 0.55671 -0.00326 0.5588 C -0.00365 0.56158 -0.00456 0.56921 -0.00547 0.57222 C -0.00599 0.57431 -0.00703 0.57593 -0.00755 0.57801 C -0.00807 0.57986 -0.00794 0.58241 -0.00873 0.5838 C -0.01016 0.58727 -0.01302 0.58843 -0.01524 0.58982 C -0.01992 0.58912 -0.02461 0.58866 -0.0293 0.58773 C -0.03112 0.5875 -0.0332 0.5875 -0.03477 0.58588 C -0.03724 0.58334 -0.03685 0.57801 -0.03802 0.57431 C -0.03854 0.57269 -0.03959 0.57176 -0.04024 0.57037 C -0.04102 0.56852 -0.04167 0.56644 -0.04245 0.56459 C -0.04557 0.54746 -0.04466 0.55486 -0.04245 0.52014 C -0.04219 0.51621 -0.04089 0.5125 -0.04024 0.50857 L -0.03906 0.50278 C -0.0388 0.50093 -0.03867 0.49861 -0.03802 0.49699 L -0.03477 0.48912 C -0.03203 0.47477 -0.03568 0.49259 -0.03151 0.47755 C -0.03099 0.47593 -0.03099 0.47361 -0.03047 0.47176 C -0.02995 0.47037 -0.02878 0.46945 -0.02826 0.46806 C -0.02735 0.46551 -0.02695 0.46273 -0.02604 0.46019 C -0.0224 0.44931 -0.02305 0.45116 -0.01953 0.44468 C -0.0168 0.43033 -0.02044 0.44815 -0.01628 0.4331 C -0.01341 0.42315 -0.01732 0.43102 -0.01302 0.42361 C -0.0099 0.40718 -0.01419 0.42709 -0.00977 0.41389 C -0.00912 0.41204 -0.00925 0.40996 -0.00873 0.4081 C -0.00547 0.39653 -0.00677 0.40764 -0.00104 0.39259 C -0.00039 0.39074 0.00013 0.3882 0.00104 0.38681 C 0.00195 0.38565 0.00325 0.38542 0.00443 0.38496 C 0.00625 0.37963 0.0069 0.37732 0.00976 0.37338 C 0.01185 0.37037 0.01627 0.36551 0.01627 0.36551 L 0.02291 0.34815 L 0.025 0.34236 L 0.02721 0.33658 C 0.0276 0.33403 0.02864 0.32593 0.02943 0.32315 C 0.03073 0.31829 0.03164 0.3169 0.03372 0.31343 C 0.0345 0.3044 0.03424 0.29491 0.03594 0.28634 C 0.03724 0.27963 0.0388 0.27246 0.03919 0.26505 C 0.03932 0.26065 0.03919 0.25602 0.03919 0.25162 L 0.03919 0.25162 " pathEditMode="relative" ptsTypes="AAAAAAAAAAAAAAAAAAAAAAAAAAAAAAAAAAAAAAAAAAAAAAA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2 0.01968 L -0.00742 0.01968 C -0.00677 0.01829 0.00131 0.00162 0.0056 -0.00162 C 0.00769 -0.00324 0.01211 -0.00555 0.01211 -0.00555 C 0.01276 -0.00671 0.01341 -0.00833 0.0142 -0.00926 C 0.01524 -0.01088 0.01654 -0.01157 0.01758 -0.01319 C 0.01849 -0.01481 0.01888 -0.01736 0.01966 -0.01898 C 0.02097 -0.02176 0.02253 -0.02407 0.02409 -0.02685 C 0.02474 -0.02801 0.02565 -0.02917 0.02618 -0.03055 C 0.02891 -0.03796 0.02748 -0.03472 0.0306 -0.04028 C 0.03086 -0.04213 0.03112 -0.04421 0.03164 -0.04606 C 0.03216 -0.04768 0.03321 -0.04861 0.03386 -0.05 C 0.03933 -0.06204 0.03295 -0.05023 0.03815 -0.05949 C 0.04076 -0.07338 0.03907 -0.06782 0.04258 -0.07708 C 0.04506 -0.09467 0.04297 -0.08796 0.04688 -0.09815 C 0.04805 -0.1044 0.04948 -0.11111 0.05013 -0.11759 C 0.05052 -0.12199 0.05013 -0.12685 0.05118 -0.13102 C 0.0517 -0.1331 0.05339 -0.13356 0.05443 -0.13495 C 0.05235 -0.12014 0.05235 -0.12153 0.05235 -0.09815 C 0.05235 -0.08287 0.05183 -0.06713 0.05339 -0.05185 C 0.05378 -0.04838 0.05769 -0.04421 0.05769 -0.04421 C 0.05964 -0.03403 0.05756 -0.04213 0.06094 -0.03449 C 0.06185 -0.03264 0.06237 -0.03055 0.06315 -0.0287 C 0.06446 -0.02569 0.06667 -0.02268 0.06862 -0.02106 C 0.06966 -0.02014 0.07084 -0.01967 0.07188 -0.01898 C 0.10886 -0.02199 0.08907 -0.01042 0.10013 -0.02685 C 0.10118 -0.02824 0.10235 -0.0294 0.10339 -0.03055 C 0.10417 -0.03264 0.10469 -0.03449 0.1056 -0.03634 C 0.10625 -0.03773 0.10716 -0.03866 0.10769 -0.04028 C 0.10834 -0.04213 0.10821 -0.04421 0.10886 -0.04606 C 0.10938 -0.04768 0.11042 -0.04861 0.11094 -0.05 C 0.11654 -0.06204 0.11016 -0.05023 0.11537 -0.05949 C 0.11511 -0.0662 0.11511 -0.08333 0.11315 -0.09236 C 0.11198 -0.09815 0.11068 -0.10116 0.10886 -0.10602 C 0.1086 -0.10833 0.10808 -0.12106 0.10664 -0.12523 C 0.10612 -0.12685 0.10508 -0.12778 0.10443 -0.12917 C 0.10365 -0.13102 0.10313 -0.1331 0.10235 -0.13495 C 0.1017 -0.13634 0.10078 -0.1375 0.10013 -0.13889 C 0.09935 -0.14051 0.09883 -0.14282 0.09792 -0.14467 C 0.09662 -0.14745 0.09479 -0.1493 0.09362 -0.15231 C 0.09284 -0.15417 0.09245 -0.15671 0.09141 -0.1581 C 0.0905 -0.15949 0.0892 -0.15926 0.08815 -0.15995 C 0.07969 -0.16759 0.08985 -0.16111 0.08164 -0.16574 C 0.078 -0.16528 0.07435 -0.16528 0.07084 -0.16389 C 0.06953 -0.16342 0.06849 -0.16157 0.06758 -0.15995 C 0.06602 -0.15764 0.06433 -0.15532 0.06315 -0.15231 C 0.0625 -0.15046 0.06198 -0.14815 0.06094 -0.14653 C 0.05534 -0.13657 0.0599 -0.14838 0.0556 -0.13889 C 0.05469 -0.13704 0.05391 -0.13518 0.05339 -0.1331 C 0.05183 -0.12685 0.05104 -0.12014 0.05013 -0.11366 C 0.05052 -0.09954 0.05052 -0.08542 0.05118 -0.07129 C 0.05131 -0.06921 0.05196 -0.06736 0.05235 -0.06528 C 0.05274 -0.06273 0.053 -0.06018 0.05339 -0.05764 C 0.05547 -0.04491 0.05404 -0.04861 0.05769 -0.04213 C 0.06029 -0.02847 0.0586 -0.03403 0.06211 -0.02477 C 0.0625 -0.02222 0.06198 -0.01875 0.06315 -0.01713 C 0.06498 -0.01435 0.06966 -0.01319 0.06966 -0.01319 C 0.07045 -0.01204 0.07084 -0.00949 0.07188 -0.00926 C 0.08282 -0.00833 0.08711 -0.00579 0.09362 -0.01528 C 0.0944 -0.0162 0.09519 -0.01759 0.09584 -0.01898 C 0.09662 -0.02083 0.09688 -0.02338 0.09792 -0.02477 C 0.09883 -0.02616 0.10013 -0.02592 0.10118 -0.02685 C 0.10235 -0.02778 0.10339 -0.0294 0.10443 -0.03055 C 0.10951 -0.04398 0.10795 -0.03773 0.1099 -0.04792 C 0.11029 -0.0544 0.11003 -0.06111 0.11094 -0.06736 C 0.11133 -0.06921 0.11172 -0.06342 0.11211 -0.06157 C 0.11576 -0.0375 0.11289 -0.0537 0.11537 -0.04028 C 0.11576 -0.00347 0.11589 0.0331 0.11641 0.06991 C 0.11654 0.07755 0.11758 0.08519 0.11758 0.09306 C 0.11758 0.11945 0.11732 0.14583 0.11641 0.17222 C 0.11628 0.17639 0.11498 0.17986 0.11433 0.1838 L 0.11211 0.19537 C 0.11172 0.19908 0.11107 0.20695 0.1099 0.21088 C 0.10938 0.21296 0.10834 0.21458 0.10769 0.21667 C 0.10547 0.225 0.10821 0.2206 0.10443 0.22824 C 0.10313 0.23102 0.10013 0.23611 0.10013 0.23611 C 0.09466 0.23542 0.0892 0.23565 0.08386 0.23403 C 0.08282 0.2338 0.08216 0.23171 0.08164 0.23009 C 0.0806 0.22662 0.07943 0.21852 0.07943 0.21852 C 0.07917 0.21482 0.07891 0.21088 0.07839 0.20695 C 0.07813 0.20509 0.07735 0.20324 0.07735 0.20116 C 0.07735 0.18449 0.07774 0.16759 0.07839 0.15093 C 0.07852 0.14884 0.07891 0.14699 0.07943 0.14514 C 0.08086 0.14028 0.08177 0.13912 0.08386 0.13565 C 0.08685 0.11921 0.08256 0.13912 0.08711 0.12593 C 0.09362 0.10648 0.08802 0.11435 0.09466 0.10648 C 0.0987 0.08542 0.09206 0.1169 0.09909 0.09699 C 0.10508 0.07986 0.09844 0.09121 0.10235 0.07755 C 0.1086 0.05509 0.1043 0.07292 0.10886 0.06204 C 0.11042 0.05833 0.11133 0.05371 0.11315 0.05046 C 0.11628 0.04491 0.11472 0.04815 0.11758 0.04097 C 0.12058 0.02454 0.11628 0.04445 0.12084 0.03125 C 0.12136 0.0294 0.1211 0.02685 0.12188 0.02546 C 0.12266 0.02408 0.12409 0.02408 0.12513 0.02338 C 0.13412 0.00741 0.12526 0.02408 0.13269 0.0081 C 0.13789 -0.00301 0.13177 0.01273 0.13711 -0.00162 C 0.1375 -0.00347 0.13763 -0.00555 0.13815 -0.00741 C 0.13907 -0.01088 0.14089 -0.01458 0.14258 -0.01713 C 0.14349 -0.01852 0.14466 -0.01967 0.14584 -0.02106 C 0.1461 -0.02477 0.14636 -0.0287 0.14688 -0.03264 C 0.1474 -0.03657 0.14844 -0.04028 0.14909 -0.04421 C 0.15039 -0.05393 0.14961 -0.0493 0.15118 -0.05764 C 0.1517 -0.06204 0.15209 -0.07037 0.15339 -0.075 C 0.15638 -0.08565 0.1556 -0.07569 0.1556 -0.08866 L 0.1556 -0.08866 " pathEditMode="relative" ptsTypes="AAAAAAAAAAAAAAAAAAAAAAAAAAAAAAAAAAAAAAAAAAAAAAAAAAAAAAAAAAAAAAAAAAAAAAAAAAAAAAAAAAAAAAAAAAAAAAAAAAAAAAAAA">
                                      <p:cBhvr>
                                        <p:cTn id="10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6E3AF78-B430-4286-B858-E30195451AFB}"/>
              </a:ext>
            </a:extLst>
          </p:cNvPr>
          <p:cNvSpPr txBox="1"/>
          <p:nvPr/>
        </p:nvSpPr>
        <p:spPr>
          <a:xfrm>
            <a:off x="724134" y="286378"/>
            <a:ext cx="1107597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Lectura de palabras</a:t>
            </a:r>
            <a:r>
              <a:rPr lang="es-CL" sz="2400" b="1" dirty="0">
                <a:latin typeface="Arial" panose="020B0604020202020204" pitchFamily="34" charset="0"/>
                <a:cs typeface="Arial" panose="020B0604020202020204" pitchFamily="34" charset="0"/>
              </a:rPr>
              <a:t>: observa la imagen y lee el nombre que corresponde</a:t>
            </a:r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ABE1DED-E114-4A73-A6CD-4794F7C35392}"/>
              </a:ext>
            </a:extLst>
          </p:cNvPr>
          <p:cNvSpPr txBox="1"/>
          <p:nvPr/>
        </p:nvSpPr>
        <p:spPr>
          <a:xfrm>
            <a:off x="4478760" y="1160184"/>
            <a:ext cx="2075542" cy="7694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4400" dirty="0"/>
              <a:t>gota</a:t>
            </a:r>
            <a:r>
              <a:rPr lang="es-CL" dirty="0"/>
              <a:t>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1E4765F-C90C-474E-81F4-2231216A5391}"/>
              </a:ext>
            </a:extLst>
          </p:cNvPr>
          <p:cNvSpPr txBox="1"/>
          <p:nvPr/>
        </p:nvSpPr>
        <p:spPr>
          <a:xfrm>
            <a:off x="4476568" y="5548239"/>
            <a:ext cx="2075542" cy="7694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4400" dirty="0"/>
              <a:t>guerra</a:t>
            </a:r>
            <a:r>
              <a:rPr lang="es-CL" dirty="0"/>
              <a:t>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BA78920-D6C5-46F0-8B4B-70ECA322F832}"/>
              </a:ext>
            </a:extLst>
          </p:cNvPr>
          <p:cNvSpPr txBox="1"/>
          <p:nvPr/>
        </p:nvSpPr>
        <p:spPr>
          <a:xfrm>
            <a:off x="4490651" y="4191330"/>
            <a:ext cx="2075542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gigante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B2A816E-C3F0-4EFF-ACB9-ADCAC0BCB235}"/>
              </a:ext>
            </a:extLst>
          </p:cNvPr>
          <p:cNvSpPr txBox="1"/>
          <p:nvPr/>
        </p:nvSpPr>
        <p:spPr>
          <a:xfrm>
            <a:off x="6945087" y="1172850"/>
            <a:ext cx="2075542" cy="7694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4400" dirty="0"/>
              <a:t>gato</a:t>
            </a:r>
            <a:r>
              <a:rPr lang="es-CL" dirty="0"/>
              <a:t>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32A9C16-F1A4-4E53-8D97-0C088EAF0FC0}"/>
              </a:ext>
            </a:extLst>
          </p:cNvPr>
          <p:cNvSpPr txBox="1"/>
          <p:nvPr/>
        </p:nvSpPr>
        <p:spPr>
          <a:xfrm>
            <a:off x="6959026" y="5548239"/>
            <a:ext cx="2075542" cy="7694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4400" dirty="0"/>
              <a:t>gorro</a:t>
            </a:r>
            <a:r>
              <a:rPr lang="es-CL" dirty="0"/>
              <a:t>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7A60865-AADE-439D-8CE4-32B0DF3E9B37}"/>
              </a:ext>
            </a:extLst>
          </p:cNvPr>
          <p:cNvSpPr txBox="1"/>
          <p:nvPr/>
        </p:nvSpPr>
        <p:spPr>
          <a:xfrm>
            <a:off x="9411414" y="1193181"/>
            <a:ext cx="2075542" cy="70788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4000" dirty="0"/>
              <a:t>guante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7564049-7A3B-40E1-A444-D7B24142A746}"/>
              </a:ext>
            </a:extLst>
          </p:cNvPr>
          <p:cNvSpPr txBox="1"/>
          <p:nvPr/>
        </p:nvSpPr>
        <p:spPr>
          <a:xfrm>
            <a:off x="9468678" y="4158332"/>
            <a:ext cx="2075542" cy="7694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guantes</a:t>
            </a:r>
            <a:r>
              <a:rPr lang="es-CL" sz="4400" dirty="0"/>
              <a:t> </a:t>
            </a:r>
            <a:r>
              <a:rPr lang="es-CL" dirty="0"/>
              <a:t> 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335CCFD-5059-425F-BF2A-D52C833FE6DA}"/>
              </a:ext>
            </a:extLst>
          </p:cNvPr>
          <p:cNvSpPr txBox="1"/>
          <p:nvPr/>
        </p:nvSpPr>
        <p:spPr>
          <a:xfrm>
            <a:off x="9468678" y="5548239"/>
            <a:ext cx="2075542" cy="7694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4400" dirty="0"/>
              <a:t>garra</a:t>
            </a:r>
            <a:r>
              <a:rPr lang="es-CL" dirty="0"/>
              <a:t> </a:t>
            </a:r>
          </a:p>
        </p:txBody>
      </p:sp>
      <p:sp>
        <p:nvSpPr>
          <p:cNvPr id="8" name="Estrella: 5 puntas 7">
            <a:extLst>
              <a:ext uri="{FF2B5EF4-FFF2-40B4-BE49-F238E27FC236}">
                <a16:creationId xmlns:a16="http://schemas.microsoft.com/office/drawing/2014/main" id="{57B3EC9B-8884-45AE-86E7-183DAA0B38C4}"/>
              </a:ext>
            </a:extLst>
          </p:cNvPr>
          <p:cNvSpPr/>
          <p:nvPr/>
        </p:nvSpPr>
        <p:spPr>
          <a:xfrm>
            <a:off x="8336914" y="1544904"/>
            <a:ext cx="885372" cy="730082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6" name="Estrella: 5 puntas 25">
            <a:extLst>
              <a:ext uri="{FF2B5EF4-FFF2-40B4-BE49-F238E27FC236}">
                <a16:creationId xmlns:a16="http://schemas.microsoft.com/office/drawing/2014/main" id="{D9D2FF67-0698-4990-84FE-4538578E5666}"/>
              </a:ext>
            </a:extLst>
          </p:cNvPr>
          <p:cNvSpPr/>
          <p:nvPr/>
        </p:nvSpPr>
        <p:spPr>
          <a:xfrm>
            <a:off x="8523101" y="5857758"/>
            <a:ext cx="885372" cy="730082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03E92EA8-45B1-42EA-8433-57458350B6DB}"/>
              </a:ext>
            </a:extLst>
          </p:cNvPr>
          <p:cNvSpPr txBox="1"/>
          <p:nvPr/>
        </p:nvSpPr>
        <p:spPr>
          <a:xfrm>
            <a:off x="9479943" y="2708109"/>
            <a:ext cx="2075542" cy="7694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4400" dirty="0"/>
              <a:t>amiga</a:t>
            </a:r>
            <a:r>
              <a:rPr lang="es-CL" dirty="0"/>
              <a:t> 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4E738ED4-0870-4EF7-8C0E-46C912B47926}"/>
              </a:ext>
            </a:extLst>
          </p:cNvPr>
          <p:cNvSpPr txBox="1"/>
          <p:nvPr/>
        </p:nvSpPr>
        <p:spPr>
          <a:xfrm>
            <a:off x="4510207" y="2719982"/>
            <a:ext cx="2075542" cy="7694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4400" dirty="0"/>
              <a:t>águila</a:t>
            </a:r>
            <a:r>
              <a:rPr lang="es-CL" dirty="0"/>
              <a:t> 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04F03200-146F-431C-912A-DCB12602B28F}"/>
              </a:ext>
            </a:extLst>
          </p:cNvPr>
          <p:cNvSpPr txBox="1"/>
          <p:nvPr/>
        </p:nvSpPr>
        <p:spPr>
          <a:xfrm>
            <a:off x="6959026" y="2720797"/>
            <a:ext cx="2075542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4000" dirty="0"/>
              <a:t>anguila</a:t>
            </a:r>
          </a:p>
        </p:txBody>
      </p:sp>
      <p:sp>
        <p:nvSpPr>
          <p:cNvPr id="30" name="Estrella: 5 puntas 29">
            <a:extLst>
              <a:ext uri="{FF2B5EF4-FFF2-40B4-BE49-F238E27FC236}">
                <a16:creationId xmlns:a16="http://schemas.microsoft.com/office/drawing/2014/main" id="{5FA2F2DE-532C-45ED-9345-FE4F35AFD220}"/>
              </a:ext>
            </a:extLst>
          </p:cNvPr>
          <p:cNvSpPr/>
          <p:nvPr/>
        </p:nvSpPr>
        <p:spPr>
          <a:xfrm>
            <a:off x="11051681" y="4550419"/>
            <a:ext cx="885372" cy="730082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Estrella: 5 puntas 26">
            <a:extLst>
              <a:ext uri="{FF2B5EF4-FFF2-40B4-BE49-F238E27FC236}">
                <a16:creationId xmlns:a16="http://schemas.microsoft.com/office/drawing/2014/main" id="{AD51A242-DA39-4EF4-B6A6-902F6634221E}"/>
              </a:ext>
            </a:extLst>
          </p:cNvPr>
          <p:cNvSpPr/>
          <p:nvPr/>
        </p:nvSpPr>
        <p:spPr>
          <a:xfrm>
            <a:off x="6258462" y="3120825"/>
            <a:ext cx="885372" cy="730082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146" name="Picture 2" descr="Águila calva de dibujos animados de pie con alas extendidas | Vector Premium">
            <a:extLst>
              <a:ext uri="{FF2B5EF4-FFF2-40B4-BE49-F238E27FC236}">
                <a16:creationId xmlns:a16="http://schemas.microsoft.com/office/drawing/2014/main" id="{E8CDC181-894E-4DC9-82CA-FC6D6AF24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269" y="2459981"/>
            <a:ext cx="2448820" cy="11636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UANTES NITRILO AZUL - TM - Promin Temuco">
            <a:extLst>
              <a:ext uri="{FF2B5EF4-FFF2-40B4-BE49-F238E27FC236}">
                <a16:creationId xmlns:a16="http://schemas.microsoft.com/office/drawing/2014/main" id="{A5745471-02E6-4602-9968-EF1CDB967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947" y="3794152"/>
            <a:ext cx="2483465" cy="11636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Gorra Textil De Vector De Dibujos Animados Con Pompón Ilustraciones  Vectoriales, Clip Art Vectorizado Libre De Derechos. Image 85567718.">
            <a:extLst>
              <a:ext uri="{FF2B5EF4-FFF2-40B4-BE49-F238E27FC236}">
                <a16:creationId xmlns:a16="http://schemas.microsoft.com/office/drawing/2014/main" id="{06B7F7A1-6993-4A8D-8195-7FD4D7B21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947" y="5127070"/>
            <a:ext cx="2483464" cy="13267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Gatito De Dibujos Animados Gato Gatito Dibujado A Mano Gato, Dibujos, Gato,  Gatito De Dibujos Animados PNG y PSD para Descargar Gratis | Pngtree">
            <a:extLst>
              <a:ext uri="{FF2B5EF4-FFF2-40B4-BE49-F238E27FC236}">
                <a16:creationId xmlns:a16="http://schemas.microsoft.com/office/drawing/2014/main" id="{26CBCA4B-0589-4B54-86C7-53062E05B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269" y="891059"/>
            <a:ext cx="2448818" cy="13839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28D07A3C-A92B-4D42-9E54-03BEE316D7BB}"/>
              </a:ext>
            </a:extLst>
          </p:cNvPr>
          <p:cNvSpPr txBox="1"/>
          <p:nvPr/>
        </p:nvSpPr>
        <p:spPr>
          <a:xfrm>
            <a:off x="6961842" y="4207189"/>
            <a:ext cx="2114004" cy="61555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sz="3400" dirty="0"/>
              <a:t>elegante</a:t>
            </a:r>
          </a:p>
        </p:txBody>
      </p:sp>
    </p:spTree>
    <p:extLst>
      <p:ext uri="{BB962C8B-B14F-4D97-AF65-F5344CB8AC3E}">
        <p14:creationId xmlns:p14="http://schemas.microsoft.com/office/powerpoint/2010/main" val="184754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6" grpId="0" animBg="1"/>
      <p:bldP spid="30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A3F4F5E2-459B-4D78-9C84-57566B612ACE}"/>
              </a:ext>
            </a:extLst>
          </p:cNvPr>
          <p:cNvSpPr txBox="1">
            <a:spLocks/>
          </p:cNvSpPr>
          <p:nvPr/>
        </p:nvSpPr>
        <p:spPr>
          <a:xfrm>
            <a:off x="861392" y="921716"/>
            <a:ext cx="10515600" cy="1325563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ysDot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b="1" dirty="0"/>
              <a:t>Ahora vamos a conocer y trabajar con la siguiente letra….</a:t>
            </a:r>
          </a:p>
        </p:txBody>
      </p:sp>
      <p:pic>
        <p:nvPicPr>
          <p:cNvPr id="5122" name="Picture 2" descr="Guionista acusa a Disney de plagio por 'Zootopia'">
            <a:extLst>
              <a:ext uri="{FF2B5EF4-FFF2-40B4-BE49-F238E27FC236}">
                <a16:creationId xmlns:a16="http://schemas.microsoft.com/office/drawing/2014/main" id="{B90B39DC-2D17-4B31-8553-7C66115D1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043" y="2500313"/>
            <a:ext cx="5672965" cy="39618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24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F32DC53E-5015-42F9-8A6D-C32EC5A50DC3}"/>
              </a:ext>
            </a:extLst>
          </p:cNvPr>
          <p:cNvSpPr txBox="1"/>
          <p:nvPr/>
        </p:nvSpPr>
        <p:spPr>
          <a:xfrm>
            <a:off x="737073" y="4919241"/>
            <a:ext cx="11088915" cy="1384995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sz="2800" b="1" dirty="0"/>
              <a:t>Recuerda: La letra “</a:t>
            </a:r>
            <a:r>
              <a:rPr lang="es-CL" sz="2800" b="1" dirty="0">
                <a:solidFill>
                  <a:srgbClr val="FF0000"/>
                </a:solidFill>
              </a:rPr>
              <a:t>g</a:t>
            </a:r>
            <a:r>
              <a:rPr lang="es-CL" sz="2800" b="1" dirty="0"/>
              <a:t>” suena suavecito cuando va acompañada de la “ </a:t>
            </a:r>
            <a:r>
              <a:rPr lang="es-CL" sz="2800" b="1" dirty="0">
                <a:solidFill>
                  <a:srgbClr val="FF0000"/>
                </a:solidFill>
              </a:rPr>
              <a:t>e</a:t>
            </a:r>
            <a:r>
              <a:rPr lang="es-CL" sz="2800" b="1" dirty="0"/>
              <a:t>” y la “</a:t>
            </a:r>
            <a:r>
              <a:rPr lang="es-CL" sz="2800" b="1" dirty="0">
                <a:solidFill>
                  <a:srgbClr val="FF0000"/>
                </a:solidFill>
              </a:rPr>
              <a:t>i</a:t>
            </a:r>
            <a:r>
              <a:rPr lang="es-CL" sz="2800" b="1" dirty="0"/>
              <a:t>”.</a:t>
            </a:r>
          </a:p>
          <a:p>
            <a:pPr algn="ctr"/>
            <a:r>
              <a:rPr lang="es-CL" sz="2800" b="1" dirty="0">
                <a:solidFill>
                  <a:schemeClr val="tx1"/>
                </a:solidFill>
              </a:rPr>
              <a:t>Ejemplo: </a:t>
            </a:r>
            <a:r>
              <a:rPr lang="es-CL" sz="2800" b="1" dirty="0">
                <a:solidFill>
                  <a:srgbClr val="FF0000"/>
                </a:solidFill>
              </a:rPr>
              <a:t>ge</a:t>
            </a:r>
            <a:r>
              <a:rPr lang="es-CL" sz="2800" b="1" dirty="0">
                <a:solidFill>
                  <a:schemeClr val="tx1"/>
                </a:solidFill>
              </a:rPr>
              <a:t>latina ,</a:t>
            </a:r>
            <a:r>
              <a:rPr lang="es-CL" sz="2800" b="1" dirty="0">
                <a:solidFill>
                  <a:srgbClr val="FF0000"/>
                </a:solidFill>
              </a:rPr>
              <a:t>gi</a:t>
            </a:r>
            <a:r>
              <a:rPr lang="es-CL" sz="2800" b="1" dirty="0">
                <a:solidFill>
                  <a:schemeClr val="tx1"/>
                </a:solidFill>
              </a:rPr>
              <a:t>mnasio , </a:t>
            </a:r>
            <a:r>
              <a:rPr lang="es-CL" sz="2800" b="1" dirty="0">
                <a:solidFill>
                  <a:srgbClr val="FF0000"/>
                </a:solidFill>
              </a:rPr>
              <a:t>ge</a:t>
            </a:r>
            <a:r>
              <a:rPr lang="es-CL" sz="2800" b="1" dirty="0">
                <a:solidFill>
                  <a:schemeClr val="tx1"/>
                </a:solidFill>
              </a:rPr>
              <a:t>neral ,</a:t>
            </a:r>
            <a:r>
              <a:rPr lang="es-CL" sz="2800" b="1" dirty="0">
                <a:solidFill>
                  <a:srgbClr val="FF0000"/>
                </a:solidFill>
              </a:rPr>
              <a:t>gi</a:t>
            </a:r>
            <a:r>
              <a:rPr lang="es-CL" sz="2800" b="1" dirty="0">
                <a:solidFill>
                  <a:schemeClr val="tx1"/>
                </a:solidFill>
              </a:rPr>
              <a:t>tana 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46E8EA7-0B8E-4F35-8252-7B5FC17D9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645" y="1127448"/>
            <a:ext cx="6378732" cy="3167268"/>
          </a:xfrm>
          <a:prstGeom prst="rect">
            <a:avLst/>
          </a:prstGeom>
        </p:spPr>
      </p:pic>
      <p:pic>
        <p:nvPicPr>
          <p:cNvPr id="9" name="Picture 3" descr="Alfabeto_Manual_Chileno">
            <a:extLst>
              <a:ext uri="{FF2B5EF4-FFF2-40B4-BE49-F238E27FC236}">
                <a16:creationId xmlns:a16="http://schemas.microsoft.com/office/drawing/2014/main" id="{DE484389-5BE5-4C08-86A7-FA1A87660E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0" t="12887" r="1945" b="67321"/>
          <a:stretch/>
        </p:blipFill>
        <p:spPr bwMode="auto">
          <a:xfrm>
            <a:off x="1761623" y="1127448"/>
            <a:ext cx="2064526" cy="316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Girasol diseñado simplemente Gratis Dibujos Animados Imágene｜Illustoon ES">
            <a:extLst>
              <a:ext uri="{FF2B5EF4-FFF2-40B4-BE49-F238E27FC236}">
                <a16:creationId xmlns:a16="http://schemas.microsoft.com/office/drawing/2014/main" id="{D6E3FA8B-7E53-4D1A-89F3-147AD819A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373" y="420101"/>
            <a:ext cx="1692549" cy="16925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8044700-8EA8-49FD-B882-40F79E8C9B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542" y="187904"/>
            <a:ext cx="2791335" cy="2156941"/>
          </a:xfrm>
          <a:prstGeom prst="rect">
            <a:avLst/>
          </a:prstGeom>
        </p:spPr>
      </p:pic>
      <p:pic>
        <p:nvPicPr>
          <p:cNvPr id="12" name="Picture 2" descr="FREE Printable Zootopia Invitation Templates | DREVIO | Free printable  birthday invitations, Printable birthday invitations, Templates printable  free">
            <a:extLst>
              <a:ext uri="{FF2B5EF4-FFF2-40B4-BE49-F238E27FC236}">
                <a16:creationId xmlns:a16="http://schemas.microsoft.com/office/drawing/2014/main" id="{423DF733-DEAB-4447-8C41-E975921DBF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7" t="561" r="63619" b="57525"/>
          <a:stretch/>
        </p:blipFill>
        <p:spPr bwMode="auto">
          <a:xfrm>
            <a:off x="0" y="0"/>
            <a:ext cx="1537252" cy="166669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28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4987977-D1B1-41CF-AF24-D726DCC0AC2B}"/>
              </a:ext>
            </a:extLst>
          </p:cNvPr>
          <p:cNvSpPr txBox="1"/>
          <p:nvPr/>
        </p:nvSpPr>
        <p:spPr>
          <a:xfrm>
            <a:off x="505813" y="2440008"/>
            <a:ext cx="18553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8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3136EB0-1754-4AFD-B335-F7FD1D4A6522}"/>
              </a:ext>
            </a:extLst>
          </p:cNvPr>
          <p:cNvSpPr txBox="1"/>
          <p:nvPr/>
        </p:nvSpPr>
        <p:spPr>
          <a:xfrm>
            <a:off x="4009427" y="729255"/>
            <a:ext cx="1855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72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F2C47B7-A8E2-4255-BBD3-38E467857369}"/>
              </a:ext>
            </a:extLst>
          </p:cNvPr>
          <p:cNvSpPr txBox="1"/>
          <p:nvPr/>
        </p:nvSpPr>
        <p:spPr>
          <a:xfrm>
            <a:off x="4240695" y="4547796"/>
            <a:ext cx="1855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72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710E48CD-5EB0-4998-9136-B91BFFC2C879}"/>
              </a:ext>
            </a:extLst>
          </p:cNvPr>
          <p:cNvSpPr/>
          <p:nvPr/>
        </p:nvSpPr>
        <p:spPr>
          <a:xfrm rot="19697951">
            <a:off x="1308209" y="2170369"/>
            <a:ext cx="2843556" cy="26560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F3F2BBC9-F26F-4797-B589-8C1E6319B6A6}"/>
              </a:ext>
            </a:extLst>
          </p:cNvPr>
          <p:cNvSpPr/>
          <p:nvPr/>
        </p:nvSpPr>
        <p:spPr>
          <a:xfrm rot="2216846">
            <a:off x="1223713" y="3935628"/>
            <a:ext cx="3033542" cy="24568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FD97783-425A-4624-87E2-BC20F9E920DB}"/>
              </a:ext>
            </a:extLst>
          </p:cNvPr>
          <p:cNvSpPr txBox="1"/>
          <p:nvPr/>
        </p:nvSpPr>
        <p:spPr>
          <a:xfrm>
            <a:off x="5236349" y="844671"/>
            <a:ext cx="1537252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6600" b="1" dirty="0">
                <a:latin typeface="Arial" panose="020B0604020202020204" pitchFamily="34" charset="0"/>
                <a:cs typeface="Arial" panose="020B0604020202020204" pitchFamily="34" charset="0"/>
              </a:rPr>
              <a:t>Ge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835CD64F-1CAB-4B14-A866-A0905D13A96B}"/>
              </a:ext>
            </a:extLst>
          </p:cNvPr>
          <p:cNvSpPr txBox="1"/>
          <p:nvPr/>
        </p:nvSpPr>
        <p:spPr>
          <a:xfrm>
            <a:off x="5236349" y="4572934"/>
            <a:ext cx="1537252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6600" b="1" dirty="0">
                <a:latin typeface="Arial" panose="020B0604020202020204" pitchFamily="34" charset="0"/>
                <a:cs typeface="Arial" panose="020B0604020202020204" pitchFamily="34" charset="0"/>
              </a:rPr>
              <a:t>Gi</a:t>
            </a:r>
          </a:p>
        </p:txBody>
      </p:sp>
      <p:pic>
        <p:nvPicPr>
          <p:cNvPr id="3074" name="Picture 2" descr="El genio, Cuentos infantiles. - TodoPapás">
            <a:extLst>
              <a:ext uri="{FF2B5EF4-FFF2-40B4-BE49-F238E27FC236}">
                <a16:creationId xmlns:a16="http://schemas.microsoft.com/office/drawing/2014/main" id="{663C7720-4505-4A30-90D1-E259F50C3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480" y="362986"/>
            <a:ext cx="1866900" cy="2447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lustración De Una Niña En Un Traje De Gitana Al Tocar Una Bola De Cristal  Fotos, Retratos, Imágenes Y Fotografía De Archivo Libres De Derecho. Image  55844694.">
            <a:extLst>
              <a:ext uri="{FF2B5EF4-FFF2-40B4-BE49-F238E27FC236}">
                <a16:creationId xmlns:a16="http://schemas.microsoft.com/office/drawing/2014/main" id="{C86F51EB-44DC-4778-8077-E64758FA1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480" y="3990672"/>
            <a:ext cx="1866900" cy="2314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REE Printable Zootopia Invitation Templates | DREVIO | Free printable  birthday invitations, Printable birthday invitations, Templates printable  free">
            <a:extLst>
              <a:ext uri="{FF2B5EF4-FFF2-40B4-BE49-F238E27FC236}">
                <a16:creationId xmlns:a16="http://schemas.microsoft.com/office/drawing/2014/main" id="{9BF8435C-1010-48A2-9F4B-2FC2EE544E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7" t="561" r="63619" b="57525"/>
          <a:stretch/>
        </p:blipFill>
        <p:spPr bwMode="auto">
          <a:xfrm>
            <a:off x="10654748" y="5126931"/>
            <a:ext cx="1537252" cy="166669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09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4" grpId="0" animBg="1"/>
      <p:bldP spid="16" grpId="0" animBg="1"/>
      <p:bldP spid="19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6E3AF78-B430-4286-B858-E30195451AFB}"/>
              </a:ext>
            </a:extLst>
          </p:cNvPr>
          <p:cNvSpPr txBox="1"/>
          <p:nvPr/>
        </p:nvSpPr>
        <p:spPr>
          <a:xfrm>
            <a:off x="724134" y="286378"/>
            <a:ext cx="1107597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Lectura de palabras</a:t>
            </a:r>
            <a:r>
              <a:rPr lang="es-CL" sz="2400" b="1" dirty="0">
                <a:latin typeface="Arial" panose="020B0604020202020204" pitchFamily="34" charset="0"/>
                <a:cs typeface="Arial" panose="020B0604020202020204" pitchFamily="34" charset="0"/>
              </a:rPr>
              <a:t>: observa la imagen y lee el nombre que corresponde</a:t>
            </a:r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ABE1DED-E114-4A73-A6CD-4794F7C35392}"/>
              </a:ext>
            </a:extLst>
          </p:cNvPr>
          <p:cNvSpPr txBox="1"/>
          <p:nvPr/>
        </p:nvSpPr>
        <p:spPr>
          <a:xfrm>
            <a:off x="4563795" y="1804815"/>
            <a:ext cx="2075542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gitana</a:t>
            </a:r>
            <a:r>
              <a:rPr lang="es-CL" dirty="0"/>
              <a:t>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1E4765F-C90C-474E-81F4-2231216A5391}"/>
              </a:ext>
            </a:extLst>
          </p:cNvPr>
          <p:cNvSpPr txBox="1"/>
          <p:nvPr/>
        </p:nvSpPr>
        <p:spPr>
          <a:xfrm>
            <a:off x="4521201" y="5163518"/>
            <a:ext cx="2075542" cy="61555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3400" dirty="0"/>
              <a:t>general</a:t>
            </a:r>
            <a:r>
              <a:rPr lang="es-CL" dirty="0"/>
              <a:t>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BA78920-D6C5-46F0-8B4B-70ECA322F832}"/>
              </a:ext>
            </a:extLst>
          </p:cNvPr>
          <p:cNvSpPr txBox="1"/>
          <p:nvPr/>
        </p:nvSpPr>
        <p:spPr>
          <a:xfrm>
            <a:off x="4521201" y="3500572"/>
            <a:ext cx="2075542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gigante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53A7E95-C272-4FF3-8528-2A41792E7980}"/>
              </a:ext>
            </a:extLst>
          </p:cNvPr>
          <p:cNvSpPr txBox="1"/>
          <p:nvPr/>
        </p:nvSpPr>
        <p:spPr>
          <a:xfrm>
            <a:off x="6945087" y="3500571"/>
            <a:ext cx="2075542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gitana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B2A816E-C3F0-4EFF-ACB9-ADCAC0BCB235}"/>
              </a:ext>
            </a:extLst>
          </p:cNvPr>
          <p:cNvSpPr txBox="1"/>
          <p:nvPr/>
        </p:nvSpPr>
        <p:spPr>
          <a:xfrm>
            <a:off x="6945087" y="1814962"/>
            <a:ext cx="2075542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gelatina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32A9C16-F1A4-4E53-8D97-0C088EAF0FC0}"/>
              </a:ext>
            </a:extLst>
          </p:cNvPr>
          <p:cNvSpPr txBox="1"/>
          <p:nvPr/>
        </p:nvSpPr>
        <p:spPr>
          <a:xfrm>
            <a:off x="6945087" y="5179285"/>
            <a:ext cx="2075542" cy="61555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3400" dirty="0"/>
              <a:t>gemelas</a:t>
            </a:r>
            <a:r>
              <a:rPr lang="es-CL" dirty="0"/>
              <a:t>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7A60865-AADE-439D-8CE4-32B0DF3E9B37}"/>
              </a:ext>
            </a:extLst>
          </p:cNvPr>
          <p:cNvSpPr txBox="1"/>
          <p:nvPr/>
        </p:nvSpPr>
        <p:spPr>
          <a:xfrm>
            <a:off x="9369922" y="1814962"/>
            <a:ext cx="2075542" cy="64633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Ángel</a:t>
            </a:r>
            <a:r>
              <a:rPr lang="es-CL" dirty="0"/>
              <a:t> 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7564049-7A3B-40E1-A444-D7B24142A746}"/>
              </a:ext>
            </a:extLst>
          </p:cNvPr>
          <p:cNvSpPr txBox="1"/>
          <p:nvPr/>
        </p:nvSpPr>
        <p:spPr>
          <a:xfrm>
            <a:off x="9368973" y="3466035"/>
            <a:ext cx="2075542" cy="64633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 genio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335CCFD-5059-425F-BF2A-D52C833FE6DA}"/>
              </a:ext>
            </a:extLst>
          </p:cNvPr>
          <p:cNvSpPr txBox="1"/>
          <p:nvPr/>
        </p:nvSpPr>
        <p:spPr>
          <a:xfrm>
            <a:off x="9310213" y="5179285"/>
            <a:ext cx="2075542" cy="61555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3400" dirty="0"/>
              <a:t>ganar</a:t>
            </a:r>
            <a:r>
              <a:rPr lang="es-CL" dirty="0"/>
              <a:t> </a:t>
            </a:r>
          </a:p>
        </p:txBody>
      </p:sp>
      <p:sp>
        <p:nvSpPr>
          <p:cNvPr id="8" name="Estrella: 5 puntas 7">
            <a:extLst>
              <a:ext uri="{FF2B5EF4-FFF2-40B4-BE49-F238E27FC236}">
                <a16:creationId xmlns:a16="http://schemas.microsoft.com/office/drawing/2014/main" id="{57B3EC9B-8884-45AE-86E7-183DAA0B38C4}"/>
              </a:ext>
            </a:extLst>
          </p:cNvPr>
          <p:cNvSpPr/>
          <p:nvPr/>
        </p:nvSpPr>
        <p:spPr>
          <a:xfrm>
            <a:off x="8577943" y="2170907"/>
            <a:ext cx="885372" cy="730082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6" name="Estrella: 5 puntas 25">
            <a:extLst>
              <a:ext uri="{FF2B5EF4-FFF2-40B4-BE49-F238E27FC236}">
                <a16:creationId xmlns:a16="http://schemas.microsoft.com/office/drawing/2014/main" id="{D9D2FF67-0698-4990-84FE-4538578E5666}"/>
              </a:ext>
            </a:extLst>
          </p:cNvPr>
          <p:cNvSpPr/>
          <p:nvPr/>
        </p:nvSpPr>
        <p:spPr>
          <a:xfrm>
            <a:off x="8483601" y="5548239"/>
            <a:ext cx="885372" cy="730082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Estrella: 5 puntas 26">
            <a:extLst>
              <a:ext uri="{FF2B5EF4-FFF2-40B4-BE49-F238E27FC236}">
                <a16:creationId xmlns:a16="http://schemas.microsoft.com/office/drawing/2014/main" id="{AD51A242-DA39-4EF4-B6A6-902F6634221E}"/>
              </a:ext>
            </a:extLst>
          </p:cNvPr>
          <p:cNvSpPr/>
          <p:nvPr/>
        </p:nvSpPr>
        <p:spPr>
          <a:xfrm>
            <a:off x="6096000" y="3935104"/>
            <a:ext cx="885372" cy="730082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146" name="Picture 2" descr="Vector de stock (libre de regalías) sobre Doodle de caricatura gelatina  púrpura en382953781">
            <a:extLst>
              <a:ext uri="{FF2B5EF4-FFF2-40B4-BE49-F238E27FC236}">
                <a16:creationId xmlns:a16="http://schemas.microsoft.com/office/drawing/2014/main" id="{237D62B3-D7E0-476F-9C02-592D23B691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99"/>
          <a:stretch/>
        </p:blipFill>
        <p:spPr bwMode="auto">
          <a:xfrm>
            <a:off x="1180647" y="1219200"/>
            <a:ext cx="2105025" cy="14874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▷ Gigantes: Imágenes Animadas, Gifs y Animaciones ¡100% GRATIS!">
            <a:extLst>
              <a:ext uri="{FF2B5EF4-FFF2-40B4-BE49-F238E27FC236}">
                <a16:creationId xmlns:a16="http://schemas.microsoft.com/office/drawing/2014/main" id="{0D978BD0-9D8D-4D3E-8279-7F6A2365D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647" y="2845316"/>
            <a:ext cx="2105025" cy="16922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ágenes de gemelos animados - Buscar con Google | Animo, Tarea">
            <a:extLst>
              <a:ext uri="{FF2B5EF4-FFF2-40B4-BE49-F238E27FC236}">
                <a16:creationId xmlns:a16="http://schemas.microsoft.com/office/drawing/2014/main" id="{E1C84F70-35A9-4FC8-9AD0-4616F3D86F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87"/>
          <a:stretch/>
        </p:blipFill>
        <p:spPr bwMode="auto">
          <a:xfrm>
            <a:off x="1152706" y="4665186"/>
            <a:ext cx="2162175" cy="1797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>
            <a:extLst>
              <a:ext uri="{FF2B5EF4-FFF2-40B4-BE49-F238E27FC236}">
                <a16:creationId xmlns:a16="http://schemas.microsoft.com/office/drawing/2014/main" id="{514530A2-1925-4D0E-B99C-53E6187E5714}"/>
              </a:ext>
            </a:extLst>
          </p:cNvPr>
          <p:cNvSpPr/>
          <p:nvPr/>
        </p:nvSpPr>
        <p:spPr>
          <a:xfrm>
            <a:off x="453887" y="1514061"/>
            <a:ext cx="11251095" cy="3829878"/>
          </a:xfrm>
          <a:prstGeom prst="ellipse">
            <a:avLst/>
          </a:prstGeom>
          <a:ln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Picture 2" descr="FREE Printable Zootopia Invitation Templates | DREVIO | Free printable  birthday invitations, Printable birthday invitations, Templates printable  free">
            <a:extLst>
              <a:ext uri="{FF2B5EF4-FFF2-40B4-BE49-F238E27FC236}">
                <a16:creationId xmlns:a16="http://schemas.microsoft.com/office/drawing/2014/main" id="{BDFFD823-CA7D-4A72-AF41-66C5F6879E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7" t="561" r="63619" b="57525"/>
          <a:stretch/>
        </p:blipFill>
        <p:spPr bwMode="auto">
          <a:xfrm>
            <a:off x="10654748" y="0"/>
            <a:ext cx="1537252" cy="166669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7BBE7E37-20A7-4A5A-A80F-B2ECFC653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365" y="2574234"/>
            <a:ext cx="10025270" cy="1709532"/>
          </a:xfrm>
        </p:spPr>
        <p:txBody>
          <a:bodyPr>
            <a:normAutofit fontScale="90000"/>
          </a:bodyPr>
          <a:lstStyle/>
          <a:p>
            <a:pPr algn="just"/>
            <a:r>
              <a:rPr lang="es-CL" sz="4000" dirty="0"/>
              <a:t>Te invito a revisar tu cuaderno </a:t>
            </a:r>
            <a:r>
              <a:rPr lang="es-CL" sz="4000" dirty="0" err="1"/>
              <a:t>caligrafix</a:t>
            </a:r>
            <a:r>
              <a:rPr lang="es-CL" sz="4000" dirty="0"/>
              <a:t> de 1° semestre y realizar las actividades de las páginas 120 a la 135.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76285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B77B0D-B561-4D82-AE95-5E6FD98F0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23" y="329639"/>
            <a:ext cx="7215809" cy="765958"/>
          </a:xfrm>
          <a:ln>
            <a:solidFill>
              <a:schemeClr val="tx1"/>
            </a:solidFill>
            <a:prstDash val="dashDot"/>
          </a:ln>
        </p:spPr>
        <p:txBody>
          <a:bodyPr>
            <a:normAutofit/>
          </a:bodyPr>
          <a:lstStyle/>
          <a:p>
            <a:r>
              <a:rPr lang="es-CL" sz="3600" dirty="0"/>
              <a:t>PRACTIQUEMOS LA LECTURA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C315057-D552-4245-969B-0E1F26012317}"/>
              </a:ext>
            </a:extLst>
          </p:cNvPr>
          <p:cNvSpPr txBox="1"/>
          <p:nvPr/>
        </p:nvSpPr>
        <p:spPr>
          <a:xfrm>
            <a:off x="1219199" y="4694295"/>
            <a:ext cx="3127514" cy="1384995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just"/>
            <a:r>
              <a:rPr lang="es-CL" sz="2800" dirty="0">
                <a:latin typeface="Arial" panose="020B0604020202020204" pitchFamily="34" charset="0"/>
                <a:cs typeface="Arial" panose="020B0604020202020204" pitchFamily="34" charset="0"/>
              </a:rPr>
              <a:t>El guepardo es el mamífero más rápido del mundo.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72FC4BD-4943-4BBA-9CC2-3E2EB931000A}"/>
              </a:ext>
            </a:extLst>
          </p:cNvPr>
          <p:cNvSpPr/>
          <p:nvPr/>
        </p:nvSpPr>
        <p:spPr>
          <a:xfrm>
            <a:off x="4564443" y="1215378"/>
            <a:ext cx="26084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400" b="1" dirty="0"/>
              <a:t>DATO CURIOSO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F4A5D67-07BC-4A27-91CE-220E60D72740}"/>
              </a:ext>
            </a:extLst>
          </p:cNvPr>
          <p:cNvSpPr txBox="1"/>
          <p:nvPr/>
        </p:nvSpPr>
        <p:spPr>
          <a:xfrm>
            <a:off x="7080084" y="4694295"/>
            <a:ext cx="4022966" cy="1815882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Los girasoles cada mañana, comienzan a girar siguiendo la ruta al oeste del sol. </a:t>
            </a:r>
            <a:endParaRPr lang="es-C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Guepardo divertido de dibujos animados | Vector Premium">
            <a:extLst>
              <a:ext uri="{FF2B5EF4-FFF2-40B4-BE49-F238E27FC236}">
                <a16:creationId xmlns:a16="http://schemas.microsoft.com/office/drawing/2014/main" id="{48D56F16-8295-4CFF-89FB-A0419436E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759" y="2162826"/>
            <a:ext cx="2266950" cy="2009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Girasol diseñado simplemente Gratis Dibujos Animados Imágene｜Illustoon ES">
            <a:extLst>
              <a:ext uri="{FF2B5EF4-FFF2-40B4-BE49-F238E27FC236}">
                <a16:creationId xmlns:a16="http://schemas.microsoft.com/office/drawing/2014/main" id="{FCAE6DC0-D981-4CFA-BE5F-A0875C9CB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512" y="1905651"/>
            <a:ext cx="2266950" cy="2266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Vector Premium | Niño niña pensando cara">
            <a:extLst>
              <a:ext uri="{FF2B5EF4-FFF2-40B4-BE49-F238E27FC236}">
                <a16:creationId xmlns:a16="http://schemas.microsoft.com/office/drawing/2014/main" id="{E961E141-7202-47AA-9398-2BB486443C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6" t="10671" r="14126" b="10698"/>
          <a:stretch/>
        </p:blipFill>
        <p:spPr bwMode="auto">
          <a:xfrm>
            <a:off x="4971526" y="1796824"/>
            <a:ext cx="1667813" cy="2145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22527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Zootopia (Zootrópolis): Una visión de nuestra sociedad a través del reino  animal | Diario de una Cinéfila">
            <a:extLst>
              <a:ext uri="{FF2B5EF4-FFF2-40B4-BE49-F238E27FC236}">
                <a16:creationId xmlns:a16="http://schemas.microsoft.com/office/drawing/2014/main" id="{4B3E04F1-896B-4346-B1F5-7F02AD8F4F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0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3F15405-EE6C-47A7-8DA4-F8304460FD1E}"/>
              </a:ext>
            </a:extLst>
          </p:cNvPr>
          <p:cNvSpPr txBox="1"/>
          <p:nvPr/>
        </p:nvSpPr>
        <p:spPr>
          <a:xfrm>
            <a:off x="2892637" y="4953788"/>
            <a:ext cx="66607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5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MISIÓN CUMPLIDA </a:t>
            </a:r>
          </a:p>
        </p:txBody>
      </p:sp>
    </p:spTree>
    <p:extLst>
      <p:ext uri="{BB962C8B-B14F-4D97-AF65-F5344CB8AC3E}">
        <p14:creationId xmlns:p14="http://schemas.microsoft.com/office/powerpoint/2010/main" val="3388520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REE Printable Zootopia Invitation Templates | DREVIO | Free printable  birthday invitations, Printable birthday invitations, Templates printable  free">
            <a:extLst>
              <a:ext uri="{FF2B5EF4-FFF2-40B4-BE49-F238E27FC236}">
                <a16:creationId xmlns:a16="http://schemas.microsoft.com/office/drawing/2014/main" id="{2586C158-52EE-436D-ADB4-531AC6F4DC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" r="1921" b="415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DA908A71-0F00-475D-A887-5748D41C8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9447" y="848434"/>
            <a:ext cx="5662486" cy="1325563"/>
          </a:xfrm>
        </p:spPr>
        <p:txBody>
          <a:bodyPr>
            <a:normAutofit/>
          </a:bodyPr>
          <a:lstStyle/>
          <a:p>
            <a:r>
              <a:rPr lang="es-CL" sz="3200" b="1" dirty="0">
                <a:latin typeface="+mn-lt"/>
              </a:rPr>
              <a:t>OBJETIVOS DE APRENDIZAJE 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BD1BB815-B6F4-4B74-A71F-4C222949C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3962" y="1818756"/>
            <a:ext cx="6226594" cy="2139907"/>
          </a:xfrm>
        </p:spPr>
        <p:txBody>
          <a:bodyPr>
            <a:normAutofit fontScale="55000" lnSpcReduction="20000"/>
          </a:bodyPr>
          <a:lstStyle/>
          <a:p>
            <a:pPr marL="342900" indent="-342900" algn="just"/>
            <a:r>
              <a:rPr lang="es-ES" sz="2900" dirty="0"/>
              <a:t>Identificar los sonidos que componen las palabras (conciencia fonológica), reconociendo, separando y combinando sus fonemas y sílabas. (OA 03, LE01)</a:t>
            </a:r>
          </a:p>
          <a:p>
            <a:pPr marL="342900" indent="-342900" algn="just"/>
            <a:r>
              <a:rPr lang="es-ES" sz="2900" dirty="0"/>
              <a:t>Leer palabras aisladas y en contexto, aplicando su conocimiento de la correspondencia letra-sonido (OA 04, LE01)</a:t>
            </a:r>
          </a:p>
          <a:p>
            <a:pPr marL="342900" indent="-342900" algn="just"/>
            <a:r>
              <a:rPr lang="es-CL" sz="2900" dirty="0"/>
              <a:t>Leer palabras aisladas y en contexto, aplicando su conocimiento de la correspondencia letra-sonido en diferentes combinaciones (OA4)</a:t>
            </a:r>
          </a:p>
          <a:p>
            <a:pPr marL="342900" indent="-342900" algn="just"/>
            <a:endParaRPr lang="es-ES" dirty="0"/>
          </a:p>
          <a:p>
            <a:endParaRPr lang="es-CL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79CCC93-5F59-4DBA-A3DE-5C967C7C4BA0}"/>
              </a:ext>
            </a:extLst>
          </p:cNvPr>
          <p:cNvSpPr txBox="1"/>
          <p:nvPr/>
        </p:nvSpPr>
        <p:spPr>
          <a:xfrm>
            <a:off x="5606016" y="4084648"/>
            <a:ext cx="560591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CONTENIDOS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L" dirty="0"/>
              <a:t>Lectura de sílabas, palabras y oraciones con las letras estudiadas.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L" dirty="0"/>
              <a:t>Lectura en voz alta.</a:t>
            </a:r>
            <a:endParaRPr lang="es-CL" b="1" dirty="0">
              <a:latin typeface="+mj-lt"/>
            </a:endParaRPr>
          </a:p>
          <a:p>
            <a:endParaRPr lang="es-C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25389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E0E9E0-2E46-4061-B003-3BD09B005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43" y="72541"/>
            <a:ext cx="5496340" cy="1014137"/>
          </a:xfrm>
        </p:spPr>
        <p:txBody>
          <a:bodyPr/>
          <a:lstStyle/>
          <a:p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Recordemos :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7788CA1-4C8E-48FE-B94A-F177930041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91" t="25108" r="11087" b="9932"/>
          <a:stretch/>
        </p:blipFill>
        <p:spPr>
          <a:xfrm rot="21060322">
            <a:off x="405949" y="960259"/>
            <a:ext cx="6671941" cy="431442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38C154A-CF3D-4D2C-B60C-B598E78017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91" t="25302" r="10870" b="10512"/>
          <a:stretch/>
        </p:blipFill>
        <p:spPr>
          <a:xfrm rot="390635">
            <a:off x="5528477" y="2014471"/>
            <a:ext cx="6423913" cy="4313998"/>
          </a:xfrm>
          <a:prstGeom prst="rect">
            <a:avLst/>
          </a:prstGeom>
        </p:spPr>
      </p:pic>
      <p:pic>
        <p:nvPicPr>
          <p:cNvPr id="5" name="Picture 2" descr="FREE Printable Zootopia Invitation Templates | DREVIO | Free printable  birthday invitations, Printable birthday invitations, Templates printable  free">
            <a:extLst>
              <a:ext uri="{FF2B5EF4-FFF2-40B4-BE49-F238E27FC236}">
                <a16:creationId xmlns:a16="http://schemas.microsoft.com/office/drawing/2014/main" id="{15A52655-398B-4467-9CBC-E0269FE959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7" t="561" r="63619" b="57525"/>
          <a:stretch/>
        </p:blipFill>
        <p:spPr bwMode="auto">
          <a:xfrm>
            <a:off x="10638999" y="-2508"/>
            <a:ext cx="1537252" cy="166669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250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AC5045B-3FE3-4225-B63B-E52DA4823A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91" t="25495" r="11196" b="10705"/>
          <a:stretch/>
        </p:blipFill>
        <p:spPr>
          <a:xfrm>
            <a:off x="2067340" y="1470992"/>
            <a:ext cx="7792278" cy="4373217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688DAAA6-6C1E-485E-822B-66C6A8B62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43" y="72541"/>
            <a:ext cx="5496340" cy="1014137"/>
          </a:xfrm>
        </p:spPr>
        <p:txBody>
          <a:bodyPr/>
          <a:lstStyle/>
          <a:p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Recordemos :</a:t>
            </a:r>
          </a:p>
        </p:txBody>
      </p:sp>
      <p:pic>
        <p:nvPicPr>
          <p:cNvPr id="4" name="Picture 2" descr="FREE Printable Zootopia Invitation Templates | DREVIO | Free printable  birthday invitations, Printable birthday invitations, Templates printable  free">
            <a:extLst>
              <a:ext uri="{FF2B5EF4-FFF2-40B4-BE49-F238E27FC236}">
                <a16:creationId xmlns:a16="http://schemas.microsoft.com/office/drawing/2014/main" id="{A3CC3BF1-39E0-4EF4-99FD-43B2EAE43B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7" t="561" r="63619" b="57525"/>
          <a:stretch/>
        </p:blipFill>
        <p:spPr bwMode="auto">
          <a:xfrm>
            <a:off x="10654748" y="0"/>
            <a:ext cx="1537252" cy="166669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764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21B486D6-E629-4F17-963E-787D91480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43" y="72541"/>
            <a:ext cx="5496340" cy="1014137"/>
          </a:xfrm>
        </p:spPr>
        <p:txBody>
          <a:bodyPr/>
          <a:lstStyle/>
          <a:p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Recordemos :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009FFD5-1B29-4B5B-BAA3-E87B12981D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26" t="25688" r="10869" b="10125"/>
          <a:stretch/>
        </p:blipFill>
        <p:spPr>
          <a:xfrm>
            <a:off x="2464904" y="1550505"/>
            <a:ext cx="7779027" cy="4399722"/>
          </a:xfrm>
          <a:prstGeom prst="rect">
            <a:avLst/>
          </a:prstGeom>
        </p:spPr>
      </p:pic>
      <p:pic>
        <p:nvPicPr>
          <p:cNvPr id="4" name="Picture 2" descr="FREE Printable Zootopia Invitation Templates | DREVIO | Free printable  birthday invitations, Printable birthday invitations, Templates printable  free">
            <a:extLst>
              <a:ext uri="{FF2B5EF4-FFF2-40B4-BE49-F238E27FC236}">
                <a16:creationId xmlns:a16="http://schemas.microsoft.com/office/drawing/2014/main" id="{99B07EFD-5728-489B-9982-E1B68806A4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7" t="561" r="63619" b="57525"/>
          <a:stretch/>
        </p:blipFill>
        <p:spPr bwMode="auto">
          <a:xfrm>
            <a:off x="10654748" y="0"/>
            <a:ext cx="1537252" cy="166669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370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80C4DB-6D58-4102-8740-57AF77880A29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  <a:prstDash val="dash"/>
          </a:ln>
        </p:spPr>
        <p:txBody>
          <a:bodyPr>
            <a:normAutofit fontScale="90000"/>
          </a:bodyPr>
          <a:lstStyle/>
          <a:p>
            <a:r>
              <a:rPr lang="es-CL" dirty="0"/>
              <a:t>Te invito a conocer una nueva letra</a:t>
            </a:r>
          </a:p>
        </p:txBody>
      </p:sp>
      <p:pic>
        <p:nvPicPr>
          <p:cNvPr id="4100" name="Picture 4" descr="Zootopia: No al racismo • El Nuevo Diario">
            <a:extLst>
              <a:ext uri="{FF2B5EF4-FFF2-40B4-BE49-F238E27FC236}">
                <a16:creationId xmlns:a16="http://schemas.microsoft.com/office/drawing/2014/main" id="{545E8751-B7D0-4ECC-8620-9276F78B1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409" y="2073966"/>
            <a:ext cx="6891130" cy="430695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515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fabeto_Manual_Chileno">
            <a:extLst>
              <a:ext uri="{FF2B5EF4-FFF2-40B4-BE49-F238E27FC236}">
                <a16:creationId xmlns:a16="http://schemas.microsoft.com/office/drawing/2014/main" id="{0B702E52-F201-4D6B-A567-DB8D950069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0" t="12887" r="1945" b="67321"/>
          <a:stretch/>
        </p:blipFill>
        <p:spPr bwMode="auto">
          <a:xfrm>
            <a:off x="873728" y="1407175"/>
            <a:ext cx="2064526" cy="316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0E95C94-848C-4AAC-8E6A-4C69D1D07E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450" y="1221105"/>
            <a:ext cx="7861111" cy="351966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234EBED-D784-4294-9444-AADC64989E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438" y="329038"/>
            <a:ext cx="2791335" cy="2156941"/>
          </a:xfrm>
          <a:prstGeom prst="rect">
            <a:avLst/>
          </a:prstGeom>
        </p:spPr>
      </p:pic>
      <p:pic>
        <p:nvPicPr>
          <p:cNvPr id="2050" name="Picture 2" descr="Vector Premium | Lindo gato rojo, caricatura de arte lineal, boceto animal.  ilustración vectorial">
            <a:extLst>
              <a:ext uri="{FF2B5EF4-FFF2-40B4-BE49-F238E27FC236}">
                <a16:creationId xmlns:a16="http://schemas.microsoft.com/office/drawing/2014/main" id="{55951345-3255-44DE-AA3F-B56FAC889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624" y="410205"/>
            <a:ext cx="1993939" cy="19939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A74CC76-15A1-4BA0-82D0-1EF0A79086C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8176" r="13698" b="20879"/>
          <a:stretch/>
        </p:blipFill>
        <p:spPr>
          <a:xfrm>
            <a:off x="4657303" y="4900388"/>
            <a:ext cx="3841606" cy="1628574"/>
          </a:xfrm>
          <a:prstGeom prst="rect">
            <a:avLst/>
          </a:prstGeom>
        </p:spPr>
      </p:pic>
      <p:pic>
        <p:nvPicPr>
          <p:cNvPr id="8" name="Picture 2" descr="FREE Printable Zootopia Invitation Templates | DREVIO | Free printable  birthday invitations, Printable birthday invitations, Templates printable  free">
            <a:extLst>
              <a:ext uri="{FF2B5EF4-FFF2-40B4-BE49-F238E27FC236}">
                <a16:creationId xmlns:a16="http://schemas.microsoft.com/office/drawing/2014/main" id="{08E66E3B-FBB8-471F-8FBC-4574798719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7" t="561" r="63619" b="57525"/>
          <a:stretch/>
        </p:blipFill>
        <p:spPr bwMode="auto">
          <a:xfrm>
            <a:off x="10654748" y="5126931"/>
            <a:ext cx="1537252" cy="166669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861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4987977-D1B1-41CF-AF24-D726DCC0AC2B}"/>
              </a:ext>
            </a:extLst>
          </p:cNvPr>
          <p:cNvSpPr txBox="1"/>
          <p:nvPr/>
        </p:nvSpPr>
        <p:spPr>
          <a:xfrm>
            <a:off x="381674" y="2111553"/>
            <a:ext cx="18553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8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3136EB0-1754-4AFD-B335-F7FD1D4A6522}"/>
              </a:ext>
            </a:extLst>
          </p:cNvPr>
          <p:cNvSpPr txBox="1"/>
          <p:nvPr/>
        </p:nvSpPr>
        <p:spPr>
          <a:xfrm>
            <a:off x="3990995" y="462890"/>
            <a:ext cx="1855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72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F2C47B7-A8E2-4255-BBD3-38E467857369}"/>
              </a:ext>
            </a:extLst>
          </p:cNvPr>
          <p:cNvSpPr txBox="1"/>
          <p:nvPr/>
        </p:nvSpPr>
        <p:spPr>
          <a:xfrm>
            <a:off x="3878828" y="4526767"/>
            <a:ext cx="1855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7200" b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0414473-F5ED-4C70-B9D6-50B366279D18}"/>
              </a:ext>
            </a:extLst>
          </p:cNvPr>
          <p:cNvSpPr txBox="1"/>
          <p:nvPr/>
        </p:nvSpPr>
        <p:spPr>
          <a:xfrm>
            <a:off x="4010771" y="2423535"/>
            <a:ext cx="1855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72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710E48CD-5EB0-4998-9136-B91BFFC2C879}"/>
              </a:ext>
            </a:extLst>
          </p:cNvPr>
          <p:cNvSpPr/>
          <p:nvPr/>
        </p:nvSpPr>
        <p:spPr>
          <a:xfrm rot="19697951">
            <a:off x="1317182" y="2023603"/>
            <a:ext cx="2843556" cy="26560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F3F2BBC9-F26F-4797-B589-8C1E6319B6A6}"/>
              </a:ext>
            </a:extLst>
          </p:cNvPr>
          <p:cNvSpPr/>
          <p:nvPr/>
        </p:nvSpPr>
        <p:spPr>
          <a:xfrm rot="2216846">
            <a:off x="1223713" y="3935628"/>
            <a:ext cx="3033542" cy="24568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7" name="Flecha: a la derecha 16">
            <a:extLst>
              <a:ext uri="{FF2B5EF4-FFF2-40B4-BE49-F238E27FC236}">
                <a16:creationId xmlns:a16="http://schemas.microsoft.com/office/drawing/2014/main" id="{CE8E0050-9848-4675-89E5-94FDBDC5B57E}"/>
              </a:ext>
            </a:extLst>
          </p:cNvPr>
          <p:cNvSpPr/>
          <p:nvPr/>
        </p:nvSpPr>
        <p:spPr>
          <a:xfrm>
            <a:off x="1534488" y="2875721"/>
            <a:ext cx="2476283" cy="30383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FD97783-425A-4624-87E2-BC20F9E920DB}"/>
              </a:ext>
            </a:extLst>
          </p:cNvPr>
          <p:cNvSpPr txBox="1"/>
          <p:nvPr/>
        </p:nvSpPr>
        <p:spPr>
          <a:xfrm>
            <a:off x="5226027" y="462890"/>
            <a:ext cx="1537252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6600" b="1" dirty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2767502-20B5-4F04-88FE-130CD2F109F5}"/>
              </a:ext>
            </a:extLst>
          </p:cNvPr>
          <p:cNvSpPr txBox="1"/>
          <p:nvPr/>
        </p:nvSpPr>
        <p:spPr>
          <a:xfrm>
            <a:off x="5226027" y="2642621"/>
            <a:ext cx="1537252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6600" b="1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endParaRPr lang="es-CL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835CD64F-1CAB-4B14-A866-A0905D13A96B}"/>
              </a:ext>
            </a:extLst>
          </p:cNvPr>
          <p:cNvSpPr txBox="1"/>
          <p:nvPr/>
        </p:nvSpPr>
        <p:spPr>
          <a:xfrm>
            <a:off x="5265784" y="4971071"/>
            <a:ext cx="1537252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6600" b="1" dirty="0" err="1">
                <a:latin typeface="Arial" panose="020B0604020202020204" pitchFamily="34" charset="0"/>
                <a:cs typeface="Arial" panose="020B0604020202020204" pitchFamily="34" charset="0"/>
              </a:rPr>
              <a:t>Gu</a:t>
            </a:r>
            <a:endParaRPr lang="es-CL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Gorila divertido de dibujos animados sobre fondo blanco | Vector Premium">
            <a:extLst>
              <a:ext uri="{FF2B5EF4-FFF2-40B4-BE49-F238E27FC236}">
                <a16:creationId xmlns:a16="http://schemas.microsoft.com/office/drawing/2014/main" id="{30CE0423-08CA-496C-892A-DC57E77CB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92" y="2423535"/>
            <a:ext cx="2105025" cy="18171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ector de stock (libre de regalías) sobre Caricatura de gallo adorable.  Ilustración vectorial1009046656">
            <a:extLst>
              <a:ext uri="{FF2B5EF4-FFF2-40B4-BE49-F238E27FC236}">
                <a16:creationId xmlns:a16="http://schemas.microsoft.com/office/drawing/2014/main" id="{92F42CB1-21A0-4F26-865C-8F769816A4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4"/>
          <a:stretch/>
        </p:blipFill>
        <p:spPr bwMode="auto">
          <a:xfrm>
            <a:off x="7620092" y="436184"/>
            <a:ext cx="2105025" cy="17202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usano De Caricatura Con Una Sonrisa Feliz Stock de ilustración -  Ilustración de lluvia, cara: 160825691">
            <a:extLst>
              <a:ext uri="{FF2B5EF4-FFF2-40B4-BE49-F238E27FC236}">
                <a16:creationId xmlns:a16="http://schemas.microsoft.com/office/drawing/2014/main" id="{80DFFA12-ECE3-4144-BD03-FDF84DB147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4" t="18902" r="3303" b="24251"/>
          <a:stretch/>
        </p:blipFill>
        <p:spPr bwMode="auto">
          <a:xfrm>
            <a:off x="7620092" y="4502877"/>
            <a:ext cx="2105025" cy="18171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REE Printable Zootopia Invitation Templates | DREVIO | Free printable  birthday invitations, Printable birthday invitations, Templates printable  free">
            <a:extLst>
              <a:ext uri="{FF2B5EF4-FFF2-40B4-BE49-F238E27FC236}">
                <a16:creationId xmlns:a16="http://schemas.microsoft.com/office/drawing/2014/main" id="{0FD4F281-597E-44C2-8647-4D02CD672D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7" t="561" r="63619" b="57525"/>
          <a:stretch/>
        </p:blipFill>
        <p:spPr bwMode="auto">
          <a:xfrm>
            <a:off x="10654748" y="5126931"/>
            <a:ext cx="1537252" cy="166669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98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4" grpId="0" animBg="1"/>
      <p:bldP spid="16" grpId="0" animBg="1"/>
      <p:bldP spid="17" grpId="0" animBg="1"/>
      <p:bldP spid="19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E2AA7860-A6C0-4C55-9C5D-45533605A59E}"/>
              </a:ext>
            </a:extLst>
          </p:cNvPr>
          <p:cNvSpPr txBox="1"/>
          <p:nvPr/>
        </p:nvSpPr>
        <p:spPr>
          <a:xfrm>
            <a:off x="327566" y="2705725"/>
            <a:ext cx="18553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8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Gu</a:t>
            </a:r>
            <a:endParaRPr lang="es-CL" sz="88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B3F3104-1BC2-4579-88F5-93035FCBE76B}"/>
              </a:ext>
            </a:extLst>
          </p:cNvPr>
          <p:cNvSpPr txBox="1"/>
          <p:nvPr/>
        </p:nvSpPr>
        <p:spPr>
          <a:xfrm>
            <a:off x="5255208" y="1223206"/>
            <a:ext cx="1855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72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872D9C5-A5C4-44BF-88A7-301C66FAE73D}"/>
              </a:ext>
            </a:extLst>
          </p:cNvPr>
          <p:cNvSpPr txBox="1"/>
          <p:nvPr/>
        </p:nvSpPr>
        <p:spPr>
          <a:xfrm>
            <a:off x="5255208" y="3834301"/>
            <a:ext cx="1855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72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CBD2AEA4-58A3-437E-B32D-86BD9BCF1ABE}"/>
              </a:ext>
            </a:extLst>
          </p:cNvPr>
          <p:cNvSpPr/>
          <p:nvPr/>
        </p:nvSpPr>
        <p:spPr>
          <a:xfrm rot="19697951">
            <a:off x="2173986" y="2572921"/>
            <a:ext cx="2843556" cy="26560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DD4A18C-2DE4-40D2-A4AE-5A9A2CD869D3}"/>
              </a:ext>
            </a:extLst>
          </p:cNvPr>
          <p:cNvSpPr txBox="1"/>
          <p:nvPr/>
        </p:nvSpPr>
        <p:spPr>
          <a:xfrm>
            <a:off x="6297712" y="1315539"/>
            <a:ext cx="1855305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</a:t>
            </a:r>
            <a:r>
              <a:rPr lang="es-CL" sz="66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9B0B2ECA-132D-4D6D-867C-9BBCAA8A3BF4}"/>
              </a:ext>
            </a:extLst>
          </p:cNvPr>
          <p:cNvSpPr/>
          <p:nvPr/>
        </p:nvSpPr>
        <p:spPr>
          <a:xfrm rot="1315657">
            <a:off x="2263060" y="3929896"/>
            <a:ext cx="2843556" cy="26560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074FAEC-21EB-411E-BA68-8D1365835106}"/>
              </a:ext>
            </a:extLst>
          </p:cNvPr>
          <p:cNvSpPr txBox="1"/>
          <p:nvPr/>
        </p:nvSpPr>
        <p:spPr>
          <a:xfrm>
            <a:off x="6384715" y="3926634"/>
            <a:ext cx="1855305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6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</a:t>
            </a:r>
            <a:r>
              <a:rPr lang="es-CL" sz="66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s-CL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4ED367A-6ACA-45FD-B4EC-292DE8A78A19}"/>
              </a:ext>
            </a:extLst>
          </p:cNvPr>
          <p:cNvSpPr txBox="1"/>
          <p:nvPr/>
        </p:nvSpPr>
        <p:spPr>
          <a:xfrm>
            <a:off x="551542" y="5583622"/>
            <a:ext cx="11088915" cy="954107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rgbClr val="FF0000"/>
                </a:solidFill>
              </a:rPr>
              <a:t>Recuerda: </a:t>
            </a:r>
            <a:r>
              <a:rPr lang="es-CL" sz="2800" b="1" dirty="0">
                <a:solidFill>
                  <a:schemeClr val="tx1"/>
                </a:solidFill>
              </a:rPr>
              <a:t>para que la “</a:t>
            </a:r>
            <a:r>
              <a:rPr lang="es-CL" sz="2800" b="1" dirty="0">
                <a:solidFill>
                  <a:srgbClr val="FF0000"/>
                </a:solidFill>
              </a:rPr>
              <a:t>G</a:t>
            </a:r>
            <a:r>
              <a:rPr lang="es-CL" sz="2800" b="1" dirty="0">
                <a:solidFill>
                  <a:schemeClr val="tx1"/>
                </a:solidFill>
              </a:rPr>
              <a:t>” suene </a:t>
            </a:r>
            <a:r>
              <a:rPr lang="es-CL" sz="2800" b="1" dirty="0">
                <a:solidFill>
                  <a:srgbClr val="FF0000"/>
                </a:solidFill>
              </a:rPr>
              <a:t>fuerte</a:t>
            </a:r>
            <a:r>
              <a:rPr lang="es-CL" sz="2800" b="1" dirty="0">
                <a:solidFill>
                  <a:schemeClr val="tx1"/>
                </a:solidFill>
              </a:rPr>
              <a:t>, debe ir siempre acompañada de la “</a:t>
            </a:r>
            <a:r>
              <a:rPr lang="es-CL" sz="2800" b="1" dirty="0">
                <a:solidFill>
                  <a:srgbClr val="FF0000"/>
                </a:solidFill>
              </a:rPr>
              <a:t>u</a:t>
            </a:r>
            <a:r>
              <a:rPr lang="es-CL" sz="2800" b="1" dirty="0">
                <a:solidFill>
                  <a:schemeClr val="tx1"/>
                </a:solidFill>
              </a:rPr>
              <a:t>” – </a:t>
            </a:r>
            <a:r>
              <a:rPr lang="es-CL" sz="2800" b="1" dirty="0">
                <a:solidFill>
                  <a:srgbClr val="FF0000"/>
                </a:solidFill>
              </a:rPr>
              <a:t>Gu</a:t>
            </a:r>
            <a:r>
              <a:rPr lang="es-CL" sz="2800" b="1" dirty="0">
                <a:solidFill>
                  <a:schemeClr val="tx1"/>
                </a:solidFill>
              </a:rPr>
              <a:t>e - </a:t>
            </a:r>
            <a:r>
              <a:rPr lang="es-CL" sz="2800" b="1" dirty="0" err="1">
                <a:solidFill>
                  <a:srgbClr val="FF0000"/>
                </a:solidFill>
              </a:rPr>
              <a:t>Gu</a:t>
            </a:r>
            <a:r>
              <a:rPr lang="es-CL" sz="2800" b="1" dirty="0" err="1">
                <a:solidFill>
                  <a:schemeClr val="tx1"/>
                </a:solidFill>
              </a:rPr>
              <a:t>i</a:t>
            </a:r>
            <a:endParaRPr lang="es-CL" sz="2800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Guepardo divertido de dibujos animados | Vector Premium">
            <a:extLst>
              <a:ext uri="{FF2B5EF4-FFF2-40B4-BE49-F238E27FC236}">
                <a16:creationId xmlns:a16="http://schemas.microsoft.com/office/drawing/2014/main" id="{3A493090-D005-460B-B3D0-8B9EDAF49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201" y="840725"/>
            <a:ext cx="2266950" cy="2009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ibujo de guinda pintado por en Dibujos.net el día 16-04-16 a las 17:20:00.  Imprime, pinta o colorea tus propios dibujos!">
            <a:extLst>
              <a:ext uri="{FF2B5EF4-FFF2-40B4-BE49-F238E27FC236}">
                <a16:creationId xmlns:a16="http://schemas.microsoft.com/office/drawing/2014/main" id="{7B5D48EA-E1F5-42E8-AF81-D65D824E3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201" y="3431752"/>
            <a:ext cx="2266950" cy="1895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REE Printable Zootopia Invitation Templates | DREVIO | Free printable  birthday invitations, Printable birthday invitations, Templates printable  free">
            <a:extLst>
              <a:ext uri="{FF2B5EF4-FFF2-40B4-BE49-F238E27FC236}">
                <a16:creationId xmlns:a16="http://schemas.microsoft.com/office/drawing/2014/main" id="{550BFBDF-6223-4AAF-B73D-6CBC401034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7" t="561" r="63619" b="57525"/>
          <a:stretch/>
        </p:blipFill>
        <p:spPr bwMode="auto">
          <a:xfrm>
            <a:off x="0" y="30136"/>
            <a:ext cx="1537252" cy="166669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0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1438</TotalTime>
  <Words>305</Words>
  <Application>Microsoft Office PowerPoint</Application>
  <PresentationFormat>Panorámica</PresentationFormat>
  <Paragraphs>67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Garamond</vt:lpstr>
      <vt:lpstr>Savon</vt:lpstr>
      <vt:lpstr>1° básico </vt:lpstr>
      <vt:lpstr>OBJETIVOS DE APRENDIZAJE </vt:lpstr>
      <vt:lpstr>Recordemos :</vt:lpstr>
      <vt:lpstr>Recordemos :</vt:lpstr>
      <vt:lpstr>Recordemos :</vt:lpstr>
      <vt:lpstr>Te invito a conocer una nueva letra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Te invito a revisar tu cuaderno caligrafix de 1° semestre y realizar las actividades de las páginas 120 a la 135.</vt:lpstr>
      <vt:lpstr>PRACTIQUEMOS LA LECTURA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1° básico</dc:title>
  <dc:creator>usuario</dc:creator>
  <cp:lastModifiedBy>cinthiahernandez</cp:lastModifiedBy>
  <cp:revision>93</cp:revision>
  <dcterms:created xsi:type="dcterms:W3CDTF">2020-08-14T22:21:05Z</dcterms:created>
  <dcterms:modified xsi:type="dcterms:W3CDTF">2020-11-08T21:40:30Z</dcterms:modified>
</cp:coreProperties>
</file>