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9" r:id="rId6"/>
    <p:sldId id="263" r:id="rId7"/>
    <p:sldId id="277" r:id="rId8"/>
    <p:sldId id="292" r:id="rId9"/>
    <p:sldId id="281" r:id="rId10"/>
    <p:sldId id="282" r:id="rId11"/>
    <p:sldId id="283" r:id="rId12"/>
    <p:sldId id="285" r:id="rId13"/>
    <p:sldId id="284" r:id="rId14"/>
    <p:sldId id="286" r:id="rId15"/>
    <p:sldId id="291" r:id="rId16"/>
    <p:sldId id="288" r:id="rId17"/>
    <p:sldId id="289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1104F-10C5-4E2F-8FBE-9C42555B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3CD4A4-C9A1-4EE7-A2B0-9AF4798C5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5D8A0-7192-4517-B02E-3B844019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08A5E-1B7F-40B0-B5B1-4E9E558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0ECEB1-32DB-499A-AF65-C436EC0F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42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CDED0-4342-49B3-9DBA-41D9C05B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54F72F-C2E3-46E9-AEBB-579C4077C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89B669-0B58-4906-A550-F0AC1B9C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B00C91-B371-47DF-AD32-70AEEC05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0C6D2-CAC1-43DC-8C89-978384D1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319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C18C22-8913-4C27-814A-3CDF175B9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94B809-C769-4826-A07E-6E3875CCC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27C55A-CC97-4CC6-8204-1129D356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6B678-24EE-40BE-8DAE-5D15796D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CA9D22-F636-4400-ACBB-2CCA7C13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807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95EBB-3E00-4DA6-B38F-6ADD0167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77C78E-E8CC-42FD-B4E0-24DF9A27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0665CA-9293-4A46-9C3C-9CFC439E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E1204-5525-4B70-8956-90FC4DCB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C27E8F-905C-47FD-8ACE-1C1310CF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87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F722E-D0E7-47BD-A7B4-F64BBB1D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88F3A2-87ED-4553-AA3E-11F585DB9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0FCF9-11A7-45AD-8673-670A09B3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FF8DA-ABBD-4E62-89EF-7250192D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A778C-F674-4FCA-80BF-BE62200A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C1093-E3CD-426A-8E32-375C382B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15FBF9-4093-4C09-BE41-CAA980D2C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70CA0F-5E15-4938-80BE-8C5D9BBA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C07645-C9F3-4781-A351-7103D607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A47BF7-1775-4AA1-A7F5-1B7A39D6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B49385-2124-4143-9B95-D263EAF8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2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CDF82-33ED-48FB-B757-383FB454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3A4BFB-DAF3-49B2-886D-9C4D21DFC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5BE03B-3E0E-46FA-B8A1-B44013557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154076-E720-4718-BE48-77C0B4C7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A23349-BF75-40FA-BAE7-B7EC6A849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FC8854-EDBF-4463-A8B7-CF99DD3A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F66D53-0A36-45F5-A652-44932D42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308C12-6306-4512-9A1D-F11299D0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16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B7CDE-9E70-4242-90BE-70D2B72B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B8A6D6-4318-4A5F-B0D4-1FD5C23E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F078BD-A4CC-471E-B7ED-32C9CB31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04FD3C-EC24-4965-BA8F-4BEA966A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7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2D54D8-D6B4-4CB2-9851-3F99C65A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28F53F-42B9-4E00-8FEC-CFD2F7BF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9B3703-DE58-4CF7-A8A5-ABD75B46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760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1D90E-1398-45CE-8A24-969811B8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1ED5BC-E060-402E-9E43-B33AC6775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D0186D-72B4-4D63-B428-389A82F5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5E9F2A-1687-4585-BB4D-6364F73E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0C1A1-3820-4E77-8065-71FC7D8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6037D2-A282-4D2A-9511-0FEA4FBF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6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E85AA-47F9-4F35-9641-9F0A1AE1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9EAE77-9992-4981-BEAE-89DD4CCA9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5068-1B9B-4164-BCF5-D84D584F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47EDA7-0D3E-4F66-A56C-C514F4A3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FF62B-21B1-4D60-AF89-D43C2CBD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E1A64-0C3E-4F5C-8012-165988BE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558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07ACB4-4D7B-4AE8-94BC-C12944E0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C6E60F-F0EA-4F13-A2FD-89B75C79C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025BC-568C-44AB-9C18-3FE71E9B8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8405-439D-45F8-A7E3-C4C293D6A78F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9B9AE-200D-489C-8211-95DBBC77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ABF810-90E8-4DE8-904A-2C8A94399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ED1A-1C3B-49D1-9C64-2224295A09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681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91A84D-C773-4264-8DBF-9462AB4F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8A6784-6B3A-49AE-90EF-8D932B3F0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Algerian" panose="04020705040A02060702" pitchFamily="82" charset="0"/>
              </a:rPr>
              <a:t>1° básico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CEF528-FC5B-4B78-92EC-0797BD290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s-CL" sz="2200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Refuerzo evaluación formativa  semana 35-36</a:t>
            </a:r>
          </a:p>
          <a:p>
            <a:r>
              <a:rPr lang="es-CL" sz="2200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Lenguaje y comunicación </a:t>
            </a:r>
          </a:p>
          <a:p>
            <a:endParaRPr lang="es-CL" dirty="0">
              <a:solidFill>
                <a:schemeClr val="accent4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endParaRPr lang="es-CL" dirty="0">
              <a:solidFill>
                <a:schemeClr val="accent4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es-CL" sz="2600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PROGRAMA DE INTEGRACIÓN ESCOLAR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5885C1-66D2-495D-AAE8-3D330E19F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212">
            <a:off x="494515" y="2198609"/>
            <a:ext cx="1448282" cy="1122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722894-0032-43B9-A0C3-826218AAD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157">
            <a:off x="573533" y="3490832"/>
            <a:ext cx="1658979" cy="128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453DF2-92D7-42F7-9BB5-C84DB7F13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001">
            <a:off x="326498" y="5090201"/>
            <a:ext cx="1784316" cy="1155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6A5BA8-1004-4CF4-96A8-CEC4642BF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83" y="2535435"/>
            <a:ext cx="1883834" cy="1455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8756A8-C073-4321-8310-2902868648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972">
            <a:off x="9965904" y="4577424"/>
            <a:ext cx="1883835" cy="1455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32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3DD689-7559-4E86-AE18-69A28BE3E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03F763-DD28-4DD2-A863-E47AB93B4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49084" r="6045" b="7442"/>
          <a:stretch/>
        </p:blipFill>
        <p:spPr>
          <a:xfrm>
            <a:off x="745683" y="1709531"/>
            <a:ext cx="10700634" cy="422744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DC616E-3A0A-4F4B-B2FF-74B0468D59E5}"/>
              </a:ext>
            </a:extLst>
          </p:cNvPr>
          <p:cNvSpPr txBox="1"/>
          <p:nvPr/>
        </p:nvSpPr>
        <p:spPr>
          <a:xfrm>
            <a:off x="943428" y="653142"/>
            <a:ext cx="989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u="sng" dirty="0">
                <a:solidFill>
                  <a:schemeClr val="accent2"/>
                </a:solidFill>
              </a:rPr>
              <a:t>GRAFOMOTRICIDAD</a:t>
            </a:r>
            <a:r>
              <a:rPr lang="es-CL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7D2503A-E715-458D-9BDF-A17F9E746676}"/>
              </a:ext>
            </a:extLst>
          </p:cNvPr>
          <p:cNvSpPr/>
          <p:nvPr/>
        </p:nvSpPr>
        <p:spPr>
          <a:xfrm>
            <a:off x="2623931" y="3425687"/>
            <a:ext cx="543339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D405003-B836-4D12-9436-AAED6DFD5052}"/>
              </a:ext>
            </a:extLst>
          </p:cNvPr>
          <p:cNvSpPr/>
          <p:nvPr/>
        </p:nvSpPr>
        <p:spPr>
          <a:xfrm>
            <a:off x="7951304" y="4293704"/>
            <a:ext cx="510208" cy="483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1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6 L 0.00156 -0.00116 C -0.00208 -0.00579 -0.00508 -0.01227 -0.00924 -0.01482 C -0.01042 -0.01528 -0.01159 -0.01574 -0.0125 -0.01667 C -0.02096 -0.02408 -0.01094 -0.0176 -0.01901 -0.02246 C -0.01979 -0.02431 -0.02083 -0.02616 -0.02122 -0.02824 C -0.02187 -0.03125 -0.02227 -0.03472 -0.02227 -0.03797 C -0.02227 -0.0463 -0.02187 -0.05463 -0.02122 -0.06297 C -0.02109 -0.06505 -0.0207 -0.06713 -0.02018 -0.06875 C -0.01966 -0.07037 -0.01875 -0.0713 -0.01797 -0.07269 C -0.0151 -0.0882 -0.0194 -0.07014 -0.01367 -0.08033 C -0.00781 -0.09074 -0.01797 -0.0831 -0.00924 -0.0882 C -0.0082 -0.09005 -0.00716 -0.09213 -0.00599 -0.09398 C -0.00508 -0.09537 -0.00378 -0.0963 -0.00273 -0.09792 C -0.00091 -0.10093 0.00078 -0.10417 0.0026 -0.10741 C 0.00339 -0.1088 0.0043 -0.10972 0.00482 -0.11135 C 0.0056 -0.1132 0.00612 -0.11551 0.00703 -0.11713 C 0.00794 -0.11875 0.00911 -0.11968 0.01029 -0.12107 C 0.01094 -0.12292 0.01159 -0.125 0.01237 -0.12685 C 0.01302 -0.12824 0.01406 -0.12917 0.01458 -0.13079 C 0.01523 -0.13241 0.0151 -0.13472 0.01563 -0.13658 C 0.01628 -0.13797 0.01719 -0.13889 0.01784 -0.14028 C 0.0194 -0.14398 0.02227 -0.15185 0.02227 -0.15185 C 0.025 -0.16644 0.02122 -0.14861 0.02552 -0.16343 C 0.02826 -0.17361 0.02448 -0.16574 0.02878 -0.17315 L 0.03307 -0.1963 L 0.03411 -0.20209 L 0.03529 -0.20787 C 0.03555 -0.16551 0.03568 -0.12292 0.03633 -0.08033 C 0.03633 -0.07778 0.03711 -0.07523 0.03737 -0.07269 C 0.03789 -0.06875 0.03802 -0.06505 0.03854 -0.06111 C 0.03906 -0.05602 0.03971 -0.0507 0.04063 -0.0456 C 0.04102 -0.04375 0.04154 -0.0419 0.0418 -0.03982 C 0.04258 -0.03334 0.04388 -0.0206 0.04388 -0.0206 C 0.04427 0.01227 0.0444 0.04514 0.04505 0.07801 C 0.04518 0.08379 0.04596 0.08958 0.04609 0.09537 C 0.04674 0.12708 0.04688 0.15856 0.04714 0.19004 C 0.04688 0.22106 0.04674 0.25208 0.04609 0.28287 C 0.04609 0.28495 0.04557 0.2868 0.04505 0.28865 C 0.0444 0.29074 0.04362 0.29259 0.04284 0.29444 C 0.04115 0.3037 0.04258 0.29884 0.03737 0.3081 L 0.03411 0.31389 L 0.03203 0.31782 C 0.02799 0.31713 0.01953 0.31967 0.01563 0.3118 C 0.01393 0.30833 0.01276 0.30416 0.01133 0.30023 L 0.00911 0.29444 C 0.00951 0.28426 0.00964 0.27384 0.01029 0.26365 C 0.01094 0.25208 0.0112 0.25949 0.01354 0.25 C 0.01445 0.24629 0.01497 0.24236 0.01563 0.23842 L 0.01784 0.22685 C 0.01823 0.225 0.0181 0.22245 0.01901 0.22106 C 0.02201 0.21551 0.02057 0.21875 0.02331 0.21134 C 0.02435 0.20578 0.02422 0.20463 0.02656 0.19977 C 0.02786 0.19699 0.02982 0.19514 0.03086 0.19213 C 0.03763 0.1743 0.02904 0.19629 0.03529 0.1824 C 0.03607 0.18055 0.03659 0.17847 0.03737 0.17662 C 0.0388 0.17384 0.04063 0.17199 0.0418 0.16898 C 0.04245 0.1669 0.0431 0.16481 0.04388 0.16319 C 0.04531 0.16041 0.04831 0.15532 0.04831 0.15532 C 0.04896 0.15278 0.04961 0.15023 0.05039 0.14768 C 0.05391 0.1368 0.05182 0.14676 0.05586 0.13217 C 0.05729 0.12708 0.05833 0.11944 0.06029 0.11481 C 0.06107 0.1125 0.06237 0.11088 0.06354 0.10903 C 0.0638 0.10648 0.06393 0.1037 0.06458 0.10115 C 0.06497 0.09953 0.06615 0.09884 0.0668 0.09745 C 0.06836 0.09375 0.07031 0.09028 0.07109 0.08588 C 0.07292 0.07639 0.07292 0.0743 0.07539 0.06643 C 0.07604 0.06435 0.07695 0.06273 0.0776 0.06065 C 0.08424 0.03981 0.07344 0.06967 0.08411 0.04143 L 0.08633 0.03565 C 0.08672 0.03356 0.08711 0.03171 0.08737 0.02963 C 0.08776 0.02708 0.08802 0.02453 0.08841 0.02199 C 0.08919 0.01805 0.08997 0.01435 0.09063 0.01041 C 0.0918 0.00393 0.09167 0.00671 0.09167 0.00278 L 0.09167 0.00278 " pathEditMode="relative" ptsTypes="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0254 L -0.00352 -0.00254 C -0.00065 -0.00509 0.00234 -0.0074 0.00508 -0.01018 C 0.00599 -0.01111 0.00638 -0.01342 0.00729 -0.01412 C 0.00937 -0.01597 0.01159 -0.01666 0.0138 -0.01805 L 0.01705 -0.0199 L 0.02252 -0.02963 C 0.02317 -0.03078 0.02409 -0.03194 0.02474 -0.03333 C 0.02955 -0.04653 0.02721 -0.04166 0.03125 -0.04884 C 0.03164 -0.05092 0.03164 -0.05301 0.03229 -0.05463 C 0.03346 -0.05764 0.03554 -0.05949 0.03659 -0.0625 C 0.03958 -0.07014 0.03776 -0.0669 0.04205 -0.07199 C 0.04479 -0.08657 0.04114 -0.06875 0.04531 -0.08356 C 0.04583 -0.08541 0.04583 -0.08773 0.04648 -0.08958 C 0.04765 -0.09352 0.04935 -0.09722 0.05078 -0.10115 L 0.05299 -0.10694 C 0.05794 -0.13333 0.05247 -0.10625 0.05729 -0.12615 C 0.05937 -0.13495 0.0569 -0.1294 0.06054 -0.13588 C 0.06093 -0.09977 0.06093 -0.06365 0.06172 -0.02754 C 0.06172 -0.02569 0.06237 -0.02384 0.06276 -0.02176 C 0.06315 -0.01921 0.06328 -0.01666 0.0638 -0.01412 C 0.06432 -0.01203 0.06523 -0.01018 0.06601 -0.00833 C 0.0664 -0.00578 0.0664 -0.00301 0.06705 -0.00069 C 0.06758 0.00093 0.06914 0.00139 0.06927 0.00324 C 0.07031 0.02824 0.06979 0.05347 0.07031 0.07871 C 0.07044 0.08241 0.07122 0.08635 0.07148 0.09028 C 0.07187 0.09722 0.07213 0.1044 0.07252 0.11135 C 0.07213 0.13148 0.07239 0.15139 0.07148 0.1713 C 0.07122 0.17547 0.07083 0.1801 0.06927 0.18287 L 0.06497 0.19074 C 0.05872 0.19005 0.05247 0.19121 0.04648 0.18866 C 0.0444 0.18797 0.04349 0.18357 0.04205 0.18102 C 0.03893 0.17547 0.04049 0.17871 0.03776 0.1713 C 0.03502 0.15672 0.03867 0.17477 0.0345 0.15972 C 0.03359 0.15672 0.03281 0.14908 0.03229 0.1463 C 0.03203 0.14422 0.03164 0.14236 0.03125 0.14051 C 0.03164 0.1257 0.03138 0.11065 0.03229 0.09607 C 0.03255 0.0919 0.03372 0.0882 0.0345 0.08449 C 0.0345 0.08449 0.03659 0.07269 0.03659 0.07269 L 0.0388 0.0669 C 0.04127 0.05371 0.03932 0.05834 0.04323 0.05162 C 0.04505 0.04144 0.04297 0.04954 0.04648 0.0419 C 0.04726 0.04005 0.04765 0.0375 0.04856 0.03611 C 0.04948 0.03472 0.05078 0.03472 0.05182 0.03426 C 0.0526 0.03287 0.05325 0.03148 0.05403 0.03033 C 0.05612 0.02755 0.05846 0.02523 0.06054 0.02269 L 0.0638 0.01875 C 0.06497 0.01736 0.06614 0.01644 0.06705 0.01482 C 0.06849 0.01227 0.06979 0.00903 0.07148 0.00718 C 0.07252 0.00579 0.07369 0.00486 0.07474 0.00324 C 0.07669 0.00023 0.07877 -0.00254 0.08021 -0.00648 C 0.08086 -0.00833 0.08138 -0.01065 0.08229 -0.01227 C 0.0832 -0.01389 0.0845 -0.01458 0.08554 -0.01597 C 0.08633 -0.01713 0.08698 -0.01875 0.08776 -0.0199 C 0.09049 -0.03449 0.08646 -0.01713 0.09205 -0.02963 C 0.09284 -0.03125 0.09271 -0.03356 0.09323 -0.03541 C 0.09375 -0.0375 0.09466 -0.03935 0.09531 -0.0412 C 0.09635 -0.04676 0.09635 -0.04815 0.09856 -0.05278 C 0.10026 -0.05625 0.1026 -0.05856 0.10403 -0.0625 L 0.10846 -0.07407 L 0.11054 -0.07986 C 0.11263 -0.09838 0.11015 -0.08194 0.1138 -0.09537 C 0.11432 -0.09699 0.11458 -0.09907 0.11497 -0.10115 C 0.11536 -0.1037 0.11536 -0.10648 0.11601 -0.10879 C 0.11653 -0.11041 0.11797 -0.11088 0.11823 -0.11273 C 0.11875 -0.11574 0.11823 -0.11898 0.11823 -0.12222 L 0.06172 -0.20139 L 0.06172 -0.20139 " pathEditMode="relative" ptsTypes="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D7661E9-5B23-4E48-8604-F4BBE4CA1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4" name="Picture 3" descr="Alfabeto_Manual_Chileno">
            <a:extLst>
              <a:ext uri="{FF2B5EF4-FFF2-40B4-BE49-F238E27FC236}">
                <a16:creationId xmlns:a16="http://schemas.microsoft.com/office/drawing/2014/main" id="{0B702E52-F201-4D6B-A567-DB8D9500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0" t="12887" r="1945" b="67321"/>
          <a:stretch/>
        </p:blipFill>
        <p:spPr bwMode="auto">
          <a:xfrm>
            <a:off x="1016155" y="1407174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E95C94-848C-4AAC-8E6A-4C69D1D07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0" y="1221105"/>
            <a:ext cx="7861111" cy="35196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34EBED-D784-4294-9444-AADC64989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38" y="329038"/>
            <a:ext cx="2791335" cy="2156941"/>
          </a:xfrm>
          <a:prstGeom prst="rect">
            <a:avLst/>
          </a:prstGeom>
        </p:spPr>
      </p:pic>
      <p:pic>
        <p:nvPicPr>
          <p:cNvPr id="2050" name="Picture 2" descr="Vector Premium | Lindo gato rojo, caricatura de arte lineal, boceto animal.  ilustración vectorial">
            <a:extLst>
              <a:ext uri="{FF2B5EF4-FFF2-40B4-BE49-F238E27FC236}">
                <a16:creationId xmlns:a16="http://schemas.microsoft.com/office/drawing/2014/main" id="{55951345-3255-44DE-AA3F-B56FAC88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24" y="410205"/>
            <a:ext cx="1993939" cy="1993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74CC76-15A1-4BA0-82D0-1EF0A79086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8176" r="13698" b="20879"/>
          <a:stretch/>
        </p:blipFill>
        <p:spPr>
          <a:xfrm>
            <a:off x="7851077" y="4900388"/>
            <a:ext cx="3841606" cy="16285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E680BD-518F-4653-B046-44FD458AD0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391" t="50000" r="47392" b="37192"/>
          <a:stretch/>
        </p:blipFill>
        <p:spPr>
          <a:xfrm rot="20629571">
            <a:off x="-470217" y="230208"/>
            <a:ext cx="3311342" cy="1179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599F72B-8B21-4E17-A6C1-7D0721FA5E65}"/>
              </a:ext>
            </a:extLst>
          </p:cNvPr>
          <p:cNvSpPr txBox="1"/>
          <p:nvPr/>
        </p:nvSpPr>
        <p:spPr>
          <a:xfrm>
            <a:off x="1185454" y="4971370"/>
            <a:ext cx="6445606" cy="138499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Recuerda: </a:t>
            </a:r>
            <a:r>
              <a:rPr lang="es-CL" sz="2800" b="1" dirty="0">
                <a:solidFill>
                  <a:schemeClr val="tx1"/>
                </a:solidFill>
              </a:rPr>
              <a:t>para que la “</a:t>
            </a:r>
            <a:r>
              <a:rPr lang="es-CL" sz="2800" b="1" dirty="0">
                <a:solidFill>
                  <a:srgbClr val="FF0000"/>
                </a:solidFill>
              </a:rPr>
              <a:t>G</a:t>
            </a:r>
            <a:r>
              <a:rPr lang="es-CL" sz="2800" b="1" dirty="0">
                <a:solidFill>
                  <a:schemeClr val="tx1"/>
                </a:solidFill>
              </a:rPr>
              <a:t>” suene </a:t>
            </a:r>
            <a:r>
              <a:rPr lang="es-CL" sz="2800" b="1" dirty="0">
                <a:solidFill>
                  <a:srgbClr val="FF0000"/>
                </a:solidFill>
              </a:rPr>
              <a:t>suave</a:t>
            </a:r>
            <a:r>
              <a:rPr lang="es-CL" sz="2800" b="1" dirty="0">
                <a:solidFill>
                  <a:schemeClr val="tx1"/>
                </a:solidFill>
              </a:rPr>
              <a:t> con la </a:t>
            </a:r>
            <a:r>
              <a:rPr lang="es-CL" sz="2800" b="1" dirty="0">
                <a:solidFill>
                  <a:srgbClr val="FF0000"/>
                </a:solidFill>
              </a:rPr>
              <a:t>e-i</a:t>
            </a:r>
            <a:r>
              <a:rPr lang="es-CL" sz="2800" b="1" dirty="0">
                <a:solidFill>
                  <a:schemeClr val="tx1"/>
                </a:solidFill>
              </a:rPr>
              <a:t>, debe ir siempre acompañada de la “</a:t>
            </a:r>
            <a:r>
              <a:rPr lang="es-CL" sz="2800" b="1" dirty="0">
                <a:solidFill>
                  <a:srgbClr val="FF0000"/>
                </a:solidFill>
              </a:rPr>
              <a:t>u</a:t>
            </a:r>
            <a:r>
              <a:rPr lang="es-CL" sz="2800" b="1" dirty="0">
                <a:solidFill>
                  <a:schemeClr val="tx1"/>
                </a:solidFill>
              </a:rPr>
              <a:t>” – </a:t>
            </a:r>
            <a:r>
              <a:rPr lang="es-CL" sz="2800" b="1" dirty="0">
                <a:solidFill>
                  <a:srgbClr val="FF0000"/>
                </a:solidFill>
              </a:rPr>
              <a:t>Gu</a:t>
            </a:r>
            <a:r>
              <a:rPr lang="es-CL" sz="2800" b="1" dirty="0">
                <a:solidFill>
                  <a:schemeClr val="tx1"/>
                </a:solidFill>
              </a:rPr>
              <a:t>e - </a:t>
            </a:r>
            <a:r>
              <a:rPr lang="es-CL" sz="2800" b="1" dirty="0" err="1">
                <a:solidFill>
                  <a:srgbClr val="FF0000"/>
                </a:solidFill>
              </a:rPr>
              <a:t>Gu</a:t>
            </a:r>
            <a:r>
              <a:rPr lang="es-CL" sz="2800" b="1" dirty="0" err="1">
                <a:solidFill>
                  <a:schemeClr val="tx1"/>
                </a:solidFill>
              </a:rPr>
              <a:t>i</a:t>
            </a:r>
            <a:endParaRPr lang="es-C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6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B252674-47CD-471C-94FC-B2C13403A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32DC53E-5015-42F9-8A6D-C32EC5A50DC3}"/>
              </a:ext>
            </a:extLst>
          </p:cNvPr>
          <p:cNvSpPr txBox="1"/>
          <p:nvPr/>
        </p:nvSpPr>
        <p:spPr>
          <a:xfrm>
            <a:off x="1510748" y="4541762"/>
            <a:ext cx="9727096" cy="138499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800" b="1" dirty="0"/>
              <a:t>Recuerda: La letra “</a:t>
            </a:r>
            <a:r>
              <a:rPr lang="es-CL" sz="2800" b="1" dirty="0">
                <a:solidFill>
                  <a:srgbClr val="FF0000"/>
                </a:solidFill>
              </a:rPr>
              <a:t>g</a:t>
            </a:r>
            <a:r>
              <a:rPr lang="es-CL" sz="2800" b="1" dirty="0"/>
              <a:t>” suena </a:t>
            </a:r>
            <a:r>
              <a:rPr lang="es-CL" sz="2800" b="1" dirty="0">
                <a:solidFill>
                  <a:srgbClr val="FF0000"/>
                </a:solidFill>
              </a:rPr>
              <a:t>fuerte</a:t>
            </a:r>
            <a:r>
              <a:rPr lang="es-CL" sz="2800" b="1" dirty="0"/>
              <a:t> cuando va acompañada de la “ </a:t>
            </a:r>
            <a:r>
              <a:rPr lang="es-CL" sz="2800" b="1" dirty="0">
                <a:solidFill>
                  <a:srgbClr val="FF0000"/>
                </a:solidFill>
              </a:rPr>
              <a:t>e</a:t>
            </a:r>
            <a:r>
              <a:rPr lang="es-CL" sz="2800" b="1" dirty="0"/>
              <a:t>” y la “</a:t>
            </a:r>
            <a:r>
              <a:rPr lang="es-CL" sz="2800" b="1" dirty="0">
                <a:solidFill>
                  <a:srgbClr val="FF0000"/>
                </a:solidFill>
              </a:rPr>
              <a:t>i</a:t>
            </a:r>
            <a:r>
              <a:rPr lang="es-CL" sz="2800" b="1" dirty="0"/>
              <a:t>”.</a:t>
            </a:r>
          </a:p>
          <a:p>
            <a:pPr algn="ctr"/>
            <a:r>
              <a:rPr lang="es-CL" sz="2800" b="1" dirty="0">
                <a:solidFill>
                  <a:schemeClr val="tx1"/>
                </a:solidFill>
              </a:rPr>
              <a:t>Ejemplo: </a:t>
            </a:r>
            <a:r>
              <a:rPr lang="es-CL" sz="2800" b="1" dirty="0">
                <a:solidFill>
                  <a:srgbClr val="FF0000"/>
                </a:solidFill>
              </a:rPr>
              <a:t>ge</a:t>
            </a:r>
            <a:r>
              <a:rPr lang="es-CL" sz="2800" b="1" dirty="0">
                <a:solidFill>
                  <a:schemeClr val="tx1"/>
                </a:solidFill>
              </a:rPr>
              <a:t>latina ,</a:t>
            </a:r>
            <a:r>
              <a:rPr lang="es-CL" sz="2800" b="1" dirty="0">
                <a:solidFill>
                  <a:srgbClr val="FF0000"/>
                </a:solidFill>
              </a:rPr>
              <a:t>gi</a:t>
            </a:r>
            <a:r>
              <a:rPr lang="es-CL" sz="2800" b="1" dirty="0">
                <a:solidFill>
                  <a:schemeClr val="tx1"/>
                </a:solidFill>
              </a:rPr>
              <a:t>mnasio , </a:t>
            </a:r>
            <a:r>
              <a:rPr lang="es-CL" sz="2800" b="1" dirty="0">
                <a:solidFill>
                  <a:srgbClr val="FF0000"/>
                </a:solidFill>
              </a:rPr>
              <a:t>ge</a:t>
            </a:r>
            <a:r>
              <a:rPr lang="es-CL" sz="2800" b="1" dirty="0">
                <a:solidFill>
                  <a:schemeClr val="tx1"/>
                </a:solidFill>
              </a:rPr>
              <a:t>neral ,</a:t>
            </a:r>
            <a:r>
              <a:rPr lang="es-CL" sz="2800" b="1" dirty="0">
                <a:solidFill>
                  <a:srgbClr val="FF0000"/>
                </a:solidFill>
              </a:rPr>
              <a:t>gi</a:t>
            </a:r>
            <a:r>
              <a:rPr lang="es-CL" sz="2800" b="1" dirty="0">
                <a:solidFill>
                  <a:schemeClr val="tx1"/>
                </a:solidFill>
              </a:rPr>
              <a:t>tana 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6E8EA7-0B8E-4F35-8252-7B5FC17D9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45" y="1127448"/>
            <a:ext cx="6378732" cy="3167268"/>
          </a:xfrm>
          <a:prstGeom prst="rect">
            <a:avLst/>
          </a:prstGeom>
        </p:spPr>
      </p:pic>
      <p:pic>
        <p:nvPicPr>
          <p:cNvPr id="9" name="Picture 3" descr="Alfabeto_Manual_Chileno">
            <a:extLst>
              <a:ext uri="{FF2B5EF4-FFF2-40B4-BE49-F238E27FC236}">
                <a16:creationId xmlns:a16="http://schemas.microsoft.com/office/drawing/2014/main" id="{DE484389-5BE5-4C08-86A7-FA1A87660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0" t="12887" r="1945" b="67321"/>
          <a:stretch/>
        </p:blipFill>
        <p:spPr bwMode="auto">
          <a:xfrm>
            <a:off x="1761623" y="1127448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irasol diseñado simplemente Gratis Dibujos Animados Imágene｜Illustoon ES">
            <a:extLst>
              <a:ext uri="{FF2B5EF4-FFF2-40B4-BE49-F238E27FC236}">
                <a16:creationId xmlns:a16="http://schemas.microsoft.com/office/drawing/2014/main" id="{D6E3FA8B-7E53-4D1A-89F3-147AD819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73" y="420101"/>
            <a:ext cx="1692549" cy="16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044700-8EA8-49FD-B882-40F79E8C9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42" y="187904"/>
            <a:ext cx="2791335" cy="21569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0FE768-B6B3-4F72-960F-F0CCA37273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391" t="50000" r="47392" b="37192"/>
          <a:stretch/>
        </p:blipFill>
        <p:spPr>
          <a:xfrm rot="20629571">
            <a:off x="-470217" y="230208"/>
            <a:ext cx="3311342" cy="1179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0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160DC7-EAD9-4F7A-91FA-2299A1538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466771-FCC5-459B-A01D-2A656B89C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51689" r="2099" b="5601"/>
          <a:stretch/>
        </p:blipFill>
        <p:spPr>
          <a:xfrm>
            <a:off x="417022" y="1493800"/>
            <a:ext cx="11172422" cy="52346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E603A4-4674-4E44-895F-909A8D652901}"/>
              </a:ext>
            </a:extLst>
          </p:cNvPr>
          <p:cNvSpPr txBox="1"/>
          <p:nvPr/>
        </p:nvSpPr>
        <p:spPr>
          <a:xfrm>
            <a:off x="1148359" y="594766"/>
            <a:ext cx="989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u="sng" dirty="0">
                <a:solidFill>
                  <a:schemeClr val="accent2"/>
                </a:solidFill>
              </a:rPr>
              <a:t>GRAFOMOTRICIDAD</a:t>
            </a:r>
            <a:r>
              <a:rPr lang="es-CL" dirty="0"/>
              <a:t>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EF03338-0419-4BDE-9413-EF830CA1F8FB}"/>
              </a:ext>
            </a:extLst>
          </p:cNvPr>
          <p:cNvSpPr/>
          <p:nvPr/>
        </p:nvSpPr>
        <p:spPr>
          <a:xfrm>
            <a:off x="3835558" y="2186346"/>
            <a:ext cx="464458" cy="576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6F8BACC-D511-44D4-8E43-A3970F66213C}"/>
              </a:ext>
            </a:extLst>
          </p:cNvPr>
          <p:cNvSpPr/>
          <p:nvPr/>
        </p:nvSpPr>
        <p:spPr>
          <a:xfrm>
            <a:off x="7624732" y="4293758"/>
            <a:ext cx="464458" cy="576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5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1898 L -0.01523 -0.01898 C -0.02213 -0.04398 -0.01823 -0.03611 -0.02382 -0.04607 C -0.02421 -0.04815 -0.02435 -0.05023 -0.025 -0.05185 C -0.02552 -0.05347 -0.02669 -0.05417 -0.02708 -0.05579 C -0.02812 -0.05949 -0.02773 -0.06458 -0.02929 -0.06736 C -0.03007 -0.06875 -0.03086 -0.06991 -0.03151 -0.0713 C -0.03229 -0.07315 -0.03268 -0.07546 -0.03372 -0.07708 C -0.03671 -0.08264 -0.03658 -0.07963 -0.04023 -0.08287 C -0.0414 -0.0838 -0.04231 -0.08542 -0.04349 -0.08657 C -0.05794 -0.08611 -0.07239 -0.08657 -0.08685 -0.08472 C -0.08815 -0.08449 -0.08919 -0.08241 -0.09023 -0.08079 C -0.09791 -0.06991 -0.08554 -0.08495 -0.09557 -0.07315 C -0.09674 -0.06991 -0.09752 -0.06644 -0.09882 -0.06343 C -0.09974 -0.06181 -0.10143 -0.06157 -0.10208 -0.05972 C -0.10325 -0.05671 -0.10338 -0.05301 -0.10429 -0.05 C -0.10481 -0.04838 -0.10586 -0.04745 -0.10651 -0.04607 C -0.10807 -0.04236 -0.10937 -0.03843 -0.1108 -0.03449 L -0.11302 -0.0287 C -0.11575 -0.01412 -0.11171 -0.03148 -0.11731 -0.01898 C -0.1181 -0.01736 -0.11783 -0.01505 -0.11849 -0.01319 C -0.11901 -0.01157 -0.11992 -0.01065 -0.12057 -0.00949 C -0.12174 -0.00324 -0.12317 0.00347 -0.12382 0.00995 C -0.12435 0.01435 -0.12461 0.01898 -0.125 0.02338 C -0.12617 0.10069 -0.12708 0.12546 -0.125 0.21296 C -0.12487 0.2169 -0.12343 0.2206 -0.12278 0.22454 L -0.12174 0.23032 C -0.12135 0.23218 -0.12135 0.23472 -0.12057 0.23611 L -0.1151 0.24583 C -0.11484 0.24768 -0.11458 0.24977 -0.11406 0.25162 C -0.11276 0.25648 -0.11171 0.25764 -0.10976 0.26111 C -0.10872 0.2669 -0.10872 0.26806 -0.10651 0.27268 C -0.10507 0.27546 -0.10325 0.27755 -0.10208 0.28056 C -0.10039 0.28518 -0.09726 0.29444 -0.09453 0.29606 L -0.09127 0.29792 C -0.09049 0.29931 -0.08997 0.30093 -0.08906 0.30185 C -0.08698 0.3037 -0.08255 0.30556 -0.08255 0.30556 C -0.07708 0.30509 -0.07161 0.30532 -0.06627 0.3037 C -0.06497 0.30324 -0.06419 0.30069 -0.06302 0.29977 C -0.06158 0.29884 -0.06002 0.29884 -0.05859 0.29792 C -0.05716 0.29699 -0.05573 0.29537 -0.05429 0.29398 C -0.05364 0.29213 -0.05312 0.28981 -0.05208 0.28819 C -0.05091 0.28634 -0.04921 0.28588 -0.04778 0.28449 C -0.04661 0.28333 -0.04557 0.28194 -0.04453 0.28056 C -0.03685 0.26944 -0.04908 0.28472 -0.03906 0.27268 C -0.03763 0.26898 -0.03554 0.26551 -0.03476 0.26111 C -0.03437 0.25926 -0.03411 0.25718 -0.03372 0.25532 C -0.03307 0.25324 -0.03203 0.25162 -0.03151 0.24954 C -0.0306 0.24583 -0.02981 0.2419 -0.02929 0.23796 C -0.0289 0.23542 -0.02877 0.23264 -0.02825 0.23032 C -0.02773 0.22824 -0.02682 0.22639 -0.02604 0.22454 C -0.02565 0.22245 -0.02552 0.22037 -0.025 0.21875 C -0.02044 0.20532 -0.02474 0.22546 -0.02174 0.20903 C -0.02135 0.22569 -0.02161 0.24259 -0.02057 0.25926 C -0.02044 0.26157 -0.01901 0.26296 -0.01849 0.26505 C -0.01289 0.28819 -0.02382 0.2537 -0.01406 0.28241 C -0.01341 0.2875 -0.01289 0.29282 -0.01198 0.29792 C -0.01041 0.30625 -0.01106 0.30185 -0.00976 0.31134 C -0.00989 0.32083 -0.01015 0.40463 -0.01198 0.43518 C -0.01211 0.43727 -0.01263 0.43889 -0.01302 0.44097 C -0.01458 0.47893 -0.0138 0.47986 -0.01627 0.50463 C -0.01666 0.50787 -0.01666 0.51134 -0.01731 0.51435 C -0.01783 0.51667 -0.01875 0.51829 -0.01953 0.52014 C -0.02018 0.52454 -0.02174 0.53657 -0.02278 0.53958 L -0.025 0.54537 C -0.02539 0.54722 -0.02539 0.54954 -0.02604 0.55116 C -0.02682 0.55301 -0.02825 0.55347 -0.02929 0.55486 C -0.03359 0.56111 -0.02903 0.55741 -0.03476 0.56088 C -0.03841 0.56018 -0.04205 0.56018 -0.04557 0.5588 C -0.04687 0.55833 -0.04778 0.55625 -0.04882 0.55486 C -0.05846 0.54282 -0.04856 0.55532 -0.05651 0.54329 C -0.05781 0.5412 -0.05963 0.54005 -0.0608 0.5375 C -0.06263 0.53403 -0.06523 0.52593 -0.06523 0.52593 C -0.06484 0.51574 -0.06471 0.50532 -0.06406 0.49514 C -0.06367 0.48681 -0.06067 0.47893 -0.05859 0.47176 C -0.05586 0.46157 -0.05768 0.4662 -0.05325 0.45833 C -0.05117 0.44699 -0.05377 0.45741 -0.04882 0.44861 C -0.04791 0.44699 -0.04765 0.44444 -0.04674 0.44282 C -0.04179 0.43403 -0.04427 0.44514 -0.03906 0.43125 C -0.03841 0.4294 -0.0375 0.42755 -0.03698 0.42546 C -0.03645 0.42361 -0.03645 0.42153 -0.0358 0.41968 C -0.0345 0.41551 -0.03294 0.41204 -0.03151 0.4081 C -0.03073 0.40625 -0.02981 0.4044 -0.02929 0.40231 C -0.02682 0.39097 -0.02851 0.39514 -0.025 0.38866 C -0.02461 0.38681 -0.02448 0.38472 -0.02382 0.38287 C -0.02083 0.37315 -0.0207 0.37338 -0.01731 0.36759 C -0.01484 0.3537 -0.01849 0.37037 -0.01302 0.35579 C -0.00885 0.34468 -0.01601 0.35486 -0.00872 0.3463 C -0.00833 0.34421 -0.00833 0.34213 -0.00755 0.34051 C -0.00677 0.33866 -0.00507 0.33843 -0.00429 0.33657 C -0.00312 0.3331 -0.00338 0.32847 -0.00221 0.325 C 0.00065 0.31759 -0.00091 0.32083 0.00222 0.31528 C 0.00365 0.30995 0.00456 0.30625 0.00651 0.30185 C 0.00717 0.30046 0.00795 0.29931 0.00873 0.29792 C 0.00912 0.29606 0.00925 0.29398 0.00977 0.29213 C 0.01029 0.29051 0.01133 0.28958 0.01198 0.28819 C 0.01276 0.28634 0.01342 0.28449 0.0142 0.28241 C 0.01485 0.2787 0.01511 0.27431 0.01628 0.27083 L 0.02071 0.25926 C 0.02136 0.25532 0.0224 0.25162 0.02279 0.24768 C 0.02318 0.24444 0.02344 0.2412 0.02396 0.23796 C 0.02618 0.22315 0.02605 0.23102 0.02605 0.22454 L 0.02605 0.22454 " pathEditMode="relative" ptsTypes="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25 L 0.00013 0.00625 C 0.003 0.00347 0.00586 0.00092 0.00873 -0.00162 C 0.00977 -0.00232 0.01107 -0.00255 0.01198 -0.00348 C 0.01953 -0.01158 0.0082 -0.00394 0.01745 -0.00926 C 0.02748 -0.0213 0.01511 -0.00602 0.02292 -0.01713 C 0.02552 -0.02084 0.0263 -0.02014 0.02839 -0.02477 C 0.02995 -0.02848 0.03086 -0.03311 0.03268 -0.03635 C 0.03412 -0.03889 0.03594 -0.04098 0.03698 -0.04399 C 0.03971 -0.05139 0.03828 -0.04815 0.04141 -0.05371 C 0.04258 -0.06019 0.04258 -0.05996 0.04349 -0.06737 C 0.04388 -0.07037 0.04427 -0.07385 0.04466 -0.07686 C 0.04492 -0.07963 0.04544 -0.08218 0.0457 -0.08473 C 0.04609 -0.08797 0.04636 -0.09121 0.04675 -0.09445 C 0.0474 -0.09815 0.04831 -0.10209 0.04896 -0.10602 L 0.05013 -0.11181 L 0.05117 -0.1176 C 0.04961 -0.07732 0.04935 -0.08565 0.05117 -0.0345 C 0.05143 -0.02593 0.05143 -0.02408 0.05547 -0.02084 C 0.05755 -0.01922 0.06198 -0.01713 0.06198 -0.01713 C 0.06237 -0.01505 0.06224 -0.0125 0.06315 -0.01135 C 0.06524 -0.00857 0.07227 -0.00649 0.07513 -0.00533 C 0.11211 -0.00834 0.09219 0.00324 0.10339 -0.0132 C 0.1043 -0.01459 0.10547 -0.01575 0.10664 -0.01713 C 0.10729 -0.02084 0.10755 -0.02524 0.10873 -0.02871 C 0.11159 -0.03612 0.11055 -0.03218 0.11198 -0.04028 C 0.11237 -0.05255 0.11263 -0.06482 0.11315 -0.07686 C 0.11328 -0.08149 0.11419 -0.08588 0.11419 -0.09051 C 0.11419 -0.10533 0.1138 -0.12014 0.11315 -0.13496 C 0.11302 -0.13704 0.1125 -0.13889 0.11198 -0.14075 C 0.11146 -0.14283 0.11055 -0.14468 0.1099 -0.14653 C 0.10951 -0.14908 0.10938 -0.15186 0.10873 -0.15417 C 0.10833 -0.15579 0.10729 -0.15672 0.10664 -0.15811 C 0.10573 -0.15996 0.10534 -0.16227 0.10443 -0.16389 C 0.10274 -0.16737 0.10078 -0.17037 0.09896 -0.17362 L 0.09675 -0.17732 C 0.0918 -0.17686 0.08659 -0.17709 0.08164 -0.17547 C 0.07995 -0.175 0.07878 -0.17269 0.07721 -0.17153 C 0.07617 -0.17084 0.07513 -0.17037 0.07396 -0.16968 C 0.07253 -0.16783 0.07096 -0.16598 0.06966 -0.16389 C 0.06966 -0.16389 0.06354 -0.15301 0.06198 -0.15047 L 0.05664 -0.14075 C 0.05586 -0.13936 0.05495 -0.13843 0.05443 -0.13681 L 0.05221 -0.13102 L 0.04896 -0.11366 L 0.04792 -0.10787 C 0.04831 -0.08797 0.04831 -0.06783 0.04896 -0.04792 C 0.04909 -0.04584 0.04948 -0.04399 0.05013 -0.04213 C 0.05065 -0.04051 0.05156 -0.03959 0.05221 -0.0382 C 0.05508 -0.02292 0.05078 -0.04098 0.05664 -0.03056 C 0.05742 -0.02917 0.05703 -0.02639 0.05768 -0.02477 C 0.06055 -0.01783 0.06458 -0.01389 0.06849 -0.00926 C 0.06966 -0.00811 0.07057 -0.00625 0.07175 -0.00533 L 0.07839 -0.00162 C 0.08412 -0.00232 0.09011 -0.00093 0.0957 -0.00348 C 0.09987 -0.00533 0.10078 -0.01575 0.10221 -0.02084 C 0.10287 -0.02292 0.10365 -0.02477 0.10443 -0.02662 C 0.10482 -0.02871 0.10495 -0.03079 0.10547 -0.03241 C 0.10677 -0.03658 0.1099 -0.04399 0.1099 -0.04399 C 0.11016 -0.04607 0.11029 -0.04815 0.11094 -0.05 C 0.11146 -0.05139 0.11302 -0.05556 0.11315 -0.05371 C 0.11432 -0.03195 0.11367 -0.00996 0.11419 0.01203 C 0.11445 0.02106 0.11537 0.02824 0.11641 0.03703 C 0.1181 0.07662 0.1181 0.06504 0.11641 0.12013 C 0.11628 0.12407 0.1155 0.12777 0.11524 0.13171 C 0.11484 0.13958 0.11458 0.14722 0.11419 0.15486 C 0.1138 0.17615 0.1138 0.19745 0.11315 0.21875 C 0.11302 0.22083 0.1125 0.22268 0.11198 0.22453 C 0.11146 0.22662 0.11042 0.22824 0.1099 0.23032 C 0.10703 0.24027 0.11081 0.2324 0.10664 0.24004 C 0.10625 0.24189 0.10638 0.24467 0.10547 0.24583 C 0.10365 0.24814 0.09896 0.24976 0.09896 0.24976 C 0.0957 0.24907 0.09219 0.25023 0.08919 0.24768 C 0.08646 0.24537 0.08268 0.23611 0.08268 0.23611 C 0.08008 0.22199 0.08112 0.22847 0.07943 0.21689 C 0.07982 0.18981 0.07982 0.16273 0.08047 0.13564 C 0.0806 0.13125 0.08203 0.12638 0.08268 0.12222 C 0.08346 0.1162 0.08412 0.10578 0.08594 0.10092 L 0.09245 0.08356 C 0.09323 0.08148 0.09427 0.07986 0.09466 0.07754 C 0.09505 0.07569 0.09505 0.07338 0.0957 0.07175 C 0.09727 0.06828 0.09935 0.0655 0.10117 0.06226 L 0.10873 0.04861 L 0.11419 0.03912 C 0.11498 0.03773 0.1155 0.03611 0.11641 0.03518 C 0.11888 0.03217 0.12266 0.02824 0.12396 0.02361 C 0.12513 0.01944 0.12656 0.01365 0.12839 0.00995 C 0.13008 0.00648 0.13229 0.00416 0.13373 0.00046 C 0.13516 -0.00348 0.1362 -0.00787 0.13815 -0.01135 C 0.14336 -0.02061 0.14076 -0.0169 0.1457 -0.02292 C 0.14609 -0.02477 0.14623 -0.02686 0.14675 -0.02871 C 0.14779 -0.03172 0.15078 -0.0345 0.15221 -0.03635 C 0.15365 -0.04028 0.15573 -0.04352 0.15664 -0.04792 C 0.16055 -0.06922 0.15873 -0.05556 0.15873 -0.09051 L 0.15873 -0.09051 " pathEditMode="relative" ptsTypes="AAAAAA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AE618D-FD68-4028-9A64-A2F0C39C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4" name="Picture 3" descr="Alfabeto_Manual_Chileno">
            <a:extLst>
              <a:ext uri="{FF2B5EF4-FFF2-40B4-BE49-F238E27FC236}">
                <a16:creationId xmlns:a16="http://schemas.microsoft.com/office/drawing/2014/main" id="{0B702E52-F201-4D6B-A567-DB8D9500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77224" r="70457" b="2984"/>
          <a:stretch/>
        </p:blipFill>
        <p:spPr bwMode="auto">
          <a:xfrm>
            <a:off x="1207843" y="1548901"/>
            <a:ext cx="2064526" cy="316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6499A3-B659-4D19-B62B-2F1FB848D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9502" r="8253" b="24594"/>
          <a:stretch/>
        </p:blipFill>
        <p:spPr>
          <a:xfrm>
            <a:off x="5347741" y="4716169"/>
            <a:ext cx="4258102" cy="184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844A33-AB22-46F5-A3C1-D562209C8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60546" r="5505" b="5148"/>
          <a:stretch/>
        </p:blipFill>
        <p:spPr>
          <a:xfrm>
            <a:off x="3440718" y="1407175"/>
            <a:ext cx="7294729" cy="32642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EF858F-8272-4EF6-9D2E-1153F79C7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37" y="182295"/>
            <a:ext cx="2866435" cy="2214973"/>
          </a:xfrm>
          <a:prstGeom prst="rect">
            <a:avLst/>
          </a:prstGeom>
        </p:spPr>
      </p:pic>
      <p:pic>
        <p:nvPicPr>
          <p:cNvPr id="4098" name="Picture 2" descr="Vacas Caricatura Imágenes Y Fotos - 123RF">
            <a:extLst>
              <a:ext uri="{FF2B5EF4-FFF2-40B4-BE49-F238E27FC236}">
                <a16:creationId xmlns:a16="http://schemas.microsoft.com/office/drawing/2014/main" id="{DBE8765A-131E-4902-BF55-9E08CF2F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61" y="381431"/>
            <a:ext cx="1792975" cy="1816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D47AA8-5350-43F5-9196-95EBDB6270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391" t="50000" r="47392" b="37192"/>
          <a:stretch/>
        </p:blipFill>
        <p:spPr>
          <a:xfrm rot="20629571">
            <a:off x="-470217" y="230208"/>
            <a:ext cx="3311342" cy="1179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54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DA46275-7390-43C0-9E91-7CBB72031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E603A4-4674-4E44-895F-909A8D652901}"/>
              </a:ext>
            </a:extLst>
          </p:cNvPr>
          <p:cNvSpPr txBox="1"/>
          <p:nvPr/>
        </p:nvSpPr>
        <p:spPr>
          <a:xfrm>
            <a:off x="657244" y="350465"/>
            <a:ext cx="989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u="sng" dirty="0">
                <a:solidFill>
                  <a:schemeClr val="accent2"/>
                </a:solidFill>
              </a:rPr>
              <a:t>GRAFOMOTRICIDAD</a:t>
            </a:r>
            <a:r>
              <a:rPr lang="es-CL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992F2F-213D-4B18-AAE1-C94B81CEB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50296" r="6141" b="8073"/>
          <a:stretch/>
        </p:blipFill>
        <p:spPr>
          <a:xfrm>
            <a:off x="657244" y="1470371"/>
            <a:ext cx="10951660" cy="4924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EF03338-0419-4BDE-9413-EF830CA1F8FB}"/>
              </a:ext>
            </a:extLst>
          </p:cNvPr>
          <p:cNvSpPr/>
          <p:nvPr/>
        </p:nvSpPr>
        <p:spPr>
          <a:xfrm>
            <a:off x="2218792" y="2407849"/>
            <a:ext cx="464458" cy="576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6F8BACC-D511-44D4-8E43-A3970F66213C}"/>
              </a:ext>
            </a:extLst>
          </p:cNvPr>
          <p:cNvSpPr/>
          <p:nvPr/>
        </p:nvSpPr>
        <p:spPr>
          <a:xfrm>
            <a:off x="8009047" y="3750113"/>
            <a:ext cx="464458" cy="576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32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463 L -0.0043 -0.00463 C -0.00403 -0.03056 -0.0039 -0.05625 -0.00325 -0.08195 C -0.00325 -0.08403 -0.00247 -0.08588 -0.00221 -0.08774 C -0.00169 -0.09098 -0.00195 -0.09468 -0.00104 -0.09746 C 0.0013 -0.10487 0.00287 -0.10487 0.00651 -0.10718 C 0.00729 -0.10834 0.00768 -0.11088 0.00873 -0.11088 C 0.02396 -0.1125 0.02149 -0.11528 0.02722 -0.1051 C 0.02748 -0.08195 0.02735 -0.0588 0.02826 -0.03565 C 0.02839 -0.03149 0.02917 -0.02755 0.03047 -0.02408 L 0.03255 -0.01829 C 0.03294 -0.01575 0.0332 -0.0132 0.03373 -0.01065 C 0.03438 -0.00672 0.03581 0.00115 0.03581 0.00115 C 0.03919 0.03657 0.03607 -0.00047 0.03802 0.08032 C 0.03815 0.0868 0.0388 0.09305 0.03906 0.09953 C 0.03945 0.13171 0.03959 0.16388 0.04024 0.19606 C 0.04037 0.20138 0.04089 0.20648 0.04128 0.21157 C 0.04154 0.21481 0.04245 0.22338 0.04349 0.22708 C 0.04479 0.23194 0.04584 0.2331 0.04779 0.2368 L 0.05326 0.26574 L 0.0543 0.27152 C 0.05469 0.27338 0.0543 0.27662 0.05547 0.27731 L 0.06198 0.28125 C 0.0681 0.28055 0.07435 0.28171 0.08047 0.27916 C 0.08242 0.27847 0.08334 0.27407 0.08477 0.27152 C 0.08789 0.26597 0.08607 0.26851 0.09024 0.26365 C 0.09089 0.2618 0.09154 0.25972 0.09232 0.25787 C 0.09297 0.25648 0.09401 0.25555 0.09453 0.25416 C 0.09518 0.25231 0.09492 0.25 0.09557 0.24838 C 0.09714 0.24467 0.10104 0.23865 0.10104 0.23865 C 0.10378 0.22407 0.10013 0.24213 0.1043 0.22708 C 0.10482 0.22523 0.10495 0.22314 0.10547 0.22129 C 0.10599 0.21851 0.10703 0.2162 0.10755 0.21342 C 0.11094 0.19884 0.10781 0.20555 0.11198 0.19814 C 0.11224 0.1956 0.11263 0.19282 0.11302 0.19027 C 0.11367 0.18634 0.11445 0.18263 0.11524 0.1787 L 0.11628 0.17291 C 0.11667 0.17106 0.11706 0.16921 0.11732 0.16713 C 0.11771 0.16458 0.1181 0.16203 0.11849 0.15949 C 0.1207 0.14166 0.11849 0.15763 0.12057 0.13425 C 0.12123 0.12777 0.12188 0.12129 0.12279 0.11504 C 0.12318 0.1125 0.1237 0.10995 0.12383 0.10717 C 0.125 0.0956 0.12552 0.07963 0.12604 0.06875 C 0.12565 0.03449 0.12565 0.00046 0.125 -0.0338 C 0.125 -0.03565 0.12435 -0.03774 0.12383 -0.03959 C 0.12331 -0.04167 0.1224 -0.04329 0.12175 -0.04537 C 0.11836 -0.06945 0.12266 -0.03936 0.11953 -0.0588 C 0.11914 -0.06135 0.11888 -0.06412 0.11849 -0.06667 C 0.11784 -0.07037 0.11758 -0.07477 0.11628 -0.07825 C 0.11485 -0.08195 0.11276 -0.08542 0.11198 -0.08982 C 0.11055 -0.09723 0.11172 -0.09399 0.10873 -0.09931 C 0.10794 -0.10325 0.10781 -0.10764 0.10651 -0.11088 C 0.10573 -0.11297 0.10313 -0.11575 0.1043 -0.11667 C 0.10573 -0.11806 0.10729 -0.11436 0.10873 -0.11297 C 0.1112 -0.11042 0.11393 -0.10625 0.11628 -0.10325 C 0.11732 -0.10186 0.11849 -0.1007 0.11953 -0.09931 C 0.1319 -0.1 0.14414 -0.10024 0.15651 -0.10139 C 0.1599 -0.10162 0.16003 -0.10487 0.16302 -0.10718 C 0.16511 -0.1088 0.16953 -0.11088 0.16953 -0.11088 C 0.17474 -0.12037 0.1681 -0.10903 0.175 -0.11875 C 0.17578 -0.11991 0.17722 -0.12246 0.17722 -0.12246 L 0.17722 -0.12246 " pathEditMode="relative" ptsTypes="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926 L 0.00117 -0.00926 C 0.00156 -0.02732 -1.45833E-6 -0.04583 0.00222 -0.06343 C 0.00274 -0.06736 0.00664 -0.06597 0.00873 -0.06736 L 0.01211 -0.06921 L 0.02617 -0.06736 C 0.02787 -0.06597 0.02708 -0.06088 0.02722 -0.05764 C 0.02891 -0.0331 0.028 -0.03171 0.02943 -0.00533 C 0.02969 -0.00208 0.03021 0.00092 0.0306 0.00417 C 0.03086 0.02037 0.03099 0.03657 0.03164 0.05255 C 0.03164 0.05463 0.03216 0.05671 0.03268 0.05833 C 0.0332 0.05995 0.03412 0.06088 0.0349 0.06227 C 0.03776 0.07778 0.03347 0.05972 0.03919 0.06991 C 0.04011 0.07153 0.03985 0.07384 0.04037 0.07569 C 0.04128 0.07917 0.04518 0.08842 0.04688 0.08935 L 0.05339 0.09329 C 0.06029 0.09259 0.06719 0.09282 0.07409 0.0912 C 0.07891 0.09005 0.0763 0.08634 0.07839 0.08148 C 0.07917 0.07986 0.0806 0.07893 0.08164 0.07778 C 0.0836 0.06759 0.0819 0.07338 0.08815 0.06227 L 0.09037 0.05833 C 0.09076 0.05509 0.09102 0.05185 0.09141 0.04861 C 0.09167 0.04676 0.09258 0.04491 0.09258 0.04282 C 0.09258 0.01782 0.09206 -0.00741 0.09141 -0.03241 C 0.09115 -0.04144 0.09063 -0.04144 0.08815 -0.04792 L 0.0849 -0.06528 L 0.08386 -0.07107 C 0.08451 -0.07245 0.08503 -0.07477 0.08594 -0.075 C 0.08998 -0.07593 0.09232 -0.07269 0.09583 -0.07107 C 0.09909 -0.06968 0.10235 -0.06875 0.1056 -0.06736 C 0.10781 -0.0662 0.11211 -0.06343 0.11211 -0.06343 C 0.11445 -0.06366 0.12565 -0.06296 0.1306 -0.06736 C 0.14362 -0.07894 0.12591 -0.06412 0.13607 -0.075 C 0.13698 -0.07616 0.13828 -0.07593 0.13932 -0.07685 C 0.1405 -0.07801 0.14141 -0.07986 0.14258 -0.08079 C 0.14518 -0.0831 0.14544 -0.08264 0.14805 -0.08264 L 0.14805 -0.08264 " pathEditMode="relative" ptsTypes="AAAAAAAAAAAAAAAAAAAAAAAAAAAAAAAAAAA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F88E01-6923-44FC-9712-63AD44E0A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4DD8A9-3052-41A6-A504-47367A145EE6}"/>
              </a:ext>
            </a:extLst>
          </p:cNvPr>
          <p:cNvSpPr txBox="1"/>
          <p:nvPr/>
        </p:nvSpPr>
        <p:spPr>
          <a:xfrm>
            <a:off x="834888" y="371299"/>
            <a:ext cx="1060173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Practiquemos la lectura </a:t>
            </a:r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: Lee el siguiente texto y responde las preguntas en voz alta.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61B73C-DA8C-449E-BDF0-931878B75CE6}"/>
              </a:ext>
            </a:extLst>
          </p:cNvPr>
          <p:cNvSpPr txBox="1"/>
          <p:nvPr/>
        </p:nvSpPr>
        <p:spPr>
          <a:xfrm>
            <a:off x="1221478" y="870662"/>
            <a:ext cx="5287618" cy="5632311"/>
          </a:xfrm>
          <a:prstGeom prst="rect">
            <a:avLst/>
          </a:prstGeom>
          <a:ln w="28575"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L" sz="2400" dirty="0"/>
              <a:t>Guatemala , 10 de julio.</a:t>
            </a:r>
          </a:p>
          <a:p>
            <a:pPr algn="just"/>
            <a:r>
              <a:rPr lang="es-CL" sz="2400" b="1" u="sng" dirty="0"/>
              <a:t>Querida amiga:</a:t>
            </a:r>
          </a:p>
          <a:p>
            <a:pPr algn="just"/>
            <a:endParaRPr lang="es-CL" sz="2400" b="1" u="sng" dirty="0"/>
          </a:p>
          <a:p>
            <a:pPr algn="just"/>
            <a:r>
              <a:rPr lang="es-CL" sz="2400" dirty="0"/>
              <a:t>Te cuento que vine de paseo a Guatemala con mi mamá y Valesca. Visité mi lugar favorito y pude conocer las  jirafas, elefantes, guepardos, ciervos y  comí varios dulces.</a:t>
            </a:r>
          </a:p>
          <a:p>
            <a:pPr algn="just"/>
            <a:r>
              <a:rPr lang="es-CL" sz="2400" dirty="0"/>
              <a:t>Espero nos juntemos luego.</a:t>
            </a:r>
          </a:p>
          <a:p>
            <a:pPr algn="just"/>
            <a:r>
              <a:rPr lang="es-CL" sz="2400" dirty="0"/>
              <a:t>Te envío una foto del lugar que visité. </a:t>
            </a:r>
          </a:p>
          <a:p>
            <a:pPr algn="just"/>
            <a:r>
              <a:rPr lang="es-CL" sz="2400" dirty="0"/>
              <a:t>Te quiero,</a:t>
            </a:r>
          </a:p>
          <a:p>
            <a:pPr algn="r"/>
            <a:r>
              <a:rPr lang="es-CL" sz="2400" dirty="0"/>
              <a:t>Gema.</a:t>
            </a:r>
          </a:p>
          <a:p>
            <a:pPr algn="r"/>
            <a:endParaRPr lang="es-CL" sz="2400" dirty="0"/>
          </a:p>
          <a:p>
            <a:pPr algn="r"/>
            <a:endParaRPr lang="es-CL" sz="2400" dirty="0"/>
          </a:p>
          <a:p>
            <a:pPr algn="just"/>
            <a:endParaRPr lang="es-CL" sz="2400" dirty="0"/>
          </a:p>
        </p:txBody>
      </p:sp>
      <p:pic>
        <p:nvPicPr>
          <p:cNvPr id="6146" name="Picture 2" descr="Zoológico o diseño de dibujos animados de zoológico interactivo. animales  salvajes y visitantes de zoológico abierto | Vector Gratis">
            <a:extLst>
              <a:ext uri="{FF2B5EF4-FFF2-40B4-BE49-F238E27FC236}">
                <a16:creationId xmlns:a16="http://schemas.microsoft.com/office/drawing/2014/main" id="{07567E0E-E26B-4727-928C-AD79FFD8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71" y="4996070"/>
            <a:ext cx="1970019" cy="13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5BFFDB5-8395-4500-B83F-E246C39F4071}"/>
              </a:ext>
            </a:extLst>
          </p:cNvPr>
          <p:cNvSpPr txBox="1"/>
          <p:nvPr/>
        </p:nvSpPr>
        <p:spPr>
          <a:xfrm>
            <a:off x="6877876" y="1598714"/>
            <a:ext cx="4664767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¿Qué tipo de texto acabas de leer?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¿Desde qué lugar fue enviada la carta?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¿Quién envió la carta?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¿Qué animales pudo conocer Gema?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¿Cómo </a:t>
            </a:r>
            <a:r>
              <a:rPr lang="es-CL" sz="2000" b="1"/>
              <a:t>se llama </a:t>
            </a:r>
            <a:r>
              <a:rPr lang="es-CL" sz="2000" b="1" dirty="0"/>
              <a:t>el lugar favorito que visitó Gema?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7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6EDE23B-F65E-4CA9-AB74-2DCFF6D91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2157" y="-2671839"/>
            <a:ext cx="6861486" cy="12198197"/>
          </a:xfrm>
          <a:prstGeom prst="rect">
            <a:avLst/>
          </a:prstGeom>
        </p:spPr>
      </p:pic>
      <p:pic>
        <p:nvPicPr>
          <p:cNvPr id="5122" name="Picture 2" descr="Frases Inspiradoras, frases motivación">
            <a:extLst>
              <a:ext uri="{FF2B5EF4-FFF2-40B4-BE49-F238E27FC236}">
                <a16:creationId xmlns:a16="http://schemas.microsoft.com/office/drawing/2014/main" id="{1FA768C5-8CD9-4D7F-A665-47EC8C52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55" y="1121457"/>
            <a:ext cx="5711686" cy="4903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id="{6BB83CC3-CE9C-41AB-A29F-58A0C89F148D}"/>
              </a:ext>
            </a:extLst>
          </p:cNvPr>
          <p:cNvSpPr/>
          <p:nvPr/>
        </p:nvSpPr>
        <p:spPr>
          <a:xfrm rot="20387171">
            <a:off x="6926649" y="2870588"/>
            <a:ext cx="4744379" cy="300824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8461D5-E71F-4367-BA69-85A6C6C5A2FD}"/>
              </a:ext>
            </a:extLst>
          </p:cNvPr>
          <p:cNvSpPr txBox="1"/>
          <p:nvPr/>
        </p:nvSpPr>
        <p:spPr>
          <a:xfrm rot="20313000">
            <a:off x="7163038" y="3549996"/>
            <a:ext cx="4271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latin typeface="Bahnschrift" panose="020B0502040204020203" pitchFamily="34" charset="0"/>
              </a:rPr>
              <a:t>PROGRAMA DE INTEGRACIÓN ESCOLAR </a:t>
            </a:r>
          </a:p>
        </p:txBody>
      </p:sp>
    </p:spTree>
    <p:extLst>
      <p:ext uri="{BB962C8B-B14F-4D97-AF65-F5344CB8AC3E}">
        <p14:creationId xmlns:p14="http://schemas.microsoft.com/office/powerpoint/2010/main" val="109961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0C300FA-614E-428A-96C3-5BAA24EF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2" t="3478" r="4734" b="3478"/>
          <a:stretch/>
        </p:blipFill>
        <p:spPr>
          <a:xfrm rot="5400000">
            <a:off x="2673003" y="-2660994"/>
            <a:ext cx="6858000" cy="1217999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A908A71-0F00-475D-A887-5748D41C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097" y="622815"/>
            <a:ext cx="5662486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+mn-lt"/>
              </a:rPr>
              <a:t>OBJETIVOS DE APRENDIZAJE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D1BB815-B6F4-4B74-A71F-4C222949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136" y="1617749"/>
            <a:ext cx="6226594" cy="2139907"/>
          </a:xfrm>
        </p:spPr>
        <p:txBody>
          <a:bodyPr>
            <a:normAutofit fontScale="62500" lnSpcReduction="20000"/>
          </a:bodyPr>
          <a:lstStyle/>
          <a:p>
            <a:pPr marL="342900" indent="-342900" algn="just"/>
            <a:r>
              <a:rPr lang="es-ES" sz="2900" dirty="0"/>
              <a:t>Identificar los sonidos que componen las palabras (conciencia fonológica), reconociendo, separando y combinando sus fonemas y sílabas. (OA 03, LE01)</a:t>
            </a:r>
          </a:p>
          <a:p>
            <a:pPr marL="342900" indent="-342900" algn="just"/>
            <a:r>
              <a:rPr lang="es-ES" sz="2900" dirty="0"/>
              <a:t>Leer palabras aisladas y en contexto, aplicando su conocimiento de la correspondencia letra-sonido (OA 04, LE01)</a:t>
            </a:r>
          </a:p>
          <a:p>
            <a:pPr marL="342900" indent="-342900" algn="just"/>
            <a:r>
              <a:rPr lang="es-CL" sz="2900" dirty="0"/>
              <a:t>Leer palabras aisladas y en contexto, aplicando su conocimiento de la correspondencia letra-sonido en diferentes combinaciones (OA4)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CCC93-5F59-4DBA-A3DE-5C967C7C4BA0}"/>
              </a:ext>
            </a:extLst>
          </p:cNvPr>
          <p:cNvSpPr txBox="1"/>
          <p:nvPr/>
        </p:nvSpPr>
        <p:spPr>
          <a:xfrm>
            <a:off x="2071097" y="3852245"/>
            <a:ext cx="6097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CONTENIDOS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dirty="0"/>
              <a:t>Lectura de sílabas, palabras y oraciones con las letras estudiadas.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dirty="0"/>
              <a:t>Lectura en voz alta.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Reforzar lectura de las letras antes estudiadas para la evaluación formativa. </a:t>
            </a:r>
          </a:p>
          <a:p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81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E5A5538-93D6-4100-A01A-5EC88F9DA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510461A-4397-49BC-B01C-5892D44D5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91" t="50000" r="47392" b="37192"/>
          <a:stretch/>
        </p:blipFill>
        <p:spPr>
          <a:xfrm rot="20629571">
            <a:off x="-53008" y="318050"/>
            <a:ext cx="3311342" cy="1179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 descr="Alfabeto_Manual_Chileno">
            <a:extLst>
              <a:ext uri="{FF2B5EF4-FFF2-40B4-BE49-F238E27FC236}">
                <a16:creationId xmlns:a16="http://schemas.microsoft.com/office/drawing/2014/main" id="{48315D18-4430-4EB4-90FF-91F66D893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t="13001" r="56703" b="67207"/>
          <a:stretch/>
        </p:blipFill>
        <p:spPr bwMode="auto">
          <a:xfrm>
            <a:off x="1474140" y="1570948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E0B4E0-E0FA-4395-9289-2D5263053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62" y="1570948"/>
            <a:ext cx="6533321" cy="31041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D6D714-6FDB-4336-8DB2-7D218C1F9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00" y="562734"/>
            <a:ext cx="2601843" cy="20164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B9A76C-D34D-46B3-BBD2-FBFA12152C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29010" r="7909" b="21079"/>
          <a:stretch/>
        </p:blipFill>
        <p:spPr>
          <a:xfrm>
            <a:off x="5269479" y="4883126"/>
            <a:ext cx="3578088" cy="1416748"/>
          </a:xfrm>
          <a:prstGeom prst="rect">
            <a:avLst/>
          </a:prstGeom>
        </p:spPr>
      </p:pic>
      <p:pic>
        <p:nvPicPr>
          <p:cNvPr id="15" name="Picture 2" descr="Un castillo en el cielo | Vector Gratis">
            <a:extLst>
              <a:ext uri="{FF2B5EF4-FFF2-40B4-BE49-F238E27FC236}">
                <a16:creationId xmlns:a16="http://schemas.microsoft.com/office/drawing/2014/main" id="{084CB69E-C941-40E3-8069-C053844B1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56" y="556779"/>
            <a:ext cx="1802626" cy="172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6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E4562-1225-4F0A-89B9-16620589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AC9CDE-ACD2-407C-B3C7-437AAEDBCC01}"/>
              </a:ext>
            </a:extLst>
          </p:cNvPr>
          <p:cNvSpPr txBox="1"/>
          <p:nvPr/>
        </p:nvSpPr>
        <p:spPr>
          <a:xfrm>
            <a:off x="1335314" y="904934"/>
            <a:ext cx="989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u="sng" dirty="0">
                <a:solidFill>
                  <a:schemeClr val="accent4">
                    <a:lumMod val="75000"/>
                  </a:schemeClr>
                </a:solidFill>
              </a:rPr>
              <a:t>GRAFOMOTRICIDAD</a:t>
            </a:r>
            <a:r>
              <a:rPr lang="es-CL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36BF3D-E951-4CDC-A22B-479CE81D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50814" r="5925" b="14983"/>
          <a:stretch/>
        </p:blipFill>
        <p:spPr>
          <a:xfrm>
            <a:off x="1074057" y="2137281"/>
            <a:ext cx="10417792" cy="406757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4FAA1FEE-016F-45DF-8384-09A99294664B}"/>
              </a:ext>
            </a:extLst>
          </p:cNvPr>
          <p:cNvSpPr/>
          <p:nvPr/>
        </p:nvSpPr>
        <p:spPr>
          <a:xfrm>
            <a:off x="3981331" y="2597164"/>
            <a:ext cx="464458" cy="576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06E01E9-6DF2-48D3-B2FC-C2B039CF3759}"/>
              </a:ext>
            </a:extLst>
          </p:cNvPr>
          <p:cNvSpPr/>
          <p:nvPr/>
        </p:nvSpPr>
        <p:spPr>
          <a:xfrm>
            <a:off x="8207828" y="4876854"/>
            <a:ext cx="464458" cy="576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27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1111 L -0.00325 -0.01111 C -0.00468 -0.01412 -0.01263 -0.03125 -0.01523 -0.03426 C -0.01744 -0.0368 -0.01992 -0.03889 -0.02174 -0.04213 C -0.02239 -0.04329 -0.02304 -0.04491 -0.02396 -0.04583 C -0.02487 -0.04699 -0.02604 -0.04722 -0.02721 -0.04791 C -0.03008 -0.0493 -0.0358 -0.05162 -0.0358 -0.05162 L -0.07057 -0.04977 C -0.07187 -0.04954 -0.07643 -0.03935 -0.07708 -0.03634 C -0.07812 -0.03264 -0.07864 -0.02847 -0.07929 -0.02477 C -0.07968 -0.02268 -0.07981 -0.0206 -0.08034 -0.01898 L -0.08476 -0.00717 L -0.08698 -0.00139 C -0.08724 0.00046 -0.08737 0.00255 -0.08802 0.0044 C -0.08854 0.00579 -0.08958 0.00671 -0.09023 0.0081 C -0.0957 0.02037 -0.08932 0.00857 -0.09453 0.01783 C -0.09518 0.02176 -0.09544 0.02616 -0.09674 0.0294 C -0.10208 0.04375 -0.09518 0.02616 -0.10208 0.04097 C -0.10898 0.05579 -0.10013 0.03959 -0.10651 0.0507 C -0.10677 0.05324 -0.10716 0.05602 -0.10755 0.05857 C -0.1082 0.06227 -0.10976 0.07014 -0.10976 0.07014 C -0.11041 0.08588 -0.11198 0.11644 -0.11185 0.13009 C -0.11172 0.15324 -0.11093 0.17639 -0.10976 0.19954 C -0.1095 0.20371 -0.10833 0.20741 -0.10755 0.21111 C -0.10716 0.2132 -0.10716 0.21528 -0.10651 0.2169 L -0.10429 0.22269 C -0.10078 0.24144 -0.10638 0.2125 -0.10104 0.23634 C -0.10013 0.24005 -0.09961 0.24398 -0.09883 0.24792 C -0.09856 0.24977 -0.09804 0.25162 -0.09778 0.25371 C -0.09739 0.25625 -0.09713 0.2588 -0.09674 0.26134 C -0.09635 0.26343 -0.09583 0.26528 -0.09557 0.26713 C -0.09518 0.27037 -0.09375 0.28681 -0.09231 0.28843 L -0.08906 0.29236 C -0.08789 0.29861 -0.08828 0.29861 -0.0858 0.30394 C -0.08515 0.30533 -0.08424 0.30648 -0.08359 0.30787 C -0.08203 0.31158 -0.07929 0.31945 -0.07929 0.31945 C -0.0789 0.3213 -0.07877 0.32338 -0.07825 0.32523 C -0.07682 0.33009 -0.07565 0.33264 -0.07278 0.33496 C -0.0707 0.33658 -0.06627 0.33889 -0.06627 0.33889 C -0.05833 0.3382 -0.05026 0.33796 -0.04231 0.33681 C -0.04127 0.33658 -0.04023 0.33542 -0.03906 0.33496 C -0.02682 0.3294 -0.04114 0.3375 -0.02721 0.32917 L -0.02396 0.32709 C -0.01836 0.31736 -0.02552 0.32894 -0.01849 0.3213 C -0.01758 0.32037 -0.01705 0.31875 -0.01627 0.31759 C -0.01523 0.31597 -0.01406 0.31505 -0.01302 0.31366 C -0.00768 0.30602 -0.01432 0.31412 -0.00872 0.30394 C -0.00781 0.30232 -0.00651 0.30139 -0.00547 0.3 C -0.00286 0.28634 -0.00651 0.30301 -0.00104 0.28843 C 0.00456 0.27338 -0.00455 0.29097 0.00222 0.27894 C 0.00248 0.27616 0.00287 0.27361 0.00326 0.27107 C 0.00352 0.26921 0.00404 0.26736 0.0043 0.26528 C 0.00482 0.26204 0.00508 0.2588 0.00547 0.25556 C 0.00625 0.24792 0.00625 0.23982 0.00756 0.23241 C 0.00873 0.22639 0.00847 0.22616 0.01081 0.22084 C 0.01146 0.21945 0.01263 0.21875 0.01302 0.2169 C 0.01341 0.21528 0.01302 0.2132 0.01302 0.21111 L 0.01302 0.21111 " pathEditMode="relative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1227 L 0.00677 0.01227 L 0.01536 0.00625 C 0.01653 0.00555 0.01784 0.00579 0.01862 0.0044 C 0.0194 0.00301 0.01901 0.00023 0.01979 -0.00139 C 0.02057 -0.00324 0.02187 -0.00394 0.02304 -0.00532 C 0.02487 -0.01528 0.02278 -0.00741 0.0263 -0.01482 C 0.02708 -0.01667 0.0276 -0.01898 0.02838 -0.0206 C 0.02982 -0.02338 0.03164 -0.02546 0.03281 -0.02847 C 0.03346 -0.03032 0.03437 -0.03218 0.03489 -0.03426 C 0.03541 -0.03611 0.03541 -0.0382 0.03607 -0.04005 C 0.03724 -0.04421 0.03919 -0.04745 0.04036 -0.05162 L 0.04258 -0.05949 C 0.04414 -0.07107 0.04323 -0.06458 0.04583 -0.0787 L 0.04687 -0.08449 L 0.04804 -0.09028 C 0.0483 -0.09676 0.04844 -0.10324 0.04909 -0.10972 C 0.04948 -0.11366 0.04935 -0.11898 0.0513 -0.1213 L 0.05455 -0.125 C 0.05729 -0.13958 0.05351 -0.12176 0.05781 -0.13681 C 0.05833 -0.13843 0.0582 -0.14074 0.05885 -0.14259 C 0.06067 -0.14792 0.06133 -0.1456 0.06432 -0.14838 C 0.07265 -0.15579 0.06263 -0.14931 0.07083 -0.15417 C 0.07617 -0.15347 0.08203 -0.15579 0.08711 -0.15208 C 0.08919 -0.1507 0.08932 -0.14051 0.08932 -0.14051 C 0.08958 -0.13611 0.09219 -0.12384 0.09036 -0.12708 L 0.08489 -0.13681 C 0.08385 -0.13866 0.08307 -0.14167 0.08164 -0.14259 L 0.07838 -0.14445 C 0.07448 -0.14375 0.07031 -0.14398 0.0664 -0.14259 C 0.06523 -0.14213 0.06419 -0.14005 0.06315 -0.13866 C 0.06028 -0.13449 0.06133 -0.13449 0.05885 -0.12894 C 0.0526 -0.11528 0.0612 -0.13727 0.05455 -0.11921 C 0.05416 -0.11736 0.05403 -0.11528 0.05338 -0.11343 C 0.05039 -0.1037 0.05026 -0.10394 0.04687 -0.09815 C 0.04648 -0.09607 0.04609 -0.09421 0.04583 -0.09213 C 0.04271 -0.07292 0.04414 -0.0669 0.04583 -0.0382 C 0.04596 -0.03519 0.04713 -0.03287 0.04804 -0.03032 C 0.04948 -0.02616 0.05273 -0.01644 0.0556 -0.01296 C 0.05651 -0.01181 0.05781 -0.01157 0.05885 -0.01111 C 0.05963 -0.00903 0.05989 -0.00648 0.06107 -0.00532 C 0.06419 -0.00185 0.07057 -0.00046 0.07409 0.00046 C 0.08125 7.40741E-7 0.08854 0.00023 0.09583 -0.00139 C 0.0987 -0.00208 0.09974 -0.00787 0.10117 -0.01111 C 0.10299 -0.01505 0.10416 -0.01597 0.10664 -0.01875 L 0.11094 -0.0419 C 0.11133 -0.04398 0.11107 -0.04676 0.11211 -0.04769 L 0.11536 -0.05162 C 0.11601 -0.05347 0.11666 -0.05556 0.11745 -0.05741 C 0.12122 -0.06551 0.11849 -0.05718 0.12083 -0.06528 L 0.12083 -0.06528 " pathEditMode="relative" ptsTypes="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44303E1-DB88-4FE4-8C44-F65574005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5" name="Picture 3" descr="Alfabeto_Manual_Chileno">
            <a:extLst>
              <a:ext uri="{FF2B5EF4-FFF2-40B4-BE49-F238E27FC236}">
                <a16:creationId xmlns:a16="http://schemas.microsoft.com/office/drawing/2014/main" id="{9D90CC25-F0F7-468A-815D-84BEE24BB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3" t="55695" r="43042" b="24513"/>
          <a:stretch/>
        </p:blipFill>
        <p:spPr bwMode="auto">
          <a:xfrm>
            <a:off x="1247821" y="1354927"/>
            <a:ext cx="1978925" cy="275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D07E49-B7A2-4F6F-A4AD-254FE3CC4F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30176" r="12186" b="24441"/>
          <a:stretch/>
        </p:blipFill>
        <p:spPr>
          <a:xfrm>
            <a:off x="5281690" y="4528476"/>
            <a:ext cx="3292323" cy="19683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120D3D-CFBB-4C80-9895-405E6E703F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58968" r="2948" b="2937"/>
          <a:stretch/>
        </p:blipFill>
        <p:spPr>
          <a:xfrm>
            <a:off x="3265714" y="863951"/>
            <a:ext cx="7595812" cy="34981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469142-CC4A-4A32-B74F-BF6BF3B07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6" y="140437"/>
            <a:ext cx="2690887" cy="20793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6BB6602-2F80-43C7-A45C-D97BC6CAEF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522"/>
          <a:stretch/>
        </p:blipFill>
        <p:spPr>
          <a:xfrm>
            <a:off x="8486998" y="332238"/>
            <a:ext cx="2210032" cy="161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93C2E0-4097-4C1A-8627-C0D23318AA43}"/>
              </a:ext>
            </a:extLst>
          </p:cNvPr>
          <p:cNvSpPr txBox="1"/>
          <p:nvPr/>
        </p:nvSpPr>
        <p:spPr>
          <a:xfrm>
            <a:off x="8907615" y="1662836"/>
            <a:ext cx="145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Quirquincho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DB958A8-76D8-4AAD-983D-712205F3D1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391" t="50000" r="47392" b="37192"/>
          <a:stretch/>
        </p:blipFill>
        <p:spPr>
          <a:xfrm rot="20629571">
            <a:off x="-470217" y="230208"/>
            <a:ext cx="3311342" cy="1179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60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715DAA-B8E9-4BA4-810A-F6D7132D2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A988F3-80D3-4F34-A103-56B2ACCE5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51182" r="5771" b="10252"/>
          <a:stretch/>
        </p:blipFill>
        <p:spPr>
          <a:xfrm>
            <a:off x="1117599" y="2264229"/>
            <a:ext cx="10298828" cy="40277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414876-B172-400E-8345-9E0BC43382FE}"/>
              </a:ext>
            </a:extLst>
          </p:cNvPr>
          <p:cNvSpPr txBox="1"/>
          <p:nvPr/>
        </p:nvSpPr>
        <p:spPr>
          <a:xfrm>
            <a:off x="943428" y="653142"/>
            <a:ext cx="989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u="sng" dirty="0">
                <a:solidFill>
                  <a:schemeClr val="accent4">
                    <a:lumMod val="75000"/>
                  </a:schemeClr>
                </a:solidFill>
              </a:rPr>
              <a:t>GRAFOMOTRICIDAD</a:t>
            </a:r>
            <a:r>
              <a:rPr lang="es-CL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B39C65A-2EB4-45A6-907B-E4B922E2878C}"/>
              </a:ext>
            </a:extLst>
          </p:cNvPr>
          <p:cNvSpPr/>
          <p:nvPr/>
        </p:nvSpPr>
        <p:spPr>
          <a:xfrm>
            <a:off x="3091543" y="2264229"/>
            <a:ext cx="537029" cy="580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E4F2D1D-7312-4C35-8C72-918762C58FCA}"/>
              </a:ext>
            </a:extLst>
          </p:cNvPr>
          <p:cNvSpPr/>
          <p:nvPr/>
        </p:nvSpPr>
        <p:spPr>
          <a:xfrm>
            <a:off x="8055428" y="4650041"/>
            <a:ext cx="537029" cy="502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42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16 L -0.00052 -0.00416 C -0.00378 -0.00069 -0.00677 0.00301 -0.01003 0.00625 C -0.0112 0.00741 -0.01263 0.00695 -0.01367 0.00834 C -0.01628 0.01204 -0.01797 0.01783 -0.02083 0.02107 C -0.02318 0.02385 -0.02591 0.02593 -0.02799 0.02963 C -0.03242 0.0375 -0.02995 0.03496 -0.03503 0.03797 C -0.03594 0.04005 -0.03633 0.04283 -0.0375 0.04445 C -0.03841 0.04584 -0.03997 0.04561 -0.04101 0.04653 C -0.04232 0.04769 -0.04336 0.04931 -0.04466 0.0507 C -0.04544 0.05278 -0.04609 0.0551 -0.047 0.05718 C -0.04922 0.06158 -0.05417 0.06968 -0.05417 0.06968 C -0.05456 0.07269 -0.05482 0.07547 -0.05534 0.07824 C -0.05599 0.08241 -0.0569 0.08681 -0.05768 0.09098 C -0.05807 0.09306 -0.05859 0.09514 -0.05885 0.09723 C -0.05924 0.1 -0.05963 0.10301 -0.06003 0.10579 C -0.06445 0.13149 -0.06094 0.10741 -0.06367 0.12686 C -0.06614 0.1801 -0.06784 0.20649 -0.06367 0.275 C -0.06328 0.28102 -0.05885 0.28357 -0.05651 0.28774 C -0.05195 0.29584 -0.05391 0.29167 -0.05052 0.30047 C -0.05013 0.30324 -0.05013 0.30625 -0.04935 0.3088 C -0.04805 0.31343 -0.04557 0.31667 -0.04466 0.32153 L -0.04219 0.33426 C -0.0418 0.33635 -0.04193 0.33912 -0.04101 0.34051 C -0.03984 0.34283 -0.0388 0.34514 -0.0375 0.34699 C -0.03372 0.35255 -0.0319 0.35232 -0.02669 0.35533 L -0.02318 0.35764 C -0.01719 0.35672 -0.0112 0.35695 -0.00534 0.35533 C -0.00286 0.35486 0.00182 0.35116 0.00182 0.35116 C 0.003 0.34908 0.00404 0.34653 0.00534 0.34491 C 0.00638 0.34352 0.00794 0.34422 0.00899 0.34283 C 0.01003 0.34121 0.01042 0.33843 0.01133 0.33635 C 0.01237 0.33403 0.0138 0.33241 0.01497 0.3301 C 0.01589 0.32801 0.01667 0.32593 0.01732 0.32361 C 0.01784 0.32176 0.01771 0.31899 0.01849 0.31736 C 0.0194 0.31528 0.02083 0.31459 0.02201 0.3132 C 0.02305 0.30787 0.02331 0.3044 0.02565 0.30047 C 0.02669 0.29861 0.028 0.29769 0.02917 0.29607 C 0.03555 0.27917 0.02721 0.29977 0.03516 0.28565 C 0.0405 0.27593 0.03412 0.28125 0.04115 0.27709 C 0.04388 0.26204 0.04206 0.26806 0.04583 0.25811 C 0.04622 0.25162 0.04662 0.24537 0.04701 0.23912 C 0.04922 0.20926 0.04779 0.21852 0.05065 0.20301 C 0.05104 0.19746 0.05182 0.1919 0.05182 0.18611 C 0.05182 0.16065 0.05169 0.13542 0.05065 0.10996 C 0.05065 0.10996 0.04766 0.09422 0.04701 0.09098 C 0.04662 0.08889 0.04622 0.08681 0.04583 0.08449 C 0.04531 0.08033 0.04453 0.07408 0.04349 0.06968 C 0.04284 0.0669 0.0418 0.06412 0.04115 0.06135 C 0.03815 0.04908 0.04206 0.06088 0.0375 0.04861 C 0.03464 0.03311 0.03698 0.03912 0.03164 0.02963 C 0.02943 0.01829 0.03112 0.025 0.02565 0.01042 L 0.02331 0.00417 C 0.01849 0.00486 0.01367 0.00463 0.00899 0.00625 C 0.00755 0.00672 0.00651 0.0088 0.00534 0.01042 C 0.00208 0.01551 -0.00104 0.02292 -0.00299 0.02963 L -0.00534 0.03797 C -0.01263 0.08982 -0.00742 0.05 -0.00534 0.18195 C -0.00521 0.18611 -0.00456 0.19028 -0.00417 0.19468 C -0.00299 0.20579 -0.00338 0.20278 -0.00169 0.21158 C -0.00013 0.28195 -0.00742 0.2713 0.003 0.25602 C 0.00417 0.2544 0.00534 0.25324 0.00664 0.25162 C 0.00742 0.24954 0.00794 0.24723 0.00899 0.24537 C 0.0138 0.23681 0.01693 0.2419 0.02448 0.24329 C 0.02487 0.24954 0.025 0.25602 0.02565 0.26227 C 0.02578 0.26459 0.02656 0.26644 0.02682 0.26875 C 0.02747 0.27338 0.02787 0.28079 0.02917 0.28565 C 0.02982 0.28797 0.03073 0.28982 0.03164 0.2919 C 0.03425 0.30625 0.0306 0.29074 0.03633 0.30255 C 0.03828 0.30625 0.04115 0.31528 0.04115 0.31528 C 0.04414 0.33125 0.03971 0.31204 0.04583 0.3257 C 0.05 0.33496 0.04323 0.33056 0.05065 0.33635 C 0.05287 0.3382 0.05781 0.34051 0.05781 0.34051 C 0.05899 0.3419 0.0599 0.34468 0.06133 0.34491 C 0.08086 0.34653 0.07747 0.34908 0.08633 0.33843 C 0.08932 0.32246 0.08529 0.34213 0.08997 0.3257 C 0.0905 0.32385 0.09037 0.3213 0.09115 0.31945 C 0.09323 0.31482 0.09831 0.30672 0.09831 0.30672 C 0.10117 0.29121 0.09883 0.29723 0.10417 0.28774 C 0.10547 0.28079 0.10417 0.28125 0.10664 0.28125 L 0.10664 0.28125 " pathEditMode="relative" ptsTypes="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1343 L 0.00547 0.01343 C 0.0086 0.00996 0.01172 0.00625 0.01498 0.00278 C 0.01641 0.00116 0.01823 0.00023 0.01966 -0.00139 C 0.02409 -0.00625 0.02722 -0.00949 0.03034 -0.0162 C 0.03138 -0.01828 0.03203 -0.02037 0.03281 -0.02268 C 0.03321 -0.02477 0.03347 -0.02685 0.03399 -0.02893 C 0.03568 -0.03472 0.03724 -0.03703 0.03998 -0.04166 C 0.04037 -0.04375 0.04089 -0.04583 0.04115 -0.04791 C 0.0418 -0.05648 0.04128 -0.06504 0.04232 -0.07338 C 0.04258 -0.07546 0.0431 -0.06921 0.04349 -0.06713 C 0.04427 -0.0625 0.04558 -0.05231 0.04584 -0.04791 C 0.04636 -0.04166 0.04662 -0.03518 0.04701 -0.02893 C 0.0474 -0.02477 0.04714 -0.02014 0.04831 -0.0162 C 0.04883 -0.01389 0.05065 -0.01342 0.05183 -0.01203 C 0.05222 -0.00995 0.05248 -0.00764 0.053 -0.00555 C 0.05417 -0.00185 0.05703 0.00463 0.05899 0.00695 C 0.06003 0.00834 0.06133 0.00834 0.0625 0.00926 C 0.06706 0.0088 0.08529 0.01528 0.09232 0.00278 C 0.09336 0.00093 0.09388 -0.00139 0.09466 -0.00347 C 0.09896 -0.02662 0.09206 0.00834 0.09831 -0.0162 C 0.09987 -0.02291 0.10078 -0.03032 0.10183 -0.0375 C 0.10183 -0.03842 0.10274 -0.07037 0.09948 -0.08194 C 0.09883 -0.08402 0.09779 -0.08611 0.09701 -0.08819 C 0.09427 -0.10324 0.0961 -0.09722 0.09232 -0.10717 C 0.09115 -0.11365 0.09128 -0.11435 0.08867 -0.1199 C 0.08763 -0.12222 0.0862 -0.12407 0.08516 -0.12639 C 0.08425 -0.12824 0.08386 -0.13102 0.08281 -0.13264 C 0.0806 -0.13588 0.07565 -0.14097 0.07565 -0.14097 C 0.07084 -0.14027 0.06602 -0.14074 0.06133 -0.13889 C 0.0599 -0.13842 0.05912 -0.13588 0.05781 -0.13472 C 0.05664 -0.13379 0.05534 -0.13333 0.05417 -0.13264 C 0.053 -0.13055 0.05196 -0.12824 0.05065 -0.12639 C 0.04948 -0.12453 0.04792 -0.12407 0.04701 -0.12199 C 0.0405 -0.1074 0.05248 -0.12361 0.04232 -0.11157 C 0.04154 -0.10926 0.0405 -0.1074 0.03998 -0.10509 C 0.03893 -0.10092 0.0375 -0.09236 0.0375 -0.09236 C 0.03789 -0.07893 0.03789 -0.06551 0.03867 -0.05231 C 0.03972 -0.03703 0.04063 -0.04259 0.04466 -0.0331 C 0.04649 -0.02916 0.04792 -0.02477 0.04948 -0.02037 C 0.05026 -0.01828 0.05065 -0.01551 0.05183 -0.01412 C 0.05716 -0.00787 0.05755 -0.00578 0.0625 -0.00347 C 0.06446 -0.00277 0.06654 -0.00208 0.06849 -0.00139 C 0.07683 -0.00208 0.08516 -0.00185 0.09349 -0.00347 C 0.09597 -0.00393 0.10065 -0.00787 0.10065 -0.00787 C 0.10104 -0.00995 0.10091 -0.0125 0.10183 -0.01412 C 0.10274 -0.01574 0.10469 -0.01435 0.10534 -0.0162 C 0.1069 -0.0199 0.10781 -0.02893 0.10781 -0.02893 C 0.10821 -0.03518 0.10638 -0.04352 0.10899 -0.04791 C 0.11094 -0.05162 0.10964 -0.03796 0.11016 -0.0331 C 0.11042 -0.03032 0.11107 -0.02754 0.11133 -0.02477 C 0.11341 -0.00602 0.11146 -0.01805 0.11367 -0.00555 C 0.11328 0.06135 0.11341 0.12848 0.1125 0.19537 C 0.1125 0.19838 0.11185 0.18959 0.11133 0.18681 C 0.11068 0.18403 0.10977 0.18125 0.10899 0.17848 C 0.10847 0.1713 0.10795 0.15579 0.10534 0.14885 C 0.09857 0.13056 0.10677 0.15371 0.10183 0.13611 C 0.10117 0.1338 0.1 0.13218 0.09948 0.12986 C 0.09844 0.1257 0.09844 0.12084 0.09701 0.11713 C 0.09024 0.09885 0.09844 0.12199 0.09349 0.1044 C 0.09284 0.10209 0.09193 0.10023 0.09115 0.09792 C 0.09102 0.09746 0.0892 0.08056 0.08867 0.07894 C 0.08789 0.07639 0.08633 0.07477 0.08516 0.07269 C 0.08477 0.07061 0.08347 0.06829 0.08399 0.06621 C 0.0849 0.06204 0.09076 0.06088 0.09232 0.05996 C 0.09466 0.05857 0.09948 0.05579 0.09948 0.05579 C 0.10573 0.03889 0.0974 0.05926 0.10534 0.04514 C 0.10638 0.04329 0.10677 0.04074 0.10781 0.03889 C 0.11367 0.02686 0.11302 0.02824 0.11849 0.02176 C 0.11927 0.01968 0.11979 0.01736 0.12084 0.01551 C 0.12188 0.01366 0.12357 0.0132 0.12448 0.01135 C 0.12526 0.00949 0.125 0.00695 0.12565 0.00486 C 0.1263 0.00255 0.12722 0.0007 0.128 -0.00139 C 0.12956 -0.00972 0.12917 -0.00555 0.12917 -0.01412 L 0.12917 -0.01412 " pathEditMode="relative" ptsTypes="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3669E5-AD6B-48CA-89D9-11C857EFF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CDF7A8-F68A-437F-BD65-9DDB93A10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71" y="825138"/>
            <a:ext cx="5580630" cy="3249765"/>
          </a:xfrm>
          <a:prstGeom prst="rect">
            <a:avLst/>
          </a:prstGeom>
        </p:spPr>
      </p:pic>
      <p:pic>
        <p:nvPicPr>
          <p:cNvPr id="6" name="Picture 3" descr="Alfabeto_Manual_Chileno">
            <a:extLst>
              <a:ext uri="{FF2B5EF4-FFF2-40B4-BE49-F238E27FC236}">
                <a16:creationId xmlns:a16="http://schemas.microsoft.com/office/drawing/2014/main" id="{67EAB6F1-5008-4BF2-A0B2-9CE1C0F13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t="13001" r="56703" b="67207"/>
          <a:stretch/>
        </p:blipFill>
        <p:spPr bwMode="auto">
          <a:xfrm>
            <a:off x="2324299" y="1065169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ᐈ Cebolla imágenes de stock, vector cebollas para dibujar | descargar en  Depositphotos®">
            <a:extLst>
              <a:ext uri="{FF2B5EF4-FFF2-40B4-BE49-F238E27FC236}">
                <a16:creationId xmlns:a16="http://schemas.microsoft.com/office/drawing/2014/main" id="{9A8A0DA0-192A-43B0-9DB3-9EDABC08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00" y="374858"/>
            <a:ext cx="1773001" cy="1688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32DC53E-5015-42F9-8A6D-C32EC5A50DC3}"/>
              </a:ext>
            </a:extLst>
          </p:cNvPr>
          <p:cNvSpPr txBox="1"/>
          <p:nvPr/>
        </p:nvSpPr>
        <p:spPr>
          <a:xfrm>
            <a:off x="934805" y="4525576"/>
            <a:ext cx="10322385" cy="140419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800" b="1" dirty="0">
                <a:solidFill>
                  <a:schemeClr val="tx1"/>
                </a:solidFill>
              </a:rPr>
              <a:t>Recuerda: La letra “C” suena suavecito cuando va acompañada de la “ </a:t>
            </a:r>
            <a:r>
              <a:rPr lang="es-CL" sz="2800" b="1" dirty="0">
                <a:solidFill>
                  <a:srgbClr val="FF0000"/>
                </a:solidFill>
              </a:rPr>
              <a:t>e</a:t>
            </a:r>
            <a:r>
              <a:rPr lang="es-CL" sz="2800" b="1" dirty="0">
                <a:solidFill>
                  <a:schemeClr val="tx1"/>
                </a:solidFill>
              </a:rPr>
              <a:t>” y la “</a:t>
            </a:r>
            <a:r>
              <a:rPr lang="es-CL" sz="2800" b="1" dirty="0">
                <a:solidFill>
                  <a:srgbClr val="FF0000"/>
                </a:solidFill>
              </a:rPr>
              <a:t>i</a:t>
            </a:r>
            <a:r>
              <a:rPr lang="es-CL" sz="2800" b="1" dirty="0">
                <a:solidFill>
                  <a:schemeClr val="tx1"/>
                </a:solidFill>
              </a:rPr>
              <a:t>”.</a:t>
            </a:r>
          </a:p>
          <a:p>
            <a:pPr algn="ctr"/>
            <a:r>
              <a:rPr lang="es-CL" sz="2800" b="1" dirty="0">
                <a:solidFill>
                  <a:schemeClr val="tx1"/>
                </a:solidFill>
              </a:rPr>
              <a:t>Ejemplo: </a:t>
            </a:r>
            <a:r>
              <a:rPr lang="es-CL" sz="2800" b="1" dirty="0">
                <a:solidFill>
                  <a:srgbClr val="FF0000"/>
                </a:solidFill>
              </a:rPr>
              <a:t>ce</a:t>
            </a:r>
            <a:r>
              <a:rPr lang="es-CL" sz="2800" b="1" dirty="0">
                <a:solidFill>
                  <a:schemeClr val="tx1"/>
                </a:solidFill>
              </a:rPr>
              <a:t>ro, </a:t>
            </a:r>
            <a:r>
              <a:rPr lang="es-CL" sz="2800" b="1" dirty="0">
                <a:solidFill>
                  <a:srgbClr val="FF0000"/>
                </a:solidFill>
              </a:rPr>
              <a:t>ce</a:t>
            </a:r>
            <a:r>
              <a:rPr lang="es-CL" sz="2800" b="1" dirty="0">
                <a:solidFill>
                  <a:schemeClr val="tx1"/>
                </a:solidFill>
              </a:rPr>
              <a:t>bolla, </a:t>
            </a:r>
            <a:r>
              <a:rPr lang="es-CL" sz="2800" b="1" dirty="0">
                <a:solidFill>
                  <a:srgbClr val="FF0000"/>
                </a:solidFill>
              </a:rPr>
              <a:t>ci</a:t>
            </a:r>
            <a:r>
              <a:rPr lang="es-CL" sz="2800" b="1" dirty="0">
                <a:solidFill>
                  <a:schemeClr val="tx1"/>
                </a:solidFill>
              </a:rPr>
              <a:t>ervo, bi</a:t>
            </a:r>
            <a:r>
              <a:rPr lang="es-CL" sz="2800" b="1" dirty="0">
                <a:solidFill>
                  <a:srgbClr val="FF0000"/>
                </a:solidFill>
              </a:rPr>
              <a:t>ci</a:t>
            </a:r>
            <a:r>
              <a:rPr lang="es-CL" sz="2800" b="1" dirty="0">
                <a:solidFill>
                  <a:schemeClr val="tx1"/>
                </a:solidFill>
              </a:rPr>
              <a:t>, a</a:t>
            </a:r>
            <a:r>
              <a:rPr lang="es-CL" sz="2800" b="1" dirty="0">
                <a:solidFill>
                  <a:srgbClr val="FF0000"/>
                </a:solidFill>
              </a:rPr>
              <a:t>ce</a:t>
            </a:r>
            <a:r>
              <a:rPr lang="es-CL" sz="2800" b="1" dirty="0">
                <a:solidFill>
                  <a:schemeClr val="tx1"/>
                </a:solidFill>
              </a:rPr>
              <a:t>ituna, </a:t>
            </a:r>
            <a:r>
              <a:rPr lang="es-CL" sz="2800" b="1" dirty="0">
                <a:solidFill>
                  <a:srgbClr val="FF0000"/>
                </a:solidFill>
              </a:rPr>
              <a:t>Ceci</a:t>
            </a:r>
            <a:r>
              <a:rPr lang="es-CL" sz="2800" b="1" dirty="0">
                <a:solidFill>
                  <a:schemeClr val="tx1"/>
                </a:solidFill>
              </a:rPr>
              <a:t>lia.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FEFB32-F7DE-4BB7-B0DB-73524B8C88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391" t="50000" r="47392" b="37192"/>
          <a:stretch/>
        </p:blipFill>
        <p:spPr>
          <a:xfrm rot="20629571">
            <a:off x="-470217" y="230208"/>
            <a:ext cx="3311342" cy="1179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2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947A921-3F3E-4297-8A1E-3911AF5A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7000" y="-2667000"/>
            <a:ext cx="6858001" cy="121920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C012CC-BF16-40E1-BC0F-E365AE088B6F}"/>
              </a:ext>
            </a:extLst>
          </p:cNvPr>
          <p:cNvSpPr txBox="1"/>
          <p:nvPr/>
        </p:nvSpPr>
        <p:spPr>
          <a:xfrm>
            <a:off x="834888" y="371299"/>
            <a:ext cx="1060173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Practiquemos la lectura </a:t>
            </a:r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: Lee el siguiente texto y responde las preguntas en voz alta.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AA16B9-5F61-49E3-AE4F-F593FB3D1871}"/>
              </a:ext>
            </a:extLst>
          </p:cNvPr>
          <p:cNvSpPr txBox="1"/>
          <p:nvPr/>
        </p:nvSpPr>
        <p:spPr>
          <a:xfrm>
            <a:off x="1272208" y="1026674"/>
            <a:ext cx="6096000" cy="51961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800" u="sng" dirty="0"/>
              <a:t>El perro de Quique </a:t>
            </a:r>
          </a:p>
          <a:p>
            <a:pPr algn="ctr">
              <a:lnSpc>
                <a:spcPct val="150000"/>
              </a:lnSpc>
            </a:pPr>
            <a:endParaRPr lang="es-CL" sz="2800" dirty="0"/>
          </a:p>
          <a:p>
            <a:pPr algn="ctr">
              <a:lnSpc>
                <a:spcPct val="150000"/>
              </a:lnSpc>
            </a:pPr>
            <a:r>
              <a:rPr lang="es-CL" sz="2800" dirty="0"/>
              <a:t>El perro de Quique está inquieto,</a:t>
            </a:r>
          </a:p>
          <a:p>
            <a:pPr algn="ctr">
              <a:lnSpc>
                <a:spcPct val="150000"/>
              </a:lnSpc>
            </a:pPr>
            <a:r>
              <a:rPr lang="es-CL" sz="2800" dirty="0"/>
              <a:t>le falta ese hueso, que Ceci le obsequió.</a:t>
            </a:r>
          </a:p>
          <a:p>
            <a:pPr algn="ctr">
              <a:lnSpc>
                <a:spcPct val="150000"/>
              </a:lnSpc>
            </a:pPr>
            <a:r>
              <a:rPr lang="es-CL" sz="2800" dirty="0"/>
              <a:t>Busca en la cocina, no se queda quieto,</a:t>
            </a:r>
          </a:p>
          <a:p>
            <a:pPr algn="ctr">
              <a:lnSpc>
                <a:spcPct val="150000"/>
              </a:lnSpc>
            </a:pPr>
            <a:r>
              <a:rPr lang="es-CL" sz="2800" dirty="0"/>
              <a:t>ese perrito no recuerda dónde quedó.</a:t>
            </a:r>
          </a:p>
          <a:p>
            <a:pPr algn="ctr">
              <a:lnSpc>
                <a:spcPct val="150000"/>
              </a:lnSpc>
            </a:pPr>
            <a:endParaRPr lang="es-CL" sz="2800" dirty="0"/>
          </a:p>
          <a:p>
            <a:pPr algn="ctr">
              <a:lnSpc>
                <a:spcPct val="150000"/>
              </a:lnSpc>
            </a:pPr>
            <a:endParaRPr lang="es-CL" sz="2800" dirty="0"/>
          </a:p>
        </p:txBody>
      </p:sp>
      <p:pic>
        <p:nvPicPr>
          <p:cNvPr id="2050" name="Picture 2" descr="Imagen(13187295): Perro buscando huesos. | Autor: Gnurf">
            <a:extLst>
              <a:ext uri="{FF2B5EF4-FFF2-40B4-BE49-F238E27FC236}">
                <a16:creationId xmlns:a16="http://schemas.microsoft.com/office/drawing/2014/main" id="{A61C3C7F-5F2A-4416-9B19-EB80AA88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59" y="4801961"/>
            <a:ext cx="2223881" cy="1684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06F465-CDAA-4B29-B2CF-0A7ACB1034E9}"/>
              </a:ext>
            </a:extLst>
          </p:cNvPr>
          <p:cNvSpPr txBox="1"/>
          <p:nvPr/>
        </p:nvSpPr>
        <p:spPr>
          <a:xfrm>
            <a:off x="7540487" y="1779969"/>
            <a:ext cx="4055166" cy="32762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¿De quién es el perro?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¿Qué le pasa al perro de Quique?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¿Por qué está inquieto?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 ¿Quién le obsequió ese hueso?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¿Dónde buscó ese hueso?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000" b="1" dirty="0"/>
              <a:t>¿Sabes dónde dejó su hueso el perro de Quique?</a:t>
            </a:r>
          </a:p>
        </p:txBody>
      </p:sp>
    </p:spTree>
    <p:extLst>
      <p:ext uri="{BB962C8B-B14F-4D97-AF65-F5344CB8AC3E}">
        <p14:creationId xmlns:p14="http://schemas.microsoft.com/office/powerpoint/2010/main" val="26744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7DC4735-5138-44AD-A7F9-A4EAEDBE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5" t="5355" r="9239" b="4546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FB7A84-92D9-4901-A71F-C70591789E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4517" r="14811" b="34143"/>
          <a:stretch/>
        </p:blipFill>
        <p:spPr>
          <a:xfrm>
            <a:off x="3508817" y="1550504"/>
            <a:ext cx="6006243" cy="2239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391CAC-11FA-4332-98EA-7AF83D3B0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40" y="106018"/>
            <a:ext cx="2834565" cy="1835896"/>
          </a:xfrm>
          <a:prstGeom prst="rect">
            <a:avLst/>
          </a:prstGeom>
        </p:spPr>
      </p:pic>
      <p:pic>
        <p:nvPicPr>
          <p:cNvPr id="7" name="Picture 3" descr="Alfabeto_Manual_Chileno">
            <a:extLst>
              <a:ext uri="{FF2B5EF4-FFF2-40B4-BE49-F238E27FC236}">
                <a16:creationId xmlns:a16="http://schemas.microsoft.com/office/drawing/2014/main" id="{1674DD8A-5570-4E04-B1EC-0992CC3DD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4283" r="56590" b="45925"/>
          <a:stretch/>
        </p:blipFill>
        <p:spPr bwMode="auto">
          <a:xfrm>
            <a:off x="1230277" y="1406156"/>
            <a:ext cx="1978925" cy="342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ágenes de Jirafa Dibujo | Vectores, fotos de stock y PSD gratuitos">
            <a:extLst>
              <a:ext uri="{FF2B5EF4-FFF2-40B4-BE49-F238E27FC236}">
                <a16:creationId xmlns:a16="http://schemas.microsoft.com/office/drawing/2014/main" id="{D9518147-AC4F-421B-AB85-972975E9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54" y="306427"/>
            <a:ext cx="1640648" cy="1685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D0B495-261D-4AAC-9C40-651AAE94B0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30564" r="10111" b="24328"/>
          <a:stretch/>
        </p:blipFill>
        <p:spPr>
          <a:xfrm>
            <a:off x="4371537" y="4488574"/>
            <a:ext cx="3735234" cy="21047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87BD07-BC7D-4789-973D-522A3165A3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391" t="50000" r="47392" b="37192"/>
          <a:stretch/>
        </p:blipFill>
        <p:spPr>
          <a:xfrm rot="20629571">
            <a:off x="-470217" y="230208"/>
            <a:ext cx="3311342" cy="1179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51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441</Words>
  <Application>Microsoft Office PowerPoint</Application>
  <PresentationFormat>Panorámica</PresentationFormat>
  <Paragraphs>54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Algerian</vt:lpstr>
      <vt:lpstr>Arial</vt:lpstr>
      <vt:lpstr>Bahnschrift</vt:lpstr>
      <vt:lpstr>Calibri</vt:lpstr>
      <vt:lpstr>Calibri Light</vt:lpstr>
      <vt:lpstr>Cooper Black</vt:lpstr>
      <vt:lpstr>Tema de Office</vt:lpstr>
      <vt:lpstr>1° básico </vt:lpstr>
      <vt:lpstr>OBJETIVOS DE APRENDIZAJE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básico</dc:title>
  <dc:creator>usuario</dc:creator>
  <cp:lastModifiedBy>cinthiahernandez</cp:lastModifiedBy>
  <cp:revision>13</cp:revision>
  <dcterms:created xsi:type="dcterms:W3CDTF">2020-11-18T00:27:56Z</dcterms:created>
  <dcterms:modified xsi:type="dcterms:W3CDTF">2020-11-18T23:26:54Z</dcterms:modified>
</cp:coreProperties>
</file>