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262" r:id="rId3"/>
    <p:sldId id="264" r:id="rId4"/>
    <p:sldId id="265" r:id="rId5"/>
    <p:sldId id="266" r:id="rId6"/>
    <p:sldId id="268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0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172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15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781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831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6030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802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918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0030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297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50000"/>
              <a:lumOff val="5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238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fld id="{E4F4F28F-E6E9-4C6A-816E-A197713A5202}" type="datetimeFigureOut">
              <a:rPr lang="es-CL" smtClean="0"/>
              <a:t>21-06-2020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52C3860-392A-41BD-B548-96626AA92E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3385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20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8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6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tabLst>
          <a:tab pos="1143000" algn="l"/>
        </a:tabLst>
        <a:defRPr sz="1400" kern="1200">
          <a:solidFill>
            <a:schemeClr val="bg2">
              <a:lumMod val="20000"/>
              <a:lumOff val="8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Colegio República Argentina</a:t>
            </a: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semana de 22 al 26 de junio </a:t>
            </a: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Katerina Durán Gallegos</a:t>
            </a: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4400" b="1" dirty="0" smtClean="0"/>
              <a:t>DEPARTAMENTO DE ORIENTACIÓN</a:t>
            </a:r>
            <a:endParaRPr lang="es-CL" sz="4400" b="1" dirty="0"/>
          </a:p>
          <a:p>
            <a:pPr marL="0" indent="0" algn="ctr">
              <a:buNone/>
            </a:pPr>
            <a:r>
              <a:rPr lang="es-CL" sz="2400" b="1" dirty="0"/>
              <a:t>1º - 2º BÁSICO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647" y="864108"/>
            <a:ext cx="868487" cy="9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4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AFECTO Y CARIÑO?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40" y="3424428"/>
            <a:ext cx="7315200" cy="2791645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Cuando hablamos de la palabra </a:t>
            </a:r>
            <a:r>
              <a:rPr lang="es-ES" b="1" dirty="0">
                <a:latin typeface="Comic Sans MS" panose="030F0702030302020204" pitchFamily="66" charset="0"/>
              </a:rPr>
              <a:t>afecto</a:t>
            </a:r>
            <a:r>
              <a:rPr lang="es-ES" dirty="0">
                <a:latin typeface="Comic Sans MS" panose="030F0702030302020204" pitchFamily="66" charset="0"/>
              </a:rPr>
              <a:t> estamos haciendo referencia a un </a:t>
            </a:r>
            <a:r>
              <a:rPr lang="es-ES" b="1" dirty="0">
                <a:latin typeface="Comic Sans MS" panose="030F0702030302020204" pitchFamily="66" charset="0"/>
              </a:rPr>
              <a:t>sentimiento en el que una persona siente simpatía por otra u </a:t>
            </a:r>
            <a:r>
              <a:rPr lang="es-ES" b="1" dirty="0" smtClean="0">
                <a:latin typeface="Comic Sans MS" panose="030F0702030302020204" pitchFamily="66" charset="0"/>
              </a:rPr>
              <a:t>otras.</a:t>
            </a:r>
            <a:endParaRPr lang="es-ES" b="1" dirty="0">
              <a:latin typeface="Comic Sans MS" panose="030F0702030302020204" pitchFamily="66" charset="0"/>
            </a:endParaRPr>
          </a:p>
          <a:p>
            <a:pPr algn="ctr"/>
            <a:r>
              <a:rPr lang="es-ES" dirty="0">
                <a:latin typeface="Comic Sans MS" panose="030F0702030302020204" pitchFamily="66" charset="0"/>
              </a:rPr>
              <a:t>El</a:t>
            </a:r>
            <a:r>
              <a:rPr lang="es-ES" b="1" dirty="0">
                <a:latin typeface="Comic Sans MS" panose="030F0702030302020204" pitchFamily="66" charset="0"/>
              </a:rPr>
              <a:t> cariño </a:t>
            </a:r>
            <a:r>
              <a:rPr lang="es-ES" dirty="0">
                <a:latin typeface="Comic Sans MS" panose="030F0702030302020204" pitchFamily="66" charset="0"/>
              </a:rPr>
              <a:t>es un sentimiento propio de los seres humanos, una expresión de afecto intenso que se siente hacia otra persona.</a:t>
            </a:r>
            <a:endParaRPr lang="es-CL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019" y="768972"/>
            <a:ext cx="868487" cy="91137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8AE2080-4ED5-4030-BF9A-4965CB35D4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727" b="61279"/>
          <a:stretch/>
        </p:blipFill>
        <p:spPr>
          <a:xfrm>
            <a:off x="4004829" y="768972"/>
            <a:ext cx="2683473" cy="2655456"/>
          </a:xfrm>
          <a:prstGeom prst="rect">
            <a:avLst/>
          </a:prstGeom>
        </p:spPr>
      </p:pic>
      <p:pic>
        <p:nvPicPr>
          <p:cNvPr id="1026" name="Picture 2" descr="BONNIE ~ Toy Story 3, 2010 | 디즈니 바탕화면, 디즈니 배경, 디즈니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873" y="768972"/>
            <a:ext cx="2572038" cy="269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311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bujo de Niña con su perrito :) pintado por Laurilla97 en Dibujo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425">
            <a:off x="4645278" y="2666220"/>
            <a:ext cx="1935847" cy="15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dirty="0"/>
              <a:t>MUESTRAS DE CARIÑO Y AFECTO EN TU FAMILIA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AF1AEFB-8725-466B-A536-CD4C3E1449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80" r="46450"/>
          <a:stretch/>
        </p:blipFill>
        <p:spPr>
          <a:xfrm rot="634101">
            <a:off x="9814538" y="359772"/>
            <a:ext cx="1944454" cy="214363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2032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0D4F635-8D76-46B1-9446-7673B972EC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51" t="12000" b="615"/>
          <a:stretch/>
        </p:blipFill>
        <p:spPr>
          <a:xfrm>
            <a:off x="6996410" y="403043"/>
            <a:ext cx="2010215" cy="199761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1905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339" y="804845"/>
            <a:ext cx="868487" cy="9113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6B738BC-E572-492B-B685-7BEAD77E1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22644">
            <a:off x="3419892" y="421893"/>
            <a:ext cx="2782804" cy="196985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  <a:effectLst>
            <a:outerShdw blurRad="50800" dist="241300" dir="1974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CB5AF92-30C1-4A0D-80F3-3705EF4B75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236" t="3052" r="2065" b="7077"/>
          <a:stretch/>
        </p:blipFill>
        <p:spPr>
          <a:xfrm>
            <a:off x="3480653" y="4459458"/>
            <a:ext cx="1385909" cy="198716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5CCCA40-A2A4-4F20-94C1-D5B7780A6FC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799" t="13428" r="7280" b="16128"/>
          <a:stretch/>
        </p:blipFill>
        <p:spPr>
          <a:xfrm rot="289770">
            <a:off x="9577307" y="3249892"/>
            <a:ext cx="2418915" cy="2079999"/>
          </a:xfrm>
          <a:prstGeom prst="rect">
            <a:avLst/>
          </a:prstGeom>
          <a:effectLst>
            <a:outerShdw blurRad="50800" dist="203200" dir="190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AF812AE-8B60-4484-9218-15BAC5DC94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2387" y="4963368"/>
            <a:ext cx="1495593" cy="1634718"/>
          </a:xfrm>
          <a:prstGeom prst="rect">
            <a:avLst/>
          </a:prstGeom>
          <a:effectLst>
            <a:outerShdw blurRad="50800" dist="279400" dir="1692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CAA6602-6528-4DE5-B390-BEB03E6966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066427">
            <a:off x="7357546" y="3088538"/>
            <a:ext cx="1876930" cy="1876930"/>
          </a:xfrm>
          <a:prstGeom prst="rect">
            <a:avLst/>
          </a:prstGeom>
          <a:effectLst>
            <a:outerShdw blurRad="50800" dist="1651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102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356" y="1571463"/>
            <a:ext cx="868487" cy="9113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BC1AB36-351C-4B68-B807-6E0B04AF6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28795">
            <a:off x="8366681" y="3324616"/>
            <a:ext cx="3438442" cy="326456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D4507B3-98B5-43F0-8A93-A469DB0A11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3" t="5637" r="4543" b="3983"/>
          <a:stretch/>
        </p:blipFill>
        <p:spPr>
          <a:xfrm>
            <a:off x="3782953" y="3874358"/>
            <a:ext cx="3720483" cy="237724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  <a:effectLst>
            <a:outerShdw blurRad="50800" dist="127000" dir="201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4931803" y="863577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sz="2000" dirty="0">
                <a:latin typeface="Comic Sans MS" panose="030F0702030302020204" pitchFamily="66" charset="0"/>
              </a:rPr>
              <a:t>MUESTRAS DE AFECTO Y CARIÑO AL CUIDARNOS EN </a:t>
            </a:r>
            <a:r>
              <a:rPr lang="es-CL" sz="2000" dirty="0" smtClean="0">
                <a:latin typeface="Comic Sans MS" panose="030F0702030302020204" pitchFamily="66" charset="0"/>
              </a:rPr>
              <a:t>FAMILIA HOY EN DIA.</a:t>
            </a:r>
            <a:endParaRPr lang="es-CL" sz="2000" dirty="0">
              <a:latin typeface="Comic Sans MS" panose="030F0702030302020204" pitchFamily="66" charset="0"/>
            </a:endParaRPr>
          </a:p>
        </p:txBody>
      </p:sp>
      <p:sp>
        <p:nvSpPr>
          <p:cNvPr id="8" name="Flecha arriba y abajo 7"/>
          <p:cNvSpPr/>
          <p:nvPr/>
        </p:nvSpPr>
        <p:spPr>
          <a:xfrm>
            <a:off x="5809673" y="2281382"/>
            <a:ext cx="812800" cy="12284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 arriba y abajo 10"/>
          <p:cNvSpPr/>
          <p:nvPr/>
        </p:nvSpPr>
        <p:spPr>
          <a:xfrm>
            <a:off x="9748982" y="2336536"/>
            <a:ext cx="812800" cy="122843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orazón 8"/>
          <p:cNvSpPr/>
          <p:nvPr/>
        </p:nvSpPr>
        <p:spPr>
          <a:xfrm>
            <a:off x="7666182" y="2706255"/>
            <a:ext cx="997527" cy="85871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 11"/>
          <p:cNvSpPr/>
          <p:nvPr/>
        </p:nvSpPr>
        <p:spPr>
          <a:xfrm>
            <a:off x="127663" y="3442209"/>
            <a:ext cx="31126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dirty="0" smtClean="0">
                <a:latin typeface="Comic Sans MS" panose="030F0702030302020204" pitchFamily="66" charset="0"/>
              </a:rPr>
              <a:t>VAMOS A DIBUAJAR UNA MUESTRA DE CARIÑO Y AFECTO EN TU FAMILIA.</a:t>
            </a:r>
            <a:endParaRPr lang="es-CL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9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3200" dirty="0" smtClean="0"/>
              <a:t>APRENDAMOS A ENTREGAR CARIÑO Y AFECTO.</a:t>
            </a:r>
            <a:endParaRPr lang="es-CL" sz="32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A0850D-7382-49E3-A831-EB72E9CFD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416" y="955047"/>
            <a:ext cx="868487" cy="9113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F0567D-3365-4D6F-BB39-31B767CFA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552" y="2102893"/>
            <a:ext cx="3136264" cy="2164308"/>
          </a:xfrm>
          <a:prstGeom prst="rect">
            <a:avLst/>
          </a:prstGeom>
        </p:spPr>
      </p:pic>
      <p:pic>
        <p:nvPicPr>
          <p:cNvPr id="2050" name="Picture 2" descr="34 mejores imágenes de Dibujos mamá | Dibujos, Dibujo para mama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52" y="65521"/>
            <a:ext cx="22479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iñas jugando a saltar a la cuerda juntos vector de dibujo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703" y="0"/>
            <a:ext cx="293722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iñas y dos perros en el parque | Vector Grat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274" y="4267200"/>
            <a:ext cx="2394657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71871 postal dibujo niña con gatos, ilustracio - Vendido en Venta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703" y="4267199"/>
            <a:ext cx="2787297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5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AE2E87-989E-485A-B8EB-4B5C239B2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864108"/>
            <a:ext cx="2947482" cy="4860911"/>
          </a:xfrm>
        </p:spPr>
        <p:txBody>
          <a:bodyPr>
            <a:noAutofit/>
          </a:bodyPr>
          <a:lstStyle/>
          <a:p>
            <a:pPr algn="ctr"/>
            <a:r>
              <a:rPr lang="es-ES" sz="2000" b="1" dirty="0">
                <a:latin typeface="Comic Sans MS" panose="030F0702030302020204" pitchFamily="66" charset="0"/>
              </a:rPr>
              <a:t>AFECTO Y </a:t>
            </a:r>
            <a:r>
              <a:rPr lang="es-ES" sz="2000" b="1" dirty="0" smtClean="0">
                <a:latin typeface="Comic Sans MS" panose="030F0702030302020204" pitchFamily="66" charset="0"/>
              </a:rPr>
              <a:t>CORAZÓN</a:t>
            </a:r>
            <a:r>
              <a:rPr lang="es-ES" sz="2000" dirty="0" smtClean="0">
                <a:latin typeface="Comic Sans MS" panose="030F0702030302020204" pitchFamily="66" charset="0"/>
              </a:rPr>
              <a:t/>
            </a:r>
            <a:br>
              <a:rPr lang="es-ES" sz="2000" dirty="0" smtClean="0">
                <a:latin typeface="Comic Sans MS" panose="030F0702030302020204" pitchFamily="66" charset="0"/>
              </a:rPr>
            </a:br>
            <a:r>
              <a:rPr lang="es-ES" sz="2000" dirty="0">
                <a:latin typeface="Comic Sans MS" panose="030F0702030302020204" pitchFamily="66" charset="0"/>
              </a:rPr>
              <a:t/>
            </a:r>
            <a:br>
              <a:rPr lang="es-ES" sz="2000" dirty="0">
                <a:latin typeface="Comic Sans MS" panose="030F0702030302020204" pitchFamily="66" charset="0"/>
              </a:rPr>
            </a:br>
            <a:r>
              <a:rPr lang="es-ES" sz="2000" dirty="0" smtClean="0">
                <a:latin typeface="Comic Sans MS" panose="030F0702030302020204" pitchFamily="66" charset="0"/>
              </a:rPr>
              <a:t>Tienen mucho que ver con nuestro interior, con nuestras sensaciones y de manera especial con el sentir de nuestro corazón. </a:t>
            </a:r>
            <a:br>
              <a:rPr lang="es-ES" sz="2000" dirty="0" smtClean="0">
                <a:latin typeface="Comic Sans MS" panose="030F0702030302020204" pitchFamily="66" charset="0"/>
              </a:rPr>
            </a:br>
            <a:r>
              <a:rPr lang="es-ES" sz="2000" dirty="0" smtClean="0">
                <a:latin typeface="Comic Sans MS" panose="030F0702030302020204" pitchFamily="66" charset="0"/>
              </a:rPr>
              <a:t/>
            </a:r>
            <a:br>
              <a:rPr lang="es-ES" sz="2000" dirty="0" smtClean="0">
                <a:latin typeface="Comic Sans MS" panose="030F0702030302020204" pitchFamily="66" charset="0"/>
              </a:rPr>
            </a:br>
            <a:r>
              <a:rPr lang="es-ES" sz="2000" dirty="0" smtClean="0">
                <a:latin typeface="Comic Sans MS" panose="030F0702030302020204" pitchFamily="66" charset="0"/>
              </a:rPr>
              <a:t>Si los afectos son sinceros, no deben inquietar al otro, tan sólo les deben provocar seguridad y satisfacción. </a:t>
            </a:r>
            <a:endParaRPr lang="es-ES" sz="2000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Elsa and Anna hug. (con imágenes) | Peliculas de disney, Froz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23" y="10020"/>
            <a:ext cx="5162550" cy="684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razón 4"/>
          <p:cNvSpPr/>
          <p:nvPr/>
        </p:nvSpPr>
        <p:spPr>
          <a:xfrm>
            <a:off x="1403927" y="5452546"/>
            <a:ext cx="914400" cy="544946"/>
          </a:xfrm>
          <a:prstGeom prst="hear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9573783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Violeta rojo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9935E573-C197-41A8-BCA1-5D5F62C560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</Template>
  <TotalTime>99</TotalTime>
  <Words>63</Words>
  <Application>Microsoft Office PowerPoint</Application>
  <PresentationFormat>Panorámica</PresentationFormat>
  <Paragraphs>12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Comic Sans MS</vt:lpstr>
      <vt:lpstr>Corbel</vt:lpstr>
      <vt:lpstr>Wingdings 2</vt:lpstr>
      <vt:lpstr>Marco</vt:lpstr>
      <vt:lpstr>    Colegio República Argentina semana de 22 al 26 de junio  Katerina Durán Gallegos </vt:lpstr>
      <vt:lpstr>¿QUÉ ES AFECTO Y CARIÑO?</vt:lpstr>
      <vt:lpstr>MUESTRAS DE CARIÑO Y AFECTO EN TU FAMILIA </vt:lpstr>
      <vt:lpstr>   </vt:lpstr>
      <vt:lpstr>APRENDAMOS A ENTREGAR CARIÑO Y AFECTO.</vt:lpstr>
      <vt:lpstr>AFECTO Y CORAZÓN  Tienen mucho que ver con nuestro interior, con nuestras sensaciones y de manera especial con el sentir de nuestro corazón.   Si los afectos son sinceros, no deben inquietar al otro, tan sólo les deben provocar seguridad y satisfacción.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República Argentina semana de 15 al 19 de junio  Katerina Durán Gallegos</dc:title>
  <dc:creator>carolina mical salazar carrasco</dc:creator>
  <cp:lastModifiedBy>carolina mical salazar carrasco</cp:lastModifiedBy>
  <cp:revision>14</cp:revision>
  <dcterms:created xsi:type="dcterms:W3CDTF">2020-06-15T16:52:02Z</dcterms:created>
  <dcterms:modified xsi:type="dcterms:W3CDTF">2020-06-21T23:12:19Z</dcterms:modified>
</cp:coreProperties>
</file>