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jpg"/>
  <Override PartName="/ppt/media/image8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72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0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87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41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77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20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11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93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9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90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3772C379-9A7C-4C87-A116-CBE9F58B04C5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29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70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hn6FuHtNJQ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2Mr3NYJfJs" TargetMode="External"/><Relationship Id="rId4" Type="http://schemas.openxmlformats.org/officeDocument/2006/relationships/hyperlink" Target="https://youtu.be/Y2Mr3NYJfJ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1F3052-7BC2-471A-8C99-FBCB7DE372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TEXTOS INSTRUCTIVOS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685DF6-1B38-472A-BAEE-AF9B062325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Lenguaje y comunicación tercer año </a:t>
            </a:r>
          </a:p>
        </p:txBody>
      </p:sp>
      <p:pic>
        <p:nvPicPr>
          <p:cNvPr id="6" name="object 17">
            <a:extLst>
              <a:ext uri="{FF2B5EF4-FFF2-40B4-BE49-F238E27FC236}">
                <a16:creationId xmlns:a16="http://schemas.microsoft.com/office/drawing/2014/main" id="{66A1D046-E3FC-44D3-B26C-E2B40DBB6EA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29613" y="3731602"/>
            <a:ext cx="3655281" cy="2324100"/>
          </a:xfrm>
          <a:prstGeom prst="rect">
            <a:avLst/>
          </a:prstGeom>
        </p:spPr>
      </p:pic>
      <p:pic>
        <p:nvPicPr>
          <p:cNvPr id="7" name="Imagen 6" descr="Imagen relacionada">
            <a:extLst>
              <a:ext uri="{FF2B5EF4-FFF2-40B4-BE49-F238E27FC236}">
                <a16:creationId xmlns:a16="http://schemas.microsoft.com/office/drawing/2014/main" id="{B74423C1-2366-4795-8CF4-BAA2B36D8A9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3" y="97771"/>
            <a:ext cx="1059690" cy="1158322"/>
          </a:xfrm>
          <a:prstGeom prst="rect">
            <a:avLst/>
          </a:prstGeom>
          <a:noFill/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7B286C8-D9A6-416A-B958-54990AD88CFB}"/>
              </a:ext>
            </a:extLst>
          </p:cNvPr>
          <p:cNvSpPr txBox="1"/>
          <p:nvPr/>
        </p:nvSpPr>
        <p:spPr>
          <a:xfrm>
            <a:off x="894040" y="324273"/>
            <a:ext cx="2994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/>
              <a:t>COLEGIO </a:t>
            </a:r>
          </a:p>
          <a:p>
            <a:r>
              <a:rPr lang="es-CL" sz="1400" b="1" dirty="0"/>
              <a:t>REPÚBLICA ARGENTINA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7D52BFB-B3AF-4C08-B4C2-5DF57E5E73EB}"/>
              </a:ext>
            </a:extLst>
          </p:cNvPr>
          <p:cNvSpPr/>
          <p:nvPr/>
        </p:nvSpPr>
        <p:spPr>
          <a:xfrm>
            <a:off x="2908957" y="6349061"/>
            <a:ext cx="5128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/>
              <a:t>PROGRAMA DE INTEGRACIÓN ESCOLAR  </a:t>
            </a:r>
          </a:p>
        </p:txBody>
      </p:sp>
    </p:spTree>
    <p:extLst>
      <p:ext uri="{BB962C8B-B14F-4D97-AF65-F5344CB8AC3E}">
        <p14:creationId xmlns:p14="http://schemas.microsoft.com/office/powerpoint/2010/main" val="3727582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1CACE6-35E2-4620-8539-C8E4DBE64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168414"/>
            <a:ext cx="9520158" cy="1049235"/>
          </a:xfrm>
        </p:spPr>
        <p:txBody>
          <a:bodyPr/>
          <a:lstStyle/>
          <a:p>
            <a:r>
              <a:rPr lang="es-CL" dirty="0"/>
              <a:t>¿ QUÉ VAMOS APRENDER HOY?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C673AD-1FC0-4AB9-BE68-C05A6C141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313367"/>
            <a:ext cx="9520158" cy="3450613"/>
          </a:xfrm>
        </p:spPr>
        <p:txBody>
          <a:bodyPr/>
          <a:lstStyle/>
          <a:p>
            <a:r>
              <a:rPr lang="es-CL" b="1" dirty="0"/>
              <a:t>BASADO EN OA 6:</a:t>
            </a:r>
            <a:endParaRPr lang="es-CL" dirty="0"/>
          </a:p>
          <a:p>
            <a:r>
              <a:rPr lang="es-CL" b="1" dirty="0"/>
              <a:t>Leer independientemente y comprender textos no literarios (instrucciones): extrayendo información explícita e implícita, comprendiendo la información que aportan ilustraciones y fundamentando su opinión con información del texto o sus comentarios previos. </a:t>
            </a: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0DB5D60-9B68-482D-BCCC-B88873223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6533" y="2938655"/>
            <a:ext cx="5016684" cy="38420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84047B9-9372-4864-91E3-C8779D9AA614}"/>
              </a:ext>
            </a:extLst>
          </p:cNvPr>
          <p:cNvSpPr txBox="1"/>
          <p:nvPr/>
        </p:nvSpPr>
        <p:spPr>
          <a:xfrm>
            <a:off x="4447822" y="5466345"/>
            <a:ext cx="2528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Página  74 de tú texto</a:t>
            </a:r>
          </a:p>
        </p:txBody>
      </p:sp>
    </p:spTree>
    <p:extLst>
      <p:ext uri="{BB962C8B-B14F-4D97-AF65-F5344CB8AC3E}">
        <p14:creationId xmlns:p14="http://schemas.microsoft.com/office/powerpoint/2010/main" val="161326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868D43-7417-47D9-9FC8-50C9AB741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ALGO DE MOTIVACIÓN!!!  </a:t>
            </a:r>
          </a:p>
        </p:txBody>
      </p:sp>
      <p:pic>
        <p:nvPicPr>
          <p:cNvPr id="4" name="Elementos multimedia en línea 3" title="La LEGO Película - Clip &amp;quot;Buenos días&amp;quot;">
            <a:hlinkClick r:id="" action="ppaction://media"/>
            <a:extLst>
              <a:ext uri="{FF2B5EF4-FFF2-40B4-BE49-F238E27FC236}">
                <a16:creationId xmlns:a16="http://schemas.microsoft.com/office/drawing/2014/main" id="{9B8E6A50-80B3-4DD0-A21B-B4166F74D13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49314" y="2060000"/>
            <a:ext cx="5493371" cy="309002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006B6DCD-DF00-4AD9-B6D8-63E95EAF9989}"/>
              </a:ext>
            </a:extLst>
          </p:cNvPr>
          <p:cNvSpPr/>
          <p:nvPr/>
        </p:nvSpPr>
        <p:spPr>
          <a:xfrm>
            <a:off x="4068416" y="541532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es-CL" dirty="0"/>
            </a:br>
            <a:r>
              <a:rPr lang="es-CL" u="sng" dirty="0">
                <a:solidFill>
                  <a:srgbClr val="1155CC"/>
                </a:solidFill>
                <a:latin typeface="Arial" panose="020B0604020202020204" pitchFamily="34" charset="0"/>
              </a:rPr>
              <a:t>https://youtu.be/1hn6FuHtNJQ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69881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CE181A-243F-457F-AB25-958FD343C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¿ Qué son los </a:t>
            </a:r>
            <a:r>
              <a:rPr lang="es-CL" b="1" dirty="0">
                <a:highlight>
                  <a:srgbClr val="00FFFF"/>
                </a:highlight>
              </a:rPr>
              <a:t>textos instructivos</a:t>
            </a:r>
            <a:r>
              <a:rPr lang="es-CL" b="1" dirty="0"/>
              <a:t>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2D97D3-1516-4B58-9266-410F5B0A2C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L" dirty="0"/>
              <a:t> </a:t>
            </a:r>
            <a:r>
              <a:rPr lang="es-CL" sz="2400" dirty="0">
                <a:highlight>
                  <a:srgbClr val="00FFFF"/>
                </a:highlight>
              </a:rPr>
              <a:t>Son todos aquellos textos que nos ayudan a saber el procedimiento o pasos que tenemos que seguir para hacer, armar o elaborar algo. </a:t>
            </a:r>
          </a:p>
          <a:p>
            <a:pPr marL="0" indent="0">
              <a:buNone/>
            </a:pPr>
            <a:r>
              <a:rPr lang="es-CL" sz="2400" dirty="0"/>
              <a:t>Por ejemplo:  elaborar un adorno o un material para el aula, recetas.  </a:t>
            </a:r>
          </a:p>
          <a:p>
            <a:pPr marL="0" indent="0">
              <a:buNone/>
            </a:pPr>
            <a:endParaRPr lang="es-CL" sz="2400" dirty="0"/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67913FA2-9158-44B5-A02E-3489D881940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273989" y="2820988"/>
            <a:ext cx="2970084" cy="2638425"/>
          </a:xfrm>
        </p:spPr>
      </p:pic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19F08907-F4DB-4791-B26C-A54ED8365453}"/>
              </a:ext>
            </a:extLst>
          </p:cNvPr>
          <p:cNvSpPr/>
          <p:nvPr/>
        </p:nvSpPr>
        <p:spPr>
          <a:xfrm>
            <a:off x="6143271" y="3556000"/>
            <a:ext cx="979216" cy="802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159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1B1C5E-206E-4474-BD68-3A04ACBC2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¿ Cuál es el </a:t>
            </a:r>
            <a:r>
              <a:rPr lang="es-CL" b="1" dirty="0">
                <a:highlight>
                  <a:srgbClr val="00FFFF"/>
                </a:highlight>
              </a:rPr>
              <a:t>propósito del texto instructivo?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5DB146-3196-44F2-BC8C-A8AB1067C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9644" y="2824269"/>
            <a:ext cx="5883627" cy="2644457"/>
          </a:xfrm>
        </p:spPr>
        <p:txBody>
          <a:bodyPr>
            <a:normAutofit fontScale="77500" lnSpcReduction="20000"/>
          </a:bodyPr>
          <a:lstStyle/>
          <a:p>
            <a:pPr marL="355600" marR="186690" indent="-342900" algn="just">
              <a:lnSpc>
                <a:spcPts val="3350"/>
              </a:lnSpc>
              <a:spcBef>
                <a:spcPts val="215"/>
              </a:spcBef>
            </a:pPr>
            <a:r>
              <a:rPr lang="es-ES" sz="2400" b="1" u="sng" spc="-5" dirty="0">
                <a:solidFill>
                  <a:srgbClr val="FF0000"/>
                </a:solidFill>
                <a:latin typeface="Book Antiqua"/>
                <a:cs typeface="Book Antiqua"/>
              </a:rPr>
              <a:t>Orientar los procedimientos o pasos para  </a:t>
            </a:r>
            <a:r>
              <a:rPr lang="es-ES" sz="2400" b="1" u="sng" dirty="0">
                <a:solidFill>
                  <a:srgbClr val="FF0000"/>
                </a:solidFill>
                <a:latin typeface="Book Antiqua"/>
                <a:cs typeface="Book Antiqua"/>
              </a:rPr>
              <a:t>realizar </a:t>
            </a:r>
            <a:r>
              <a:rPr lang="es-ES" sz="2400" b="1" u="sng" spc="-5" dirty="0">
                <a:solidFill>
                  <a:srgbClr val="FF0000"/>
                </a:solidFill>
                <a:latin typeface="Book Antiqua"/>
                <a:cs typeface="Book Antiqua"/>
              </a:rPr>
              <a:t>alguna actividad</a:t>
            </a:r>
            <a:r>
              <a:rPr lang="es-ES" sz="2400" b="1" spc="-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lang="es-ES" sz="2400" spc="-5" dirty="0">
                <a:solidFill>
                  <a:srgbClr val="292934"/>
                </a:solidFill>
                <a:latin typeface="Book Antiqua"/>
                <a:cs typeface="Book Antiqua"/>
              </a:rPr>
              <a:t>ya sea simple o  compleja, según dos</a:t>
            </a:r>
            <a:r>
              <a:rPr lang="es-ES" sz="2400" spc="-10" dirty="0">
                <a:solidFill>
                  <a:srgbClr val="292934"/>
                </a:solidFill>
                <a:latin typeface="Book Antiqua"/>
                <a:cs typeface="Book Antiqua"/>
              </a:rPr>
              <a:t> </a:t>
            </a:r>
            <a:r>
              <a:rPr lang="es-ES" sz="2400" spc="-5" dirty="0">
                <a:solidFill>
                  <a:srgbClr val="292934"/>
                </a:solidFill>
                <a:latin typeface="Book Antiqua"/>
                <a:cs typeface="Book Antiqua"/>
              </a:rPr>
              <a:t>características:</a:t>
            </a:r>
            <a:endParaRPr lang="es-ES" sz="2400" dirty="0">
              <a:latin typeface="Book Antiqua"/>
              <a:cs typeface="Book Antiqua"/>
            </a:endParaRPr>
          </a:p>
          <a:p>
            <a:pPr algn="just">
              <a:lnSpc>
                <a:spcPct val="100000"/>
              </a:lnSpc>
              <a:spcBef>
                <a:spcPts val="560"/>
              </a:spcBef>
              <a:tabLst>
                <a:tab pos="561340" algn="l"/>
              </a:tabLst>
            </a:pPr>
            <a:r>
              <a:rPr lang="es-ES" sz="2400" spc="-5" dirty="0">
                <a:solidFill>
                  <a:srgbClr val="292934"/>
                </a:solidFill>
                <a:highlight>
                  <a:srgbClr val="00FFFF"/>
                </a:highlight>
                <a:latin typeface="Book Antiqua"/>
                <a:cs typeface="Book Antiqua"/>
              </a:rPr>
              <a:t>El lenguaje debe ser</a:t>
            </a:r>
            <a:r>
              <a:rPr lang="es-ES" sz="2400" spc="-45" dirty="0">
                <a:solidFill>
                  <a:srgbClr val="292934"/>
                </a:solidFill>
                <a:highlight>
                  <a:srgbClr val="00FFFF"/>
                </a:highlight>
                <a:latin typeface="Book Antiqua"/>
                <a:cs typeface="Book Antiqua"/>
              </a:rPr>
              <a:t> </a:t>
            </a:r>
            <a:r>
              <a:rPr lang="es-ES" sz="2400" spc="-5" dirty="0">
                <a:solidFill>
                  <a:srgbClr val="292934"/>
                </a:solidFill>
                <a:highlight>
                  <a:srgbClr val="00FFFF"/>
                </a:highlight>
                <a:latin typeface="Book Antiqua"/>
                <a:cs typeface="Book Antiqua"/>
              </a:rPr>
              <a:t>claro.</a:t>
            </a:r>
            <a:endParaRPr lang="es-ES" sz="2400" dirty="0">
              <a:highlight>
                <a:srgbClr val="00FFFF"/>
              </a:highlight>
              <a:latin typeface="Book Antiqua"/>
              <a:cs typeface="Book Antiqua"/>
            </a:endParaRPr>
          </a:p>
          <a:p>
            <a:pPr algn="just">
              <a:lnSpc>
                <a:spcPct val="100000"/>
              </a:lnSpc>
              <a:spcBef>
                <a:spcPts val="560"/>
              </a:spcBef>
              <a:tabLst>
                <a:tab pos="561340" algn="l"/>
              </a:tabLst>
            </a:pPr>
            <a:r>
              <a:rPr lang="es-ES" sz="2400" spc="-5" dirty="0">
                <a:solidFill>
                  <a:srgbClr val="292934"/>
                </a:solidFill>
                <a:highlight>
                  <a:srgbClr val="00FFFF"/>
                </a:highlight>
                <a:latin typeface="Book Antiqua"/>
                <a:cs typeface="Book Antiqua"/>
              </a:rPr>
              <a:t>Se deben escribir las indicaciones o  instrucciones, de manera </a:t>
            </a:r>
            <a:r>
              <a:rPr lang="es-ES" sz="2400" spc="-10" dirty="0">
                <a:solidFill>
                  <a:srgbClr val="292934"/>
                </a:solidFill>
                <a:highlight>
                  <a:srgbClr val="00FFFF"/>
                </a:highlight>
                <a:latin typeface="Book Antiqua"/>
                <a:cs typeface="Book Antiqua"/>
              </a:rPr>
              <a:t>que </a:t>
            </a:r>
            <a:r>
              <a:rPr lang="es-ES" sz="2400" spc="-5" dirty="0">
                <a:solidFill>
                  <a:srgbClr val="292934"/>
                </a:solidFill>
                <a:highlight>
                  <a:srgbClr val="00FFFF"/>
                </a:highlight>
                <a:latin typeface="Book Antiqua"/>
                <a:cs typeface="Book Antiqua"/>
              </a:rPr>
              <a:t>guíen  perfectamente el </a:t>
            </a:r>
            <a:r>
              <a:rPr lang="es-ES" sz="2400" spc="-10" dirty="0">
                <a:solidFill>
                  <a:srgbClr val="292934"/>
                </a:solidFill>
                <a:highlight>
                  <a:srgbClr val="00FFFF"/>
                </a:highlight>
                <a:latin typeface="Book Antiqua"/>
                <a:cs typeface="Book Antiqua"/>
              </a:rPr>
              <a:t>proceso, </a:t>
            </a:r>
            <a:r>
              <a:rPr lang="es-ES" sz="2400" spc="-5" dirty="0">
                <a:solidFill>
                  <a:srgbClr val="292934"/>
                </a:solidFill>
                <a:highlight>
                  <a:srgbClr val="00FFFF"/>
                </a:highlight>
                <a:latin typeface="Book Antiqua"/>
                <a:cs typeface="Book Antiqua"/>
              </a:rPr>
              <a:t>es decir,  </a:t>
            </a:r>
            <a:r>
              <a:rPr lang="es-ES" sz="2400" u="sng" spc="-10" dirty="0">
                <a:solidFill>
                  <a:srgbClr val="292934"/>
                </a:solidFill>
                <a:highlight>
                  <a:srgbClr val="00FFFF"/>
                </a:highlight>
                <a:latin typeface="Book Antiqua"/>
                <a:cs typeface="Book Antiqua"/>
              </a:rPr>
              <a:t>paso </a:t>
            </a:r>
            <a:r>
              <a:rPr lang="es-ES" sz="2400" u="sng" spc="-5" dirty="0">
                <a:solidFill>
                  <a:srgbClr val="292934"/>
                </a:solidFill>
                <a:highlight>
                  <a:srgbClr val="00FFFF"/>
                </a:highlight>
                <a:latin typeface="Book Antiqua"/>
                <a:cs typeface="Book Antiqua"/>
              </a:rPr>
              <a:t>a</a:t>
            </a:r>
            <a:r>
              <a:rPr lang="es-ES" sz="2400" u="sng" spc="5" dirty="0">
                <a:solidFill>
                  <a:srgbClr val="292934"/>
                </a:solidFill>
                <a:highlight>
                  <a:srgbClr val="00FFFF"/>
                </a:highlight>
                <a:latin typeface="Book Antiqua"/>
                <a:cs typeface="Book Antiqua"/>
              </a:rPr>
              <a:t> </a:t>
            </a:r>
            <a:r>
              <a:rPr lang="es-ES" sz="2400" u="sng" spc="-5" dirty="0">
                <a:solidFill>
                  <a:srgbClr val="292934"/>
                </a:solidFill>
                <a:highlight>
                  <a:srgbClr val="00FFFF"/>
                </a:highlight>
                <a:latin typeface="Book Antiqua"/>
                <a:cs typeface="Book Antiqua"/>
              </a:rPr>
              <a:t>paso o secuenciado </a:t>
            </a:r>
            <a:r>
              <a:rPr lang="es-ES" sz="2400" u="sng" spc="-5" dirty="0">
                <a:solidFill>
                  <a:srgbClr val="292934"/>
                </a:solidFill>
                <a:latin typeface="Book Antiqua"/>
                <a:cs typeface="Book Antiqua"/>
              </a:rPr>
              <a:t>) </a:t>
            </a:r>
          </a:p>
          <a:p>
            <a:pPr algn="just">
              <a:lnSpc>
                <a:spcPct val="100000"/>
              </a:lnSpc>
              <a:spcBef>
                <a:spcPts val="560"/>
              </a:spcBef>
              <a:tabLst>
                <a:tab pos="561340" algn="l"/>
              </a:tabLst>
            </a:pPr>
            <a:endParaRPr lang="es-ES" sz="2400" u="sng" dirty="0">
              <a:latin typeface="Book Antiqua"/>
              <a:cs typeface="Book Antiqua"/>
            </a:endParaRP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8" name="Marcador de contenido 8">
            <a:extLst>
              <a:ext uri="{FF2B5EF4-FFF2-40B4-BE49-F238E27FC236}">
                <a16:creationId xmlns:a16="http://schemas.microsoft.com/office/drawing/2014/main" id="{61E4BA85-C891-4EA8-879E-405AFE43E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3780" y="2773513"/>
            <a:ext cx="4608576" cy="2638425"/>
          </a:xfrm>
          <a:prstGeom prst="rect">
            <a:avLst/>
          </a:prstGeom>
        </p:spPr>
      </p:pic>
      <p:cxnSp>
        <p:nvCxnSpPr>
          <p:cNvPr id="14" name="Conector: angular 13">
            <a:extLst>
              <a:ext uri="{FF2B5EF4-FFF2-40B4-BE49-F238E27FC236}">
                <a16:creationId xmlns:a16="http://schemas.microsoft.com/office/drawing/2014/main" id="{77FA55A0-2374-405B-8869-5C152B6F7198}"/>
              </a:ext>
            </a:extLst>
          </p:cNvPr>
          <p:cNvCxnSpPr/>
          <p:nvPr/>
        </p:nvCxnSpPr>
        <p:spPr>
          <a:xfrm flipV="1">
            <a:off x="5013621" y="4481345"/>
            <a:ext cx="2164758" cy="93059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308B92E-C269-4B6A-9CEA-6993B2314695}"/>
              </a:ext>
            </a:extLst>
          </p:cNvPr>
          <p:cNvSpPr txBox="1"/>
          <p:nvPr/>
        </p:nvSpPr>
        <p:spPr>
          <a:xfrm>
            <a:off x="7665156" y="2223911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PASO A PASO DE UN ORIGAMI</a:t>
            </a:r>
          </a:p>
        </p:txBody>
      </p:sp>
    </p:spTree>
    <p:extLst>
      <p:ext uri="{BB962C8B-B14F-4D97-AF65-F5344CB8AC3E}">
        <p14:creationId xmlns:p14="http://schemas.microsoft.com/office/powerpoint/2010/main" val="1440303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FBC2A-E95C-4DE1-BB4A-74B9CA4EE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105" y="706170"/>
            <a:ext cx="8562580" cy="592275"/>
          </a:xfrm>
        </p:spPr>
        <p:txBody>
          <a:bodyPr/>
          <a:lstStyle/>
          <a:p>
            <a:r>
              <a:rPr lang="es-CL" b="1" dirty="0"/>
              <a:t>Estructura de un texto instructivo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E03BE6C-F60C-4322-A9DA-49150F019022}"/>
              </a:ext>
            </a:extLst>
          </p:cNvPr>
          <p:cNvSpPr/>
          <p:nvPr/>
        </p:nvSpPr>
        <p:spPr>
          <a:xfrm>
            <a:off x="1455006" y="1748059"/>
            <a:ext cx="8428383" cy="3865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225" marR="870585" indent="0" algn="just">
              <a:lnSpc>
                <a:spcPct val="100000"/>
              </a:lnSpc>
              <a:spcBef>
                <a:spcPts val="95"/>
              </a:spcBef>
              <a:buNone/>
              <a:tabLst>
                <a:tab pos="561340" algn="l"/>
              </a:tabLst>
            </a:pPr>
            <a:r>
              <a:rPr lang="es-ES" sz="2000" spc="-5" dirty="0">
                <a:solidFill>
                  <a:srgbClr val="FF0000"/>
                </a:solidFill>
                <a:latin typeface="Book Antiqua"/>
                <a:cs typeface="Book Antiqua"/>
              </a:rPr>
              <a:t>1. Título : </a:t>
            </a:r>
            <a:r>
              <a:rPr lang="es-ES" sz="2000" spc="-5" dirty="0">
                <a:solidFill>
                  <a:srgbClr val="292934"/>
                </a:solidFill>
                <a:latin typeface="Book Antiqua"/>
                <a:cs typeface="Book Antiqua"/>
              </a:rPr>
              <a:t>Se indica el </a:t>
            </a:r>
            <a:r>
              <a:rPr lang="es-ES" sz="2000" spc="-10" dirty="0">
                <a:solidFill>
                  <a:srgbClr val="292934"/>
                </a:solidFill>
                <a:latin typeface="Book Antiqua"/>
                <a:cs typeface="Book Antiqua"/>
              </a:rPr>
              <a:t>nombre </a:t>
            </a:r>
            <a:r>
              <a:rPr lang="es-ES" sz="2000" spc="-5" dirty="0">
                <a:solidFill>
                  <a:srgbClr val="292934"/>
                </a:solidFill>
                <a:latin typeface="Book Antiqua"/>
                <a:cs typeface="Book Antiqua"/>
              </a:rPr>
              <a:t>del alimento,  adorno o material </a:t>
            </a:r>
            <a:r>
              <a:rPr lang="es-ES" sz="2000" spc="-10" dirty="0">
                <a:solidFill>
                  <a:srgbClr val="292934"/>
                </a:solidFill>
                <a:latin typeface="Book Antiqua"/>
                <a:cs typeface="Book Antiqua"/>
              </a:rPr>
              <a:t>que </a:t>
            </a:r>
            <a:r>
              <a:rPr lang="es-ES" sz="2000" spc="-5" dirty="0">
                <a:solidFill>
                  <a:srgbClr val="292934"/>
                </a:solidFill>
                <a:latin typeface="Book Antiqua"/>
                <a:cs typeface="Book Antiqua"/>
              </a:rPr>
              <a:t>se va ha</a:t>
            </a:r>
            <a:r>
              <a:rPr lang="es-ES" sz="2000" spc="-10" dirty="0">
                <a:solidFill>
                  <a:srgbClr val="292934"/>
                </a:solidFill>
                <a:latin typeface="Book Antiqua"/>
                <a:cs typeface="Book Antiqua"/>
              </a:rPr>
              <a:t> </a:t>
            </a:r>
            <a:r>
              <a:rPr lang="es-ES" sz="2000" spc="-5" dirty="0">
                <a:solidFill>
                  <a:srgbClr val="292934"/>
                </a:solidFill>
                <a:latin typeface="Book Antiqua"/>
                <a:cs typeface="Book Antiqua"/>
              </a:rPr>
              <a:t>elaborar.</a:t>
            </a:r>
            <a:endParaRPr lang="es-ES" sz="2000" dirty="0">
              <a:latin typeface="Book Antiqua"/>
              <a:cs typeface="Book Antiqua"/>
            </a:endParaRPr>
          </a:p>
          <a:p>
            <a:pPr algn="just">
              <a:spcBef>
                <a:spcPts val="675"/>
              </a:spcBef>
              <a:tabLst>
                <a:tab pos="561340" algn="l"/>
              </a:tabLst>
            </a:pPr>
            <a:r>
              <a:rPr lang="es-ES" sz="2000" spc="-5" dirty="0">
                <a:solidFill>
                  <a:srgbClr val="FF0000"/>
                </a:solidFill>
                <a:latin typeface="Book Antiqua"/>
                <a:cs typeface="Book Antiqua"/>
              </a:rPr>
              <a:t>2. Lista de materiales requeridos : </a:t>
            </a:r>
            <a:r>
              <a:rPr lang="es-ES" sz="2000" spc="-5" dirty="0">
                <a:solidFill>
                  <a:srgbClr val="292934"/>
                </a:solidFill>
                <a:latin typeface="Book Antiqua"/>
                <a:cs typeface="Book Antiqua"/>
              </a:rPr>
              <a:t>Se </a:t>
            </a:r>
            <a:r>
              <a:rPr lang="es-ES" sz="2000" spc="-10" dirty="0">
                <a:solidFill>
                  <a:srgbClr val="292934"/>
                </a:solidFill>
                <a:latin typeface="Book Antiqua"/>
                <a:cs typeface="Book Antiqua"/>
              </a:rPr>
              <a:t>indica </a:t>
            </a:r>
            <a:r>
              <a:rPr lang="es-ES" sz="2000" spc="-5" dirty="0">
                <a:solidFill>
                  <a:srgbClr val="006FC0"/>
                </a:solidFill>
                <a:latin typeface="Book Antiqua"/>
                <a:cs typeface="Book Antiqua"/>
              </a:rPr>
              <a:t>Ingredientes o</a:t>
            </a:r>
            <a:r>
              <a:rPr lang="es-ES" sz="2000" spc="25" dirty="0">
                <a:solidFill>
                  <a:srgbClr val="006FC0"/>
                </a:solidFill>
                <a:latin typeface="Book Antiqua"/>
                <a:cs typeface="Book Antiqua"/>
              </a:rPr>
              <a:t> </a:t>
            </a:r>
            <a:r>
              <a:rPr lang="es-ES" sz="2000" spc="-5" dirty="0">
                <a:solidFill>
                  <a:srgbClr val="006FC0"/>
                </a:solidFill>
                <a:latin typeface="Book Antiqua"/>
                <a:cs typeface="Book Antiqua"/>
              </a:rPr>
              <a:t>materiales, </a:t>
            </a:r>
            <a:r>
              <a:rPr lang="es-ES" sz="2000" spc="-5" dirty="0">
                <a:solidFill>
                  <a:srgbClr val="292934"/>
                </a:solidFill>
                <a:latin typeface="Book Antiqua"/>
                <a:cs typeface="Book Antiqua"/>
              </a:rPr>
              <a:t>debemos </a:t>
            </a:r>
            <a:r>
              <a:rPr lang="es-ES" sz="2000" dirty="0">
                <a:solidFill>
                  <a:srgbClr val="292934"/>
                </a:solidFill>
                <a:latin typeface="Book Antiqua"/>
                <a:cs typeface="Book Antiqua"/>
              </a:rPr>
              <a:t>saber </a:t>
            </a:r>
            <a:r>
              <a:rPr lang="es-ES" sz="2000" spc="-5" dirty="0">
                <a:solidFill>
                  <a:srgbClr val="292934"/>
                </a:solidFill>
                <a:latin typeface="Book Antiqua"/>
                <a:cs typeface="Book Antiqua"/>
              </a:rPr>
              <a:t>la cantidad y el  </a:t>
            </a:r>
            <a:r>
              <a:rPr lang="es-ES" sz="2000" spc="-10" dirty="0">
                <a:solidFill>
                  <a:srgbClr val="292934"/>
                </a:solidFill>
                <a:latin typeface="Book Antiqua"/>
                <a:cs typeface="Book Antiqua"/>
              </a:rPr>
              <a:t>nombre </a:t>
            </a:r>
            <a:r>
              <a:rPr lang="es-ES" sz="2000" spc="-5" dirty="0">
                <a:solidFill>
                  <a:srgbClr val="292934"/>
                </a:solidFill>
                <a:latin typeface="Book Antiqua"/>
                <a:cs typeface="Book Antiqua"/>
              </a:rPr>
              <a:t>de c/u de los ingredientes o</a:t>
            </a:r>
            <a:r>
              <a:rPr lang="es-ES" sz="2000" spc="20" dirty="0">
                <a:solidFill>
                  <a:srgbClr val="292934"/>
                </a:solidFill>
                <a:latin typeface="Book Antiqua"/>
                <a:cs typeface="Book Antiqua"/>
              </a:rPr>
              <a:t> </a:t>
            </a:r>
            <a:r>
              <a:rPr lang="es-ES" sz="2000" spc="-5" dirty="0">
                <a:solidFill>
                  <a:srgbClr val="292934"/>
                </a:solidFill>
                <a:latin typeface="Book Antiqua"/>
                <a:cs typeface="Book Antiqua"/>
              </a:rPr>
              <a:t>materiales.</a:t>
            </a:r>
            <a:endParaRPr lang="es-ES" sz="2000" dirty="0">
              <a:latin typeface="Book Antiqua"/>
              <a:cs typeface="Book Antiqua"/>
            </a:endParaRPr>
          </a:p>
          <a:p>
            <a:pPr algn="just">
              <a:spcBef>
                <a:spcPts val="675"/>
              </a:spcBef>
              <a:tabLst>
                <a:tab pos="561340" algn="l"/>
              </a:tabLst>
            </a:pPr>
            <a:r>
              <a:rPr lang="es-ES" sz="2000" spc="-5" dirty="0">
                <a:solidFill>
                  <a:srgbClr val="FF0000"/>
                </a:solidFill>
                <a:latin typeface="Book Antiqua"/>
                <a:cs typeface="Book Antiqua"/>
              </a:rPr>
              <a:t>3. Descripción ordenada de los pasos </a:t>
            </a:r>
            <a:r>
              <a:rPr lang="es-ES" sz="2000" spc="-5" dirty="0">
                <a:solidFill>
                  <a:srgbClr val="292934"/>
                </a:solidFill>
                <a:latin typeface="Book Antiqua"/>
                <a:cs typeface="Book Antiqua"/>
              </a:rPr>
              <a:t>: ordenado paso a paso con sus respectivas instrucciones. </a:t>
            </a:r>
          </a:p>
          <a:p>
            <a:pPr algn="just">
              <a:spcBef>
                <a:spcPts val="675"/>
              </a:spcBef>
              <a:tabLst>
                <a:tab pos="561340" algn="l"/>
              </a:tabLst>
            </a:pPr>
            <a:r>
              <a:rPr lang="es-ES" sz="2000" spc="-5" dirty="0">
                <a:solidFill>
                  <a:srgbClr val="292934"/>
                </a:solidFill>
                <a:latin typeface="Book Antiqua"/>
              </a:rPr>
              <a:t>4. </a:t>
            </a:r>
            <a:r>
              <a:rPr lang="es-ES" sz="2000" spc="-5" dirty="0">
                <a:solidFill>
                  <a:srgbClr val="FF0000"/>
                </a:solidFill>
                <a:latin typeface="Book Antiqua"/>
              </a:rPr>
              <a:t>Una o más imágenes  </a:t>
            </a:r>
            <a:r>
              <a:rPr lang="es-ES" sz="2000" spc="-5" dirty="0">
                <a:solidFill>
                  <a:srgbClr val="292934"/>
                </a:solidFill>
                <a:latin typeface="Book Antiqua"/>
              </a:rPr>
              <a:t>ilustran los materiales, los pasos o el resultado final.  </a:t>
            </a:r>
          </a:p>
          <a:p>
            <a:pPr>
              <a:spcBef>
                <a:spcPts val="675"/>
              </a:spcBef>
              <a:tabLst>
                <a:tab pos="561340" algn="l"/>
              </a:tabLst>
            </a:pPr>
            <a:endParaRPr lang="es-ES" spc="-5" dirty="0">
              <a:solidFill>
                <a:srgbClr val="292934"/>
              </a:solidFill>
              <a:latin typeface="Book Antiqua"/>
            </a:endParaRPr>
          </a:p>
          <a:p>
            <a:pPr>
              <a:spcBef>
                <a:spcPts val="675"/>
              </a:spcBef>
              <a:tabLst>
                <a:tab pos="561340" algn="l"/>
              </a:tabLst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9837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DC96BA-4188-4777-9578-5AFA4B020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462845"/>
            <a:ext cx="9520158" cy="1390910"/>
          </a:xfrm>
        </p:spPr>
        <p:txBody>
          <a:bodyPr>
            <a:normAutofit fontScale="90000"/>
          </a:bodyPr>
          <a:lstStyle/>
          <a:p>
            <a:pPr algn="ctr"/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r>
              <a:rPr lang="es-CL" b="1" dirty="0"/>
              <a:t>DESAFÍO</a:t>
            </a:r>
            <a:br>
              <a:rPr lang="es-CL" b="1" dirty="0"/>
            </a:br>
            <a:r>
              <a:rPr lang="es-ES" b="1" dirty="0"/>
              <a:t>Cara de OVEJA de origami paso a paso</a:t>
            </a:r>
            <a:br>
              <a:rPr lang="es-ES" b="1" dirty="0"/>
            </a:br>
            <a:r>
              <a:rPr lang="es-CL" b="1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25C91E-D043-4147-BFD1-868D05EF5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853755"/>
            <a:ext cx="9520158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3600" b="1" u="sng" dirty="0"/>
              <a:t>Materiales</a:t>
            </a:r>
          </a:p>
          <a:p>
            <a:r>
              <a:rPr lang="es-CL" dirty="0"/>
              <a:t>Papel lustre  cuadrado</a:t>
            </a:r>
          </a:p>
          <a:p>
            <a:r>
              <a:rPr lang="es-CL" dirty="0"/>
              <a:t>Rotulador negro</a:t>
            </a:r>
          </a:p>
          <a:p>
            <a:r>
              <a:rPr lang="es-CL" dirty="0"/>
              <a:t>Bolígrafo blanco</a:t>
            </a:r>
          </a:p>
          <a:p>
            <a:r>
              <a:rPr lang="es-CL" dirty="0"/>
              <a:t>Rotulador rosa 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pic>
        <p:nvPicPr>
          <p:cNvPr id="4" name="Elementos multimedia en línea 3" title="🐑 OVEJA de papel - Guía de origami paso a paso">
            <a:hlinkClick r:id="" action="ppaction://media"/>
            <a:extLst>
              <a:ext uri="{FF2B5EF4-FFF2-40B4-BE49-F238E27FC236}">
                <a16:creationId xmlns:a16="http://schemas.microsoft.com/office/drawing/2014/main" id="{8670729A-F1B3-4950-99A2-DDD8308FCF1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645966" y="2808818"/>
            <a:ext cx="4572000" cy="257175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9E84E95-009C-4425-BA7C-E68D9F815280}"/>
              </a:ext>
            </a:extLst>
          </p:cNvPr>
          <p:cNvSpPr/>
          <p:nvPr/>
        </p:nvSpPr>
        <p:spPr>
          <a:xfrm>
            <a:off x="7303539" y="5695986"/>
            <a:ext cx="3256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4"/>
              </a:rPr>
              <a:t>https://youtu.be/Y2Mr3NYJfJs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86888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D1781E-47FB-4786-A756-B9EBE9F43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¿Cuáles son los tipos de textos instructivos ?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CC8CD2-0CA5-4FE2-BFC9-601E9A03B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dirty="0"/>
              <a:t>Manuales. </a:t>
            </a:r>
          </a:p>
          <a:p>
            <a:r>
              <a:rPr lang="es-CL" sz="2400" dirty="0"/>
              <a:t>Recetarios </a:t>
            </a:r>
          </a:p>
          <a:p>
            <a:r>
              <a:rPr lang="es-CL" sz="2400" dirty="0"/>
              <a:t>Indicaciones</a:t>
            </a:r>
          </a:p>
          <a:p>
            <a:pPr marL="0" indent="0">
              <a:buNone/>
            </a:pPr>
            <a:r>
              <a:rPr lang="es-CL" sz="2400" dirty="0"/>
              <a:t>  </a:t>
            </a:r>
          </a:p>
        </p:txBody>
      </p:sp>
      <p:pic>
        <p:nvPicPr>
          <p:cNvPr id="4" name="object 19">
            <a:extLst>
              <a:ext uri="{FF2B5EF4-FFF2-40B4-BE49-F238E27FC236}">
                <a16:creationId xmlns:a16="http://schemas.microsoft.com/office/drawing/2014/main" id="{E9A6D0A8-B811-4DAD-B8B4-E6E2D6DDED3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67061" y="2015732"/>
            <a:ext cx="4295343" cy="40377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9094179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ía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600</TotalTime>
  <Words>327</Words>
  <Application>Microsoft Office PowerPoint</Application>
  <PresentationFormat>Panorámica</PresentationFormat>
  <Paragraphs>37</Paragraphs>
  <Slides>8</Slides>
  <Notes>0</Notes>
  <HiddenSlides>0</HiddenSlides>
  <MMClips>2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Book Antiqua</vt:lpstr>
      <vt:lpstr>Palatino Linotype</vt:lpstr>
      <vt:lpstr>Galería</vt:lpstr>
      <vt:lpstr>TEXTOS INSTRUCTIVOS</vt:lpstr>
      <vt:lpstr>¿ QUÉ VAMOS APRENDER HOY?  </vt:lpstr>
      <vt:lpstr>ALGO DE MOTIVACIÓN!!!  </vt:lpstr>
      <vt:lpstr>¿ Qué son los textos instructivos?</vt:lpstr>
      <vt:lpstr>¿ Cuál es el propósito del texto instructivo?</vt:lpstr>
      <vt:lpstr>Estructura de un texto instructivo </vt:lpstr>
      <vt:lpstr>     DESAFÍO Cara de OVEJA de origami paso a paso  </vt:lpstr>
      <vt:lpstr>¿Cuáles son los tipos de textos instructivos 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TEXTOS INSTRUCTIVOS</dc:title>
  <dc:creator>caropiz</dc:creator>
  <cp:lastModifiedBy>usuario</cp:lastModifiedBy>
  <cp:revision>23</cp:revision>
  <dcterms:created xsi:type="dcterms:W3CDTF">2020-08-06T03:00:50Z</dcterms:created>
  <dcterms:modified xsi:type="dcterms:W3CDTF">2020-08-13T21:15:46Z</dcterms:modified>
</cp:coreProperties>
</file>