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4" r:id="rId6"/>
    <p:sldId id="265" r:id="rId7"/>
    <p:sldId id="266" r:id="rId8"/>
    <p:sldId id="267" r:id="rId9"/>
    <p:sldId id="268" r:id="rId10"/>
    <p:sldId id="262" r:id="rId11"/>
    <p:sldId id="263"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9/30/2020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55BA285-9698-1B45-8319-D90A8C63F150}"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61CFCDFD-B4CF-A241-8D71-E814B10BEAF4}"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9/30/2020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9/30/2020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vorpalina.com/2015/07/20/claves-para-el-entrenamiento-del-criterio-propio/" TargetMode="Externa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381521-D579-4AAA-A053-C599F928FED5}"/>
              </a:ext>
            </a:extLst>
          </p:cNvPr>
          <p:cNvSpPr>
            <a:spLocks noGrp="1"/>
          </p:cNvSpPr>
          <p:nvPr>
            <p:ph type="ctrTitle"/>
          </p:nvPr>
        </p:nvSpPr>
        <p:spPr/>
        <p:txBody>
          <a:bodyPr/>
          <a:lstStyle/>
          <a:p>
            <a:r>
              <a:rPr lang="es-CL" b="1" dirty="0">
                <a:latin typeface="Arial" panose="020B0604020202020204" pitchFamily="34" charset="0"/>
                <a:cs typeface="Arial" panose="020B0604020202020204" pitchFamily="34" charset="0"/>
              </a:rPr>
              <a:t>LA BIOGRAFÍA</a:t>
            </a:r>
          </a:p>
        </p:txBody>
      </p:sp>
      <p:sp>
        <p:nvSpPr>
          <p:cNvPr id="3" name="Subtítulo 2">
            <a:extLst>
              <a:ext uri="{FF2B5EF4-FFF2-40B4-BE49-F238E27FC236}">
                <a16:creationId xmlns:a16="http://schemas.microsoft.com/office/drawing/2014/main" id="{CBB7C42C-C595-49EE-A626-ABF072CFFB52}"/>
              </a:ext>
            </a:extLst>
          </p:cNvPr>
          <p:cNvSpPr>
            <a:spLocks noGrp="1"/>
          </p:cNvSpPr>
          <p:nvPr>
            <p:ph type="subTitle" idx="1"/>
          </p:nvPr>
        </p:nvSpPr>
        <p:spPr/>
        <p:txBody>
          <a:bodyPr/>
          <a:lstStyle/>
          <a:p>
            <a:pPr algn="ctr"/>
            <a:r>
              <a:rPr lang="es-CL" b="1" dirty="0">
                <a:solidFill>
                  <a:srgbClr val="FF0000"/>
                </a:solidFill>
                <a:latin typeface="Arial" panose="020B0604020202020204" pitchFamily="34" charset="0"/>
                <a:cs typeface="Arial" panose="020B0604020202020204" pitchFamily="34" charset="0"/>
              </a:rPr>
              <a:t>Lenguaje y comunicación- TERCER AÑO</a:t>
            </a:r>
          </a:p>
          <a:p>
            <a:pPr algn="ctr"/>
            <a:r>
              <a:rPr lang="es-CL" b="1" dirty="0">
                <a:solidFill>
                  <a:srgbClr val="FF0000"/>
                </a:solidFill>
                <a:latin typeface="Arial" panose="020B0604020202020204" pitchFamily="34" charset="0"/>
                <a:cs typeface="Arial" panose="020B0604020202020204" pitchFamily="34" charset="0"/>
              </a:rPr>
              <a:t>SEMANA 29-30 </a:t>
            </a:r>
          </a:p>
        </p:txBody>
      </p:sp>
      <p:sp>
        <p:nvSpPr>
          <p:cNvPr id="4" name="Nube 3">
            <a:extLst>
              <a:ext uri="{FF2B5EF4-FFF2-40B4-BE49-F238E27FC236}">
                <a16:creationId xmlns:a16="http://schemas.microsoft.com/office/drawing/2014/main" id="{AA3C5C99-2C78-4E10-BDBF-EE387D03BCBE}"/>
              </a:ext>
            </a:extLst>
          </p:cNvPr>
          <p:cNvSpPr/>
          <p:nvPr/>
        </p:nvSpPr>
        <p:spPr>
          <a:xfrm>
            <a:off x="556591" y="802298"/>
            <a:ext cx="1683026" cy="1384311"/>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5" name="CuadroTexto 4">
            <a:extLst>
              <a:ext uri="{FF2B5EF4-FFF2-40B4-BE49-F238E27FC236}">
                <a16:creationId xmlns:a16="http://schemas.microsoft.com/office/drawing/2014/main" id="{61FE8E04-5FF0-424A-8CE1-3D92C208FF21}"/>
              </a:ext>
            </a:extLst>
          </p:cNvPr>
          <p:cNvSpPr txBox="1"/>
          <p:nvPr/>
        </p:nvSpPr>
        <p:spPr>
          <a:xfrm>
            <a:off x="887895" y="1235412"/>
            <a:ext cx="1232452" cy="338554"/>
          </a:xfrm>
          <a:prstGeom prst="rect">
            <a:avLst/>
          </a:prstGeom>
          <a:noFill/>
        </p:spPr>
        <p:txBody>
          <a:bodyPr wrap="square" rtlCol="0">
            <a:spAutoFit/>
          </a:bodyPr>
          <a:lstStyle/>
          <a:p>
            <a:r>
              <a:rPr lang="es-CL" sz="1600" b="1" dirty="0">
                <a:latin typeface="Arial" panose="020B0604020202020204" pitchFamily="34" charset="0"/>
                <a:cs typeface="Arial" panose="020B0604020202020204" pitchFamily="34" charset="0"/>
              </a:rPr>
              <a:t>¿ Qué es ?</a:t>
            </a:r>
          </a:p>
        </p:txBody>
      </p:sp>
      <p:sp>
        <p:nvSpPr>
          <p:cNvPr id="6" name="Nube 5">
            <a:extLst>
              <a:ext uri="{FF2B5EF4-FFF2-40B4-BE49-F238E27FC236}">
                <a16:creationId xmlns:a16="http://schemas.microsoft.com/office/drawing/2014/main" id="{C84E0DFC-40CE-479E-A523-7DA80A32A60D}"/>
              </a:ext>
            </a:extLst>
          </p:cNvPr>
          <p:cNvSpPr/>
          <p:nvPr/>
        </p:nvSpPr>
        <p:spPr>
          <a:xfrm>
            <a:off x="8613913" y="5022574"/>
            <a:ext cx="2690191" cy="10331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b="1" dirty="0">
                <a:latin typeface="Arial" panose="020B0604020202020204" pitchFamily="34" charset="0"/>
                <a:cs typeface="Arial" panose="020B0604020202020204" pitchFamily="34" charset="0"/>
              </a:rPr>
              <a:t>¿Sólo son para personas importantes?</a:t>
            </a:r>
          </a:p>
        </p:txBody>
      </p:sp>
      <p:sp>
        <p:nvSpPr>
          <p:cNvPr id="7" name="Nube 6">
            <a:extLst>
              <a:ext uri="{FF2B5EF4-FFF2-40B4-BE49-F238E27FC236}">
                <a16:creationId xmlns:a16="http://schemas.microsoft.com/office/drawing/2014/main" id="{81E9C556-E510-4924-8294-DD30B3C4896E}"/>
              </a:ext>
            </a:extLst>
          </p:cNvPr>
          <p:cNvSpPr/>
          <p:nvPr/>
        </p:nvSpPr>
        <p:spPr>
          <a:xfrm>
            <a:off x="9303026" y="802298"/>
            <a:ext cx="2332383" cy="1033128"/>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sz="1600" b="1" dirty="0">
                <a:latin typeface="Arial" panose="020B0604020202020204" pitchFamily="34" charset="0"/>
                <a:cs typeface="Arial" panose="020B0604020202020204" pitchFamily="34" charset="0"/>
              </a:rPr>
              <a:t>¿ Lleva fechas?</a:t>
            </a:r>
          </a:p>
        </p:txBody>
      </p:sp>
      <p:sp>
        <p:nvSpPr>
          <p:cNvPr id="8" name="Nube 7">
            <a:extLst>
              <a:ext uri="{FF2B5EF4-FFF2-40B4-BE49-F238E27FC236}">
                <a16:creationId xmlns:a16="http://schemas.microsoft.com/office/drawing/2014/main" id="{F2F34A81-F64D-4869-9E17-034FEA6337CC}"/>
              </a:ext>
            </a:extLst>
          </p:cNvPr>
          <p:cNvSpPr/>
          <p:nvPr/>
        </p:nvSpPr>
        <p:spPr>
          <a:xfrm>
            <a:off x="887895" y="5380383"/>
            <a:ext cx="2279375" cy="82163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0" name="CuadroTexto 9">
            <a:extLst>
              <a:ext uri="{FF2B5EF4-FFF2-40B4-BE49-F238E27FC236}">
                <a16:creationId xmlns:a16="http://schemas.microsoft.com/office/drawing/2014/main" id="{034F60C1-A57A-460F-A5AB-A0998ACADC3D}"/>
              </a:ext>
            </a:extLst>
          </p:cNvPr>
          <p:cNvSpPr txBox="1"/>
          <p:nvPr/>
        </p:nvSpPr>
        <p:spPr>
          <a:xfrm flipH="1">
            <a:off x="1326913" y="5410943"/>
            <a:ext cx="1363277" cy="830997"/>
          </a:xfrm>
          <a:prstGeom prst="rect">
            <a:avLst/>
          </a:prstGeom>
          <a:noFill/>
        </p:spPr>
        <p:txBody>
          <a:bodyPr wrap="square" rtlCol="0">
            <a:spAutoFit/>
          </a:bodyPr>
          <a:lstStyle/>
          <a:p>
            <a:r>
              <a:rPr lang="es-CL" sz="1600" b="1" dirty="0">
                <a:solidFill>
                  <a:schemeClr val="bg1"/>
                </a:solidFill>
                <a:latin typeface="Arial" panose="020B0604020202020204" pitchFamily="34" charset="0"/>
                <a:cs typeface="Arial" panose="020B0604020202020204" pitchFamily="34" charset="0"/>
              </a:rPr>
              <a:t>¿Habla  de  la vida de alguien ? </a:t>
            </a:r>
          </a:p>
        </p:txBody>
      </p:sp>
    </p:spTree>
    <p:extLst>
      <p:ext uri="{BB962C8B-B14F-4D97-AF65-F5344CB8AC3E}">
        <p14:creationId xmlns:p14="http://schemas.microsoft.com/office/powerpoint/2010/main" val="276770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20 DE AGOSTO NATALICIO DE BERNANDO O´HIGGINS">
            <a:extLst>
              <a:ext uri="{FF2B5EF4-FFF2-40B4-BE49-F238E27FC236}">
                <a16:creationId xmlns:a16="http://schemas.microsoft.com/office/drawing/2014/main" id="{7ED1470F-DF7D-4A4E-8FA5-EF47369044F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9703" y="-2135"/>
            <a:ext cx="1818089" cy="2173605"/>
          </a:xfrm>
          <a:prstGeom prst="rect">
            <a:avLst/>
          </a:prstGeom>
          <a:noFill/>
          <a:ln>
            <a:noFill/>
          </a:ln>
        </p:spPr>
      </p:pic>
      <p:sp>
        <p:nvSpPr>
          <p:cNvPr id="2" name="Título 1">
            <a:extLst>
              <a:ext uri="{FF2B5EF4-FFF2-40B4-BE49-F238E27FC236}">
                <a16:creationId xmlns:a16="http://schemas.microsoft.com/office/drawing/2014/main" id="{E80C6818-A344-455F-B9AA-C3DA2496826F}"/>
              </a:ext>
            </a:extLst>
          </p:cNvPr>
          <p:cNvSpPr>
            <a:spLocks noGrp="1"/>
          </p:cNvSpPr>
          <p:nvPr>
            <p:ph type="title"/>
          </p:nvPr>
        </p:nvSpPr>
        <p:spPr>
          <a:xfrm>
            <a:off x="1534696" y="103881"/>
            <a:ext cx="9520158" cy="1049235"/>
          </a:xfrm>
        </p:spPr>
        <p:txBody>
          <a:bodyPr/>
          <a:lstStyle/>
          <a:p>
            <a:pPr algn="ctr"/>
            <a:r>
              <a:rPr lang="es-CL" dirty="0"/>
              <a:t>TRABAJEMOS AHORA!!!</a:t>
            </a:r>
          </a:p>
        </p:txBody>
      </p:sp>
      <p:sp>
        <p:nvSpPr>
          <p:cNvPr id="3" name="Marcador de contenido 2">
            <a:extLst>
              <a:ext uri="{FF2B5EF4-FFF2-40B4-BE49-F238E27FC236}">
                <a16:creationId xmlns:a16="http://schemas.microsoft.com/office/drawing/2014/main" id="{243C73F4-9D47-4EE6-AE6E-8B69A81BDC01}"/>
              </a:ext>
            </a:extLst>
          </p:cNvPr>
          <p:cNvSpPr>
            <a:spLocks noGrp="1"/>
          </p:cNvSpPr>
          <p:nvPr>
            <p:ph idx="1"/>
          </p:nvPr>
        </p:nvSpPr>
        <p:spPr>
          <a:xfrm>
            <a:off x="0" y="1179620"/>
            <a:ext cx="10909080" cy="3450613"/>
          </a:xfrm>
        </p:spPr>
        <p:txBody>
          <a:bodyPr>
            <a:normAutofit fontScale="25000" lnSpcReduction="20000"/>
          </a:bodyPr>
          <a:lstStyle/>
          <a:p>
            <a:pPr algn="just"/>
            <a:r>
              <a:rPr lang="es-CL" sz="5600" dirty="0">
                <a:latin typeface="Arial" panose="020B0604020202020204" pitchFamily="34" charset="0"/>
                <a:cs typeface="Arial" panose="020B0604020202020204" pitchFamily="34" charset="0"/>
              </a:rPr>
              <a:t>Nace el 20 de agosto de 1778 en Chillán (Viejo), Hijo de don Ambrosio O´Higgins, quien fue posteriormente Gobernador de Chile y Virrey del Perú y de la joven chillaneja Isabel Riquelme.</a:t>
            </a:r>
          </a:p>
          <a:p>
            <a:pPr algn="just"/>
            <a:r>
              <a:rPr lang="es-CL" sz="5600" dirty="0">
                <a:latin typeface="Arial" panose="020B0604020202020204" pitchFamily="34" charset="0"/>
                <a:cs typeface="Arial" panose="020B0604020202020204" pitchFamily="34" charset="0"/>
              </a:rPr>
              <a:t>A la edad de 4 años fue confiado al caballero portugués Juan Albano Pereira, residente en Talca, con cuya familia vivió el niño Bernardo hasta los 11 años de edad. Realizó estudios en el Colegio Franciscano de su pueblo; posteriormente estudió en el Colegio San Carlos de Lima, para finalizar en Londres (Richmond) bajo la tutela de los fabricantes de relojes Spencer y Perkins.</a:t>
            </a:r>
          </a:p>
          <a:p>
            <a:pPr algn="just"/>
            <a:r>
              <a:rPr lang="es-CL" sz="5600" dirty="0">
                <a:latin typeface="Arial" panose="020B0604020202020204" pitchFamily="34" charset="0"/>
                <a:cs typeface="Arial" panose="020B0604020202020204" pitchFamily="34" charset="0"/>
              </a:rPr>
              <a:t>Intervino en la primera fase de la Independencia (1810 – 1814) junto a José Miguel Carrera, fase llamada “Patria Vieja” que terminó en el desastre de Rancagua el 1º de octubre de 1814.</a:t>
            </a:r>
          </a:p>
          <a:p>
            <a:pPr algn="just"/>
            <a:r>
              <a:rPr lang="es-CL" sz="5600" dirty="0">
                <a:latin typeface="Arial" panose="020B0604020202020204" pitchFamily="34" charset="0"/>
                <a:cs typeface="Arial" panose="020B0604020202020204" pitchFamily="34" charset="0"/>
              </a:rPr>
              <a:t>En 1813 fue ascendido a General en Jefe, atravesó la cordillera con el resto del Ejército chileno refugiándose en Mendoza, preparó con San Martín el “Ejército de los Andes”. Volviendo a Chile, derrotó a los realistas en Chacabuco (12 de febrero de 1817) y aceptó el cargo de Director Supremo de la nación. Inició la denominada “Patria Nueva”, proclamando la independencia de Chile en el primer aniversario de Chacabuco. En Concha Rayada triunfaron los realistas (19 de marzo de 1818) para ser derrotados definitivamente en Maipú (5 de abril de 1818).</a:t>
            </a:r>
          </a:p>
          <a:p>
            <a:pPr algn="just"/>
            <a:r>
              <a:rPr lang="es-CL" sz="5600" dirty="0">
                <a:latin typeface="Arial" panose="020B0604020202020204" pitchFamily="34" charset="0"/>
                <a:cs typeface="Arial" panose="020B0604020202020204" pitchFamily="34" charset="0"/>
              </a:rPr>
              <a:t>Obras y muerte</a:t>
            </a:r>
          </a:p>
          <a:p>
            <a:pPr algn="just"/>
            <a:r>
              <a:rPr lang="es-CL" sz="5600" dirty="0">
                <a:latin typeface="Arial" panose="020B0604020202020204" pitchFamily="34" charset="0"/>
                <a:cs typeface="Arial" panose="020B0604020202020204" pitchFamily="34" charset="0"/>
              </a:rPr>
              <a:t>Dentro de sus obras es necesario destacar la creación de la Escuela Militar y la primera Escuadra Nacional: entrega una nueva Constitución (1822); crea un nuevo Escudo de Armas; reabre la Biblioteca Nacional y el Instituto Nacional e impulsa el desarrollo del comercio, pero no descuida lo que es primordial para asegurar la libertad del país: terminar con la presencia de los Virreyes del Perú, dando independencia a esa nación. Envía bajo las órdenes de San Martín, La Escuadra Libertadora del Perú (agosto de 1820).</a:t>
            </a:r>
          </a:p>
          <a:p>
            <a:pPr algn="just"/>
            <a:r>
              <a:rPr lang="es-CL" sz="5600" dirty="0">
                <a:latin typeface="Arial" panose="020B0604020202020204" pitchFamily="34" charset="0"/>
                <a:cs typeface="Arial" panose="020B0604020202020204" pitchFamily="34" charset="0"/>
              </a:rPr>
              <a:t>Al frente de los destinos de la nueva nación tuvo dificultades políticas y económicas, razón por la cual se veía obligado a renunciar el 28 de enero de 1823. Fue desterrado al Perú, donde vivió hasta su muerte, el día 24 de octubre de 1842.</a:t>
            </a:r>
          </a:p>
          <a:p>
            <a:pPr algn="just"/>
            <a:r>
              <a:rPr lang="es-CL" sz="5600" dirty="0">
                <a:latin typeface="Arial" panose="020B0604020202020204" pitchFamily="34" charset="0"/>
                <a:cs typeface="Arial" panose="020B0604020202020204" pitchFamily="34" charset="0"/>
              </a:rPr>
              <a:t>Sus restos descansan hoy en la cripta del Altar de la Patria, en la Alameda del Libertador Bernardo O’Higgins, Santiago de Chile, para veneración de sus compatriotas.</a:t>
            </a:r>
          </a:p>
          <a:p>
            <a:endParaRPr lang="es-CL" dirty="0"/>
          </a:p>
        </p:txBody>
      </p:sp>
      <p:sp>
        <p:nvSpPr>
          <p:cNvPr id="5" name="CuadroTexto 4">
            <a:extLst>
              <a:ext uri="{FF2B5EF4-FFF2-40B4-BE49-F238E27FC236}">
                <a16:creationId xmlns:a16="http://schemas.microsoft.com/office/drawing/2014/main" id="{EBFA98C4-E212-440F-B0C5-ACC54AF65549}"/>
              </a:ext>
            </a:extLst>
          </p:cNvPr>
          <p:cNvSpPr txBox="1"/>
          <p:nvPr/>
        </p:nvSpPr>
        <p:spPr>
          <a:xfrm>
            <a:off x="381758" y="196108"/>
            <a:ext cx="2716696" cy="1015663"/>
          </a:xfrm>
          <a:prstGeom prst="rect">
            <a:avLst/>
          </a:prstGeom>
          <a:noFill/>
        </p:spPr>
        <p:txBody>
          <a:bodyPr wrap="square" rtlCol="0">
            <a:spAutoFit/>
          </a:bodyPr>
          <a:lstStyle/>
          <a:p>
            <a:r>
              <a:rPr lang="es-CL" sz="2000" b="1" dirty="0">
                <a:latin typeface="Arial" panose="020B0604020202020204" pitchFamily="34" charset="0"/>
                <a:cs typeface="Arial" panose="020B0604020202020204" pitchFamily="34" charset="0"/>
              </a:rPr>
              <a:t>Bernardo O´Higgins Riquelme </a:t>
            </a:r>
          </a:p>
          <a:p>
            <a:r>
              <a:rPr lang="es-CL" sz="2000" b="1" dirty="0">
                <a:latin typeface="Arial" panose="020B0604020202020204" pitchFamily="34" charset="0"/>
                <a:cs typeface="Arial" panose="020B0604020202020204" pitchFamily="34" charset="0"/>
              </a:rPr>
              <a:t>              1778- 1842</a:t>
            </a:r>
          </a:p>
        </p:txBody>
      </p:sp>
    </p:spTree>
    <p:extLst>
      <p:ext uri="{BB962C8B-B14F-4D97-AF65-F5344CB8AC3E}">
        <p14:creationId xmlns:p14="http://schemas.microsoft.com/office/powerpoint/2010/main" val="114648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D01E5-8D86-4862-86EA-A3165784063A}"/>
              </a:ext>
            </a:extLst>
          </p:cNvPr>
          <p:cNvSpPr>
            <a:spLocks noGrp="1"/>
          </p:cNvSpPr>
          <p:nvPr>
            <p:ph type="title"/>
          </p:nvPr>
        </p:nvSpPr>
        <p:spPr/>
        <p:txBody>
          <a:bodyPr/>
          <a:lstStyle/>
          <a:p>
            <a:pPr algn="ctr"/>
            <a:r>
              <a:rPr lang="es-CL" b="1" dirty="0">
                <a:latin typeface="Arial" panose="020B0604020202020204" pitchFamily="34" charset="0"/>
                <a:cs typeface="Arial" panose="020B0604020202020204" pitchFamily="34" charset="0"/>
              </a:rPr>
              <a:t>¿Qué conocemos ahora  de nuestro personaje?</a:t>
            </a:r>
          </a:p>
        </p:txBody>
      </p:sp>
      <p:sp>
        <p:nvSpPr>
          <p:cNvPr id="3" name="Marcador de contenido 2">
            <a:extLst>
              <a:ext uri="{FF2B5EF4-FFF2-40B4-BE49-F238E27FC236}">
                <a16:creationId xmlns:a16="http://schemas.microsoft.com/office/drawing/2014/main" id="{D7A1A650-AF52-46C6-BA0D-9A6989CC2861}"/>
              </a:ext>
            </a:extLst>
          </p:cNvPr>
          <p:cNvSpPr>
            <a:spLocks noGrp="1"/>
          </p:cNvSpPr>
          <p:nvPr>
            <p:ph idx="1"/>
          </p:nvPr>
        </p:nvSpPr>
        <p:spPr/>
        <p:txBody>
          <a:bodyPr/>
          <a:lstStyle/>
          <a:p>
            <a:r>
              <a:rPr lang="es-CL" dirty="0">
                <a:latin typeface="Arial" panose="020B0604020202020204" pitchFamily="34" charset="0"/>
                <a:cs typeface="Arial" panose="020B0604020202020204" pitchFamily="34" charset="0"/>
              </a:rPr>
              <a:t>1. ¿Cuándo y dónde nació? </a:t>
            </a:r>
          </a:p>
          <a:p>
            <a:r>
              <a:rPr lang="es-CL" dirty="0">
                <a:latin typeface="Arial" panose="020B0604020202020204" pitchFamily="34" charset="0"/>
                <a:cs typeface="Arial" panose="020B0604020202020204" pitchFamily="34" charset="0"/>
              </a:rPr>
              <a:t>2. </a:t>
            </a:r>
            <a:r>
              <a:rPr lang="es-ES" dirty="0"/>
              <a:t>¿Quiénes fueron sus Padres?</a:t>
            </a:r>
          </a:p>
          <a:p>
            <a:r>
              <a:rPr lang="es-ES" dirty="0"/>
              <a:t>3.  ¿Cómo fue su vida en sus primeros años? </a:t>
            </a:r>
          </a:p>
          <a:p>
            <a:r>
              <a:rPr lang="es-ES" dirty="0"/>
              <a:t>4. ¿Cuál fue el hecho que marco la historia de Bernardo O´Higgins y de Chile?</a:t>
            </a:r>
          </a:p>
          <a:p>
            <a:r>
              <a:rPr lang="es-ES" dirty="0"/>
              <a:t>5. ¿ En qué año falleció? </a:t>
            </a:r>
          </a:p>
          <a:p>
            <a:r>
              <a:rPr lang="es-ES" dirty="0"/>
              <a:t>6. Dónde descansan sus restos ?</a:t>
            </a:r>
          </a:p>
          <a:p>
            <a:r>
              <a:rPr lang="es-ES" dirty="0"/>
              <a:t>7. Por qué es considerado el padre de la patria ?</a:t>
            </a:r>
          </a:p>
          <a:p>
            <a:pPr marL="0" indent="0">
              <a:buNone/>
            </a:pPr>
            <a:endParaRPr lang="es-ES" dirty="0"/>
          </a:p>
          <a:p>
            <a:endParaRPr lang="es-CL" dirty="0">
              <a:latin typeface="Arial" panose="020B0604020202020204" pitchFamily="34" charset="0"/>
              <a:cs typeface="Arial" panose="020B0604020202020204" pitchFamily="34" charset="0"/>
            </a:endParaRPr>
          </a:p>
          <a:p>
            <a:endParaRPr lang="es-CL" dirty="0"/>
          </a:p>
        </p:txBody>
      </p:sp>
    </p:spTree>
    <p:extLst>
      <p:ext uri="{BB962C8B-B14F-4D97-AF65-F5344CB8AC3E}">
        <p14:creationId xmlns:p14="http://schemas.microsoft.com/office/powerpoint/2010/main" val="154800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ACD70D-2E34-4609-98E0-05B13A48DFE7}"/>
              </a:ext>
            </a:extLst>
          </p:cNvPr>
          <p:cNvSpPr>
            <a:spLocks noGrp="1"/>
          </p:cNvSpPr>
          <p:nvPr>
            <p:ph type="ctrTitle"/>
          </p:nvPr>
        </p:nvSpPr>
        <p:spPr/>
        <p:txBody>
          <a:bodyPr/>
          <a:lstStyle/>
          <a:p>
            <a:r>
              <a:rPr lang="es-CL" dirty="0">
                <a:solidFill>
                  <a:schemeClr val="accent4">
                    <a:lumMod val="60000"/>
                    <a:lumOff val="40000"/>
                  </a:schemeClr>
                </a:solidFill>
              </a:rPr>
              <a:t>¡¡¡¡ ÉXITO!!!!</a:t>
            </a:r>
          </a:p>
        </p:txBody>
      </p:sp>
    </p:spTree>
    <p:extLst>
      <p:ext uri="{BB962C8B-B14F-4D97-AF65-F5344CB8AC3E}">
        <p14:creationId xmlns:p14="http://schemas.microsoft.com/office/powerpoint/2010/main" val="342077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9F0EA-6E08-4688-90BE-C78C6B1EA5CF}"/>
              </a:ext>
            </a:extLst>
          </p:cNvPr>
          <p:cNvSpPr>
            <a:spLocks noGrp="1"/>
          </p:cNvSpPr>
          <p:nvPr>
            <p:ph type="title"/>
          </p:nvPr>
        </p:nvSpPr>
        <p:spPr/>
        <p:txBody>
          <a:bodyPr>
            <a:normAutofit/>
          </a:bodyPr>
          <a:lstStyle/>
          <a:p>
            <a:r>
              <a:rPr lang="es-CL" sz="3600" b="1" dirty="0">
                <a:latin typeface="Arial" panose="020B0604020202020204" pitchFamily="34" charset="0"/>
                <a:cs typeface="Arial" panose="020B0604020202020204" pitchFamily="34" charset="0"/>
              </a:rPr>
              <a:t>¿ Cuál es el objetivo de nuestra clase?</a:t>
            </a:r>
          </a:p>
        </p:txBody>
      </p:sp>
      <p:sp>
        <p:nvSpPr>
          <p:cNvPr id="3" name="Marcador de contenido 2">
            <a:extLst>
              <a:ext uri="{FF2B5EF4-FFF2-40B4-BE49-F238E27FC236}">
                <a16:creationId xmlns:a16="http://schemas.microsoft.com/office/drawing/2014/main" id="{EB0BC53E-1D71-466F-889D-A987817E3B66}"/>
              </a:ext>
            </a:extLst>
          </p:cNvPr>
          <p:cNvSpPr>
            <a:spLocks noGrp="1"/>
          </p:cNvSpPr>
          <p:nvPr>
            <p:ph idx="1"/>
          </p:nvPr>
        </p:nvSpPr>
        <p:spPr/>
        <p:txBody>
          <a:bodyPr>
            <a:normAutofit fontScale="92500"/>
          </a:bodyPr>
          <a:lstStyle/>
          <a:p>
            <a:pPr marL="0" indent="0" algn="just">
              <a:buNone/>
            </a:pPr>
            <a:r>
              <a:rPr lang="es-ES" dirty="0">
                <a:latin typeface="Arial" panose="020B0604020202020204" pitchFamily="34" charset="0"/>
                <a:cs typeface="Arial" panose="020B0604020202020204" pitchFamily="34" charset="0"/>
              </a:rPr>
              <a:t>LE03 OA 06</a:t>
            </a:r>
          </a:p>
          <a:p>
            <a:pPr algn="just"/>
            <a:r>
              <a:rPr lang="es-ES" b="1" dirty="0">
                <a:latin typeface="Arial" panose="020B0604020202020204" pitchFamily="34" charset="0"/>
                <a:cs typeface="Arial" panose="020B0604020202020204" pitchFamily="34" charset="0"/>
              </a:rPr>
              <a:t>Leer independientemente y comprender textos no literarios </a:t>
            </a:r>
            <a:r>
              <a:rPr lang="es-ES" dirty="0">
                <a:latin typeface="Arial" panose="020B0604020202020204" pitchFamily="34" charset="0"/>
                <a:cs typeface="Arial" panose="020B0604020202020204" pitchFamily="34" charset="0"/>
              </a:rPr>
              <a:t>(cartas</a:t>
            </a:r>
            <a:r>
              <a:rPr lang="es-ES" b="1" dirty="0">
                <a:solidFill>
                  <a:schemeClr val="accent1">
                    <a:lumMod val="60000"/>
                    <a:lumOff val="40000"/>
                  </a:schemeClr>
                </a:solidFill>
                <a:latin typeface="Arial" panose="020B0604020202020204" pitchFamily="34" charset="0"/>
                <a:cs typeface="Arial" panose="020B0604020202020204" pitchFamily="34" charset="0"/>
              </a:rPr>
              <a:t>,</a:t>
            </a:r>
            <a:r>
              <a:rPr lang="es-ES" b="1" u="sng" dirty="0">
                <a:solidFill>
                  <a:srgbClr val="FF0000"/>
                </a:solidFill>
                <a:latin typeface="Arial" panose="020B0604020202020204" pitchFamily="34" charset="0"/>
                <a:cs typeface="Arial" panose="020B0604020202020204" pitchFamily="34" charset="0"/>
              </a:rPr>
              <a:t> biografías</a:t>
            </a:r>
            <a:r>
              <a:rPr lang="es-ES" dirty="0">
                <a:latin typeface="Arial" panose="020B0604020202020204" pitchFamily="34" charset="0"/>
                <a:cs typeface="Arial" panose="020B0604020202020204" pitchFamily="34" charset="0"/>
              </a:rPr>
              <a:t>, relatos históricos, instrucciones, libros y artículos informativos, noticias, etc.) para ampliar su conocimiento del mundo y formarse una opinión: </a:t>
            </a:r>
            <a:r>
              <a:rPr lang="es-ES" b="1" u="sng" dirty="0">
                <a:latin typeface="Arial" panose="020B0604020202020204" pitchFamily="34" charset="0"/>
                <a:cs typeface="Arial" panose="020B0604020202020204" pitchFamily="34" charset="0"/>
              </a:rPr>
              <a:t>extrayendo información explícita e implícita; utilizando los organizadores de textos expositivos </a:t>
            </a:r>
            <a:r>
              <a:rPr lang="es-ES" dirty="0">
                <a:latin typeface="Arial" panose="020B0604020202020204" pitchFamily="34" charset="0"/>
                <a:cs typeface="Arial" panose="020B0604020202020204" pitchFamily="34" charset="0"/>
              </a:rPr>
              <a:t>(títulos, subtítulos, índice y glosario) para encontrar información específica; comprendiendo la información que aportan las ilustraciones, símbolos y pictogramas a un texto; formulando una opinión sobre algún aspecto de la lectura; fundamentando su opinión con información del texto o sus conocimientos previos.</a:t>
            </a:r>
          </a:p>
          <a:p>
            <a:endParaRPr lang="es-CL" dirty="0"/>
          </a:p>
        </p:txBody>
      </p:sp>
    </p:spTree>
    <p:extLst>
      <p:ext uri="{BB962C8B-B14F-4D97-AF65-F5344CB8AC3E}">
        <p14:creationId xmlns:p14="http://schemas.microsoft.com/office/powerpoint/2010/main" val="412387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4800C-0C51-425A-BEF1-A5956EB4CF59}"/>
              </a:ext>
            </a:extLst>
          </p:cNvPr>
          <p:cNvSpPr>
            <a:spLocks noGrp="1"/>
          </p:cNvSpPr>
          <p:nvPr>
            <p:ph type="title"/>
          </p:nvPr>
        </p:nvSpPr>
        <p:spPr/>
        <p:txBody>
          <a:bodyPr/>
          <a:lstStyle/>
          <a:p>
            <a:pPr algn="ctr"/>
            <a:r>
              <a:rPr lang="es-CL" b="1" dirty="0">
                <a:latin typeface="Arial" panose="020B0604020202020204" pitchFamily="34" charset="0"/>
                <a:cs typeface="Arial" panose="020B0604020202020204" pitchFamily="34" charset="0"/>
              </a:rPr>
              <a:t>¿Conoces a estos personajes?</a:t>
            </a:r>
            <a:br>
              <a:rPr lang="es-CL" b="1" dirty="0">
                <a:latin typeface="Arial" panose="020B0604020202020204" pitchFamily="34" charset="0"/>
                <a:cs typeface="Arial" panose="020B0604020202020204" pitchFamily="34" charset="0"/>
              </a:rPr>
            </a:br>
            <a:r>
              <a:rPr lang="es-CL" b="1" dirty="0">
                <a:latin typeface="Arial" panose="020B0604020202020204" pitchFamily="34" charset="0"/>
                <a:cs typeface="Arial" panose="020B0604020202020204" pitchFamily="34" charset="0"/>
              </a:rPr>
              <a:t>¿Qué sabes de ellos?</a:t>
            </a:r>
          </a:p>
        </p:txBody>
      </p:sp>
      <p:pic>
        <p:nvPicPr>
          <p:cNvPr id="1026" name="Picture 2" descr="Gabriela Mistral, poeta de las piedras | La Esfera de Papel">
            <a:extLst>
              <a:ext uri="{FF2B5EF4-FFF2-40B4-BE49-F238E27FC236}">
                <a16:creationId xmlns:a16="http://schemas.microsoft.com/office/drawing/2014/main" id="{F01519C9-2FCB-4A6E-99DF-83BE1963E9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0951" y="2209800"/>
            <a:ext cx="1454598" cy="189023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F89A3986-2C3B-4B49-86A2-F9022BFE792E}"/>
              </a:ext>
            </a:extLst>
          </p:cNvPr>
          <p:cNvSpPr txBox="1"/>
          <p:nvPr/>
        </p:nvSpPr>
        <p:spPr>
          <a:xfrm>
            <a:off x="265043" y="4439478"/>
            <a:ext cx="1550506" cy="307777"/>
          </a:xfrm>
          <a:prstGeom prst="rect">
            <a:avLst/>
          </a:prstGeom>
          <a:noFill/>
        </p:spPr>
        <p:txBody>
          <a:bodyPr wrap="square" rtlCol="0">
            <a:spAutoFit/>
          </a:bodyPr>
          <a:lstStyle/>
          <a:p>
            <a:r>
              <a:rPr lang="es-CL" sz="1400" b="1" dirty="0">
                <a:latin typeface="Arial" panose="020B0604020202020204" pitchFamily="34" charset="0"/>
                <a:cs typeface="Arial" panose="020B0604020202020204" pitchFamily="34" charset="0"/>
              </a:rPr>
              <a:t>Gabriela Mistral</a:t>
            </a:r>
          </a:p>
        </p:txBody>
      </p:sp>
      <p:pic>
        <p:nvPicPr>
          <p:cNvPr id="1028" name="Picture 4" descr="Bernardo O'Higgins - Wikipedia, la enciclopedia libre">
            <a:extLst>
              <a:ext uri="{FF2B5EF4-FFF2-40B4-BE49-F238E27FC236}">
                <a16:creationId xmlns:a16="http://schemas.microsoft.com/office/drawing/2014/main" id="{5930EEC2-C121-4B77-9071-E45E03131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5514" y="2209800"/>
            <a:ext cx="1550506" cy="1890239"/>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4EEA030C-B49D-445D-8F92-9D3E0A2820AA}"/>
              </a:ext>
            </a:extLst>
          </p:cNvPr>
          <p:cNvSpPr txBox="1"/>
          <p:nvPr/>
        </p:nvSpPr>
        <p:spPr>
          <a:xfrm>
            <a:off x="2705514" y="4456085"/>
            <a:ext cx="1550506" cy="523220"/>
          </a:xfrm>
          <a:prstGeom prst="rect">
            <a:avLst/>
          </a:prstGeom>
          <a:noFill/>
        </p:spPr>
        <p:txBody>
          <a:bodyPr wrap="square" rtlCol="0">
            <a:spAutoFit/>
          </a:bodyPr>
          <a:lstStyle/>
          <a:p>
            <a:r>
              <a:rPr lang="es-CL" sz="1400" b="1" dirty="0">
                <a:latin typeface="Arial" panose="020B0604020202020204" pitchFamily="34" charset="0"/>
                <a:cs typeface="Arial" panose="020B0604020202020204" pitchFamily="34" charset="0"/>
              </a:rPr>
              <a:t>Bernardo </a:t>
            </a:r>
            <a:r>
              <a:rPr lang="es-CL" sz="1400" b="1" dirty="0" err="1">
                <a:latin typeface="Arial" panose="020B0604020202020204" pitchFamily="34" charset="0"/>
                <a:cs typeface="Arial" panose="020B0604020202020204" pitchFamily="34" charset="0"/>
              </a:rPr>
              <a:t>O´Higgns</a:t>
            </a:r>
            <a:endParaRPr lang="es-CL" sz="1400" b="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7646B0F4-B7D3-4D0E-8D09-371FBD57EC8B}"/>
              </a:ext>
            </a:extLst>
          </p:cNvPr>
          <p:cNvSpPr txBox="1"/>
          <p:nvPr/>
        </p:nvSpPr>
        <p:spPr>
          <a:xfrm>
            <a:off x="4771611" y="4565566"/>
            <a:ext cx="1748459" cy="307777"/>
          </a:xfrm>
          <a:prstGeom prst="rect">
            <a:avLst/>
          </a:prstGeom>
          <a:noFill/>
        </p:spPr>
        <p:txBody>
          <a:bodyPr wrap="square" rtlCol="0">
            <a:spAutoFit/>
          </a:bodyPr>
          <a:lstStyle/>
          <a:p>
            <a:r>
              <a:rPr lang="es-CL" sz="1400" b="1" dirty="0" err="1">
                <a:latin typeface="Arial" panose="020B0604020202020204" pitchFamily="34" charset="0"/>
                <a:cs typeface="Arial" panose="020B0604020202020204" pitchFamily="34" charset="0"/>
              </a:rPr>
              <a:t>Christiane</a:t>
            </a:r>
            <a:r>
              <a:rPr lang="es-CL" sz="1400" b="1" dirty="0">
                <a:latin typeface="Arial" panose="020B0604020202020204" pitchFamily="34" charset="0"/>
                <a:cs typeface="Arial" panose="020B0604020202020204" pitchFamily="34" charset="0"/>
              </a:rPr>
              <a:t> </a:t>
            </a:r>
            <a:r>
              <a:rPr lang="es-CL" sz="1400" b="1" dirty="0" err="1">
                <a:latin typeface="Arial" panose="020B0604020202020204" pitchFamily="34" charset="0"/>
                <a:cs typeface="Arial" panose="020B0604020202020204" pitchFamily="34" charset="0"/>
              </a:rPr>
              <a:t>Endler</a:t>
            </a:r>
            <a:endParaRPr lang="es-CL" sz="1400" b="1"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8A665051-E6A5-41FA-B25F-E2C1394854FF}"/>
              </a:ext>
            </a:extLst>
          </p:cNvPr>
          <p:cNvSpPr txBox="1"/>
          <p:nvPr/>
        </p:nvSpPr>
        <p:spPr>
          <a:xfrm>
            <a:off x="7620000" y="2319130"/>
            <a:ext cx="3551583" cy="3139321"/>
          </a:xfrm>
          <a:prstGeom prst="rect">
            <a:avLst/>
          </a:prstGeom>
          <a:noFill/>
        </p:spPr>
        <p:txBody>
          <a:bodyPr wrap="square" numCol="1" rtlCol="0">
            <a:spAutoFit/>
          </a:bodyPr>
          <a:lstStyle/>
          <a:p>
            <a:pPr algn="just"/>
            <a:r>
              <a:rPr lang="es-CL" b="1" dirty="0">
                <a:solidFill>
                  <a:schemeClr val="accent1">
                    <a:lumMod val="75000"/>
                  </a:schemeClr>
                </a:solidFill>
                <a:latin typeface="Arial" panose="020B0604020202020204" pitchFamily="34" charset="0"/>
                <a:cs typeface="Arial" panose="020B0604020202020204" pitchFamily="34" charset="0"/>
              </a:rPr>
              <a:t>¿Sabes por qué los podemos ver en libros, cuadros, revistas? </a:t>
            </a:r>
          </a:p>
          <a:p>
            <a:pPr algn="just"/>
            <a:r>
              <a:rPr lang="es-CL" b="1" dirty="0">
                <a:solidFill>
                  <a:srgbClr val="FF0000"/>
                </a:solidFill>
                <a:latin typeface="Arial" panose="020B0604020202020204" pitchFamily="34" charset="0"/>
                <a:cs typeface="Arial" panose="020B0604020202020204" pitchFamily="34" charset="0"/>
              </a:rPr>
              <a:t>¿Serán personajes históricos de Chile?</a:t>
            </a:r>
          </a:p>
          <a:p>
            <a:pPr algn="just"/>
            <a:r>
              <a:rPr lang="es-CL" b="1" dirty="0">
                <a:solidFill>
                  <a:srgbClr val="0070C0"/>
                </a:solidFill>
                <a:latin typeface="Arial" panose="020B0604020202020204" pitchFamily="34" charset="0"/>
                <a:cs typeface="Arial" panose="020B0604020202020204" pitchFamily="34" charset="0"/>
              </a:rPr>
              <a:t>¿Dónde nacieron, en qué año?</a:t>
            </a:r>
          </a:p>
          <a:p>
            <a:pPr algn="just"/>
            <a:r>
              <a:rPr lang="es-CL" b="1" dirty="0">
                <a:solidFill>
                  <a:schemeClr val="accent2"/>
                </a:solidFill>
                <a:latin typeface="Arial" panose="020B0604020202020204" pitchFamily="34" charset="0"/>
                <a:cs typeface="Arial" panose="020B0604020202020204" pitchFamily="34" charset="0"/>
              </a:rPr>
              <a:t>¿Qué hacen o qué hicieron estos personajes que son tan  importantes?</a:t>
            </a:r>
          </a:p>
          <a:p>
            <a:pPr algn="just"/>
            <a:endParaRPr lang="es-CL" b="1" dirty="0">
              <a:latin typeface="Arial" panose="020B0604020202020204" pitchFamily="34" charset="0"/>
              <a:cs typeface="Arial" panose="020B0604020202020204" pitchFamily="34" charset="0"/>
            </a:endParaRPr>
          </a:p>
          <a:p>
            <a:pPr algn="just"/>
            <a:r>
              <a:rPr lang="es-CL" b="1" dirty="0">
                <a:latin typeface="Arial" panose="020B0604020202020204" pitchFamily="34" charset="0"/>
                <a:cs typeface="Arial" panose="020B0604020202020204" pitchFamily="34" charset="0"/>
              </a:rPr>
              <a:t> </a:t>
            </a:r>
          </a:p>
        </p:txBody>
      </p:sp>
      <p:pic>
        <p:nvPicPr>
          <p:cNvPr id="11" name="Imagen 10">
            <a:extLst>
              <a:ext uri="{FF2B5EF4-FFF2-40B4-BE49-F238E27FC236}">
                <a16:creationId xmlns:a16="http://schemas.microsoft.com/office/drawing/2014/main" id="{072A103C-532C-4F09-9ADD-3D87D833903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0323443" y="36912"/>
            <a:ext cx="1797430" cy="1198287"/>
          </a:xfrm>
          <a:prstGeom prst="rect">
            <a:avLst/>
          </a:prstGeom>
        </p:spPr>
      </p:pic>
      <p:pic>
        <p:nvPicPr>
          <p:cNvPr id="3" name="Picture 2" descr="https://www.famousbirthdays.com/faces/endler-christiane-image.jpg">
            <a:extLst>
              <a:ext uri="{FF2B5EF4-FFF2-40B4-BE49-F238E27FC236}">
                <a16:creationId xmlns:a16="http://schemas.microsoft.com/office/drawing/2014/main" id="{A7ADCFB7-80B6-4EB3-8565-E160A954E1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9260" y="2209800"/>
            <a:ext cx="2857500" cy="1890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82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366E6-B512-4955-8557-F20A6620D9C6}"/>
              </a:ext>
            </a:extLst>
          </p:cNvPr>
          <p:cNvSpPr>
            <a:spLocks noGrp="1"/>
          </p:cNvSpPr>
          <p:nvPr>
            <p:ph type="title"/>
          </p:nvPr>
        </p:nvSpPr>
        <p:spPr/>
        <p:txBody>
          <a:bodyPr/>
          <a:lstStyle/>
          <a:p>
            <a:pPr algn="ctr"/>
            <a:r>
              <a:rPr lang="es-CL" b="1" dirty="0">
                <a:latin typeface="Arial" panose="020B0604020202020204" pitchFamily="34" charset="0"/>
                <a:cs typeface="Arial" panose="020B0604020202020204" pitchFamily="34" charset="0"/>
              </a:rPr>
              <a:t>¿Qué es la biografía?</a:t>
            </a:r>
          </a:p>
        </p:txBody>
      </p:sp>
      <p:sp>
        <p:nvSpPr>
          <p:cNvPr id="3" name="Marcador de contenido 2">
            <a:extLst>
              <a:ext uri="{FF2B5EF4-FFF2-40B4-BE49-F238E27FC236}">
                <a16:creationId xmlns:a16="http://schemas.microsoft.com/office/drawing/2014/main" id="{3CF99067-4849-4E6A-B1AC-D5760EFB2410}"/>
              </a:ext>
            </a:extLst>
          </p:cNvPr>
          <p:cNvSpPr>
            <a:spLocks noGrp="1"/>
          </p:cNvSpPr>
          <p:nvPr>
            <p:ph idx="1"/>
          </p:nvPr>
        </p:nvSpPr>
        <p:spPr/>
        <p:txBody>
          <a:bodyPr>
            <a:normAutofit/>
          </a:bodyPr>
          <a:lstStyle/>
          <a:p>
            <a:r>
              <a:rPr lang="es-CL" sz="2400" dirty="0">
                <a:latin typeface="Arial" panose="020B0604020202020204" pitchFamily="34" charset="0"/>
                <a:cs typeface="Arial" panose="020B0604020202020204" pitchFamily="34" charset="0"/>
              </a:rPr>
              <a:t>La </a:t>
            </a:r>
            <a:r>
              <a:rPr lang="es-CL" sz="2400" b="1" dirty="0">
                <a:solidFill>
                  <a:srgbClr val="FF0000"/>
                </a:solidFill>
                <a:latin typeface="Arial" panose="020B0604020202020204" pitchFamily="34" charset="0"/>
                <a:cs typeface="Arial" panose="020B0604020202020204" pitchFamily="34" charset="0"/>
              </a:rPr>
              <a:t>biografía </a:t>
            </a:r>
            <a:r>
              <a:rPr lang="es-CL" sz="2400" dirty="0">
                <a:latin typeface="Arial" panose="020B0604020202020204" pitchFamily="34" charset="0"/>
                <a:cs typeface="Arial" panose="020B0604020202020204" pitchFamily="34" charset="0"/>
              </a:rPr>
              <a:t>es un </a:t>
            </a:r>
            <a:r>
              <a:rPr lang="es-CL" sz="2400" u="sng" dirty="0">
                <a:latin typeface="Arial" panose="020B0604020202020204" pitchFamily="34" charset="0"/>
                <a:cs typeface="Arial" panose="020B0604020202020204" pitchFamily="34" charset="0"/>
              </a:rPr>
              <a:t>texto que informa sobre la vida de una persona. </a:t>
            </a:r>
            <a:r>
              <a:rPr lang="es-CL" sz="2400" dirty="0">
                <a:latin typeface="Arial" panose="020B0604020202020204" pitchFamily="34" charset="0"/>
                <a:cs typeface="Arial" panose="020B0604020202020204" pitchFamily="34" charset="0"/>
              </a:rPr>
              <a:t>Cuenta hechos reales y explica dónde y cuándo ocurrieron. </a:t>
            </a:r>
          </a:p>
          <a:p>
            <a:r>
              <a:rPr lang="es-CL" sz="2400" dirty="0">
                <a:latin typeface="Arial" panose="020B0604020202020204" pitchFamily="34" charset="0"/>
                <a:cs typeface="Arial" panose="020B0604020202020204" pitchFamily="34" charset="0"/>
              </a:rPr>
              <a:t>Leer sobre la vida de personas destacadas te permite saber   lo que hicieron , lo que hacen y conocer más sobre su vida. </a:t>
            </a:r>
          </a:p>
        </p:txBody>
      </p:sp>
    </p:spTree>
    <p:extLst>
      <p:ext uri="{BB962C8B-B14F-4D97-AF65-F5344CB8AC3E}">
        <p14:creationId xmlns:p14="http://schemas.microsoft.com/office/powerpoint/2010/main" val="303981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DB304-4C8F-4273-A5C0-76D640078589}"/>
              </a:ext>
            </a:extLst>
          </p:cNvPr>
          <p:cNvSpPr>
            <a:spLocks noGrp="1"/>
          </p:cNvSpPr>
          <p:nvPr>
            <p:ph type="title"/>
          </p:nvPr>
        </p:nvSpPr>
        <p:spPr/>
        <p:txBody>
          <a:bodyPr/>
          <a:lstStyle/>
          <a:p>
            <a:pPr algn="ctr"/>
            <a:r>
              <a:rPr lang="es-CL" b="1" dirty="0">
                <a:solidFill>
                  <a:schemeClr val="accent4">
                    <a:lumMod val="40000"/>
                    <a:lumOff val="60000"/>
                  </a:schemeClr>
                </a:solidFill>
                <a:latin typeface="Arial" panose="020B0604020202020204" pitchFamily="34" charset="0"/>
                <a:cs typeface="Arial" panose="020B0604020202020204" pitchFamily="34" charset="0"/>
              </a:rPr>
              <a:t>Estructura de la biografía</a:t>
            </a:r>
            <a:endParaRPr lang="es-CL" b="1" dirty="0">
              <a:solidFill>
                <a:schemeClr val="accent4">
                  <a:lumMod val="40000"/>
                  <a:lumOff val="60000"/>
                </a:schemeClr>
              </a:solidFill>
            </a:endParaRPr>
          </a:p>
        </p:txBody>
      </p:sp>
      <p:sp>
        <p:nvSpPr>
          <p:cNvPr id="3" name="Marcador de contenido 2">
            <a:extLst>
              <a:ext uri="{FF2B5EF4-FFF2-40B4-BE49-F238E27FC236}">
                <a16:creationId xmlns:a16="http://schemas.microsoft.com/office/drawing/2014/main" id="{A9EA553E-1424-4C4C-9332-40EA2B7494DE}"/>
              </a:ext>
            </a:extLst>
          </p:cNvPr>
          <p:cNvSpPr>
            <a:spLocks noGrp="1"/>
          </p:cNvSpPr>
          <p:nvPr>
            <p:ph sz="half" idx="1"/>
          </p:nvPr>
        </p:nvSpPr>
        <p:spPr/>
        <p:txBody>
          <a:bodyPr/>
          <a:lstStyle/>
          <a:p>
            <a:pPr marL="0" indent="0">
              <a:buNone/>
            </a:pPr>
            <a:r>
              <a:rPr lang="es-CL" sz="2800" b="1" dirty="0">
                <a:latin typeface="Arial" panose="020B0604020202020204" pitchFamily="34" charset="0"/>
                <a:cs typeface="Arial" panose="020B0604020202020204" pitchFamily="34" charset="0"/>
              </a:rPr>
              <a:t>1. Presentación del personaje</a:t>
            </a:r>
          </a:p>
          <a:p>
            <a:endParaRPr lang="es-CL" dirty="0"/>
          </a:p>
        </p:txBody>
      </p:sp>
      <p:sp>
        <p:nvSpPr>
          <p:cNvPr id="4" name="Marcador de contenido 3">
            <a:extLst>
              <a:ext uri="{FF2B5EF4-FFF2-40B4-BE49-F238E27FC236}">
                <a16:creationId xmlns:a16="http://schemas.microsoft.com/office/drawing/2014/main" id="{0E9A49A3-C7B4-4A0F-B30B-D5D6A99DA968}"/>
              </a:ext>
            </a:extLst>
          </p:cNvPr>
          <p:cNvSpPr>
            <a:spLocks noGrp="1"/>
          </p:cNvSpPr>
          <p:nvPr>
            <p:ph sz="half" idx="2"/>
          </p:nvPr>
        </p:nvSpPr>
        <p:spPr>
          <a:xfrm>
            <a:off x="6454793" y="2017343"/>
            <a:ext cx="4604130" cy="3561822"/>
          </a:xfrm>
        </p:spPr>
        <p:txBody>
          <a:bodyPr/>
          <a:lstStyle/>
          <a:p>
            <a:pPr marL="0" indent="0">
              <a:buNone/>
            </a:pPr>
            <a:r>
              <a:rPr lang="es-CL" b="1" dirty="0">
                <a:latin typeface="Arial" panose="020B0604020202020204" pitchFamily="34" charset="0"/>
                <a:cs typeface="Arial" panose="020B0604020202020204" pitchFamily="34" charset="0"/>
              </a:rPr>
              <a:t>Bernardo O´Higgins Riquelme </a:t>
            </a:r>
          </a:p>
          <a:p>
            <a:pPr marL="0" indent="0">
              <a:buNone/>
            </a:pPr>
            <a:r>
              <a:rPr lang="es-CL" b="1" dirty="0">
                <a:latin typeface="Arial" panose="020B0604020202020204" pitchFamily="34" charset="0"/>
                <a:cs typeface="Arial" panose="020B0604020202020204" pitchFamily="34" charset="0"/>
              </a:rPr>
              <a:t>              1778- 1842</a:t>
            </a:r>
          </a:p>
          <a:p>
            <a:pPr marL="0" indent="0" algn="just">
              <a:buNone/>
            </a:pPr>
            <a:r>
              <a:rPr lang="es-CL" b="1" dirty="0">
                <a:latin typeface="Arial" panose="020B0604020202020204" pitchFamily="34" charset="0"/>
                <a:cs typeface="Arial" panose="020B0604020202020204" pitchFamily="34" charset="0"/>
              </a:rPr>
              <a:t>Nace el 20 de agosto de 1778 en Chillán (Viejo). Hijo de don Ambrosio O´Higgins, quien fue posteriormente Gobernador de Chile y Virrey del Perú y de la joven Chillaneja Isabel Riquelme.</a:t>
            </a:r>
          </a:p>
          <a:p>
            <a:endParaRPr lang="es-CL" b="1" dirty="0">
              <a:latin typeface="Arial" panose="020B0604020202020204" pitchFamily="34" charset="0"/>
              <a:cs typeface="Arial" panose="020B0604020202020204" pitchFamily="34" charset="0"/>
            </a:endParaRPr>
          </a:p>
          <a:p>
            <a:endParaRPr lang="es-CL" dirty="0"/>
          </a:p>
        </p:txBody>
      </p:sp>
      <p:pic>
        <p:nvPicPr>
          <p:cNvPr id="6" name="Picture 4" descr="Bernardo O'Higgins - Wikipedia, la enciclopedia libre">
            <a:extLst>
              <a:ext uri="{FF2B5EF4-FFF2-40B4-BE49-F238E27FC236}">
                <a16:creationId xmlns:a16="http://schemas.microsoft.com/office/drawing/2014/main" id="{34A1E3C0-13C5-450D-A93E-8AB11FEAEC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0227" y="50529"/>
            <a:ext cx="1550506" cy="18902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upload.wikimedia.org/wikipedia/commons/thumb/9/9b/IsabelRiquelme.jpg/138px-IsabelRiquelme.jpg">
            <a:extLst>
              <a:ext uri="{FF2B5EF4-FFF2-40B4-BE49-F238E27FC236}">
                <a16:creationId xmlns:a16="http://schemas.microsoft.com/office/drawing/2014/main" id="{8EE18E9B-1D2F-492A-B1E9-DA6CB3364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48" y="4310035"/>
            <a:ext cx="13144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upload.wikimedia.org/wikipedia/commons/thumb/b/b2/Portrait_of_Ambrosio_O%27Higgins_%2818th-19th_century%29.jpg/153px-Portrait_of_Ambrosio_O%27Higgins_%2818th-19th_century%29.jpg">
            <a:extLst>
              <a:ext uri="{FF2B5EF4-FFF2-40B4-BE49-F238E27FC236}">
                <a16:creationId xmlns:a16="http://schemas.microsoft.com/office/drawing/2014/main" id="{74E5BED5-BB6C-471A-B8B2-523EF52D9D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1305" y="4310035"/>
            <a:ext cx="1457325" cy="18573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A794CE3B-4911-41DF-9890-2FDF51BBC7DC}"/>
              </a:ext>
            </a:extLst>
          </p:cNvPr>
          <p:cNvSpPr txBox="1"/>
          <p:nvPr/>
        </p:nvSpPr>
        <p:spPr>
          <a:xfrm>
            <a:off x="771317" y="6268279"/>
            <a:ext cx="1667083" cy="338554"/>
          </a:xfrm>
          <a:prstGeom prst="rect">
            <a:avLst/>
          </a:prstGeom>
          <a:noFill/>
        </p:spPr>
        <p:txBody>
          <a:bodyPr wrap="square" rtlCol="0">
            <a:spAutoFit/>
          </a:bodyPr>
          <a:lstStyle/>
          <a:p>
            <a:r>
              <a:rPr lang="es-CL" sz="1600" dirty="0"/>
              <a:t>Isabel Riquelme </a:t>
            </a:r>
          </a:p>
        </p:txBody>
      </p:sp>
      <p:sp>
        <p:nvSpPr>
          <p:cNvPr id="12" name="CuadroTexto 11">
            <a:extLst>
              <a:ext uri="{FF2B5EF4-FFF2-40B4-BE49-F238E27FC236}">
                <a16:creationId xmlns:a16="http://schemas.microsoft.com/office/drawing/2014/main" id="{5906C428-737F-46FA-8930-A2DFE7664DDA}"/>
              </a:ext>
            </a:extLst>
          </p:cNvPr>
          <p:cNvSpPr txBox="1"/>
          <p:nvPr/>
        </p:nvSpPr>
        <p:spPr>
          <a:xfrm>
            <a:off x="4187687" y="6400800"/>
            <a:ext cx="1955584" cy="307777"/>
          </a:xfrm>
          <a:prstGeom prst="rect">
            <a:avLst/>
          </a:prstGeom>
          <a:noFill/>
        </p:spPr>
        <p:txBody>
          <a:bodyPr wrap="square" rtlCol="0">
            <a:spAutoFit/>
          </a:bodyPr>
          <a:lstStyle/>
          <a:p>
            <a:r>
              <a:rPr lang="es-CL" sz="1400" dirty="0"/>
              <a:t>Ambrosio </a:t>
            </a:r>
            <a:r>
              <a:rPr lang="es-CL" sz="1400" dirty="0" err="1"/>
              <a:t>O´higgins</a:t>
            </a:r>
            <a:endParaRPr lang="es-CL" sz="1400" dirty="0"/>
          </a:p>
        </p:txBody>
      </p:sp>
    </p:spTree>
    <p:extLst>
      <p:ext uri="{BB962C8B-B14F-4D97-AF65-F5344CB8AC3E}">
        <p14:creationId xmlns:p14="http://schemas.microsoft.com/office/powerpoint/2010/main" val="131473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24D1FDF8-44B7-4C6E-8BA3-0826B4B771C0}"/>
              </a:ext>
            </a:extLst>
          </p:cNvPr>
          <p:cNvSpPr>
            <a:spLocks noGrp="1"/>
          </p:cNvSpPr>
          <p:nvPr>
            <p:ph type="title"/>
          </p:nvPr>
        </p:nvSpPr>
        <p:spPr/>
        <p:txBody>
          <a:bodyPr/>
          <a:lstStyle/>
          <a:p>
            <a:pPr algn="ctr"/>
            <a:r>
              <a:rPr lang="es-CL" b="1" dirty="0">
                <a:solidFill>
                  <a:schemeClr val="accent4">
                    <a:lumMod val="40000"/>
                    <a:lumOff val="60000"/>
                  </a:schemeClr>
                </a:solidFill>
                <a:latin typeface="Arial" panose="020B0604020202020204" pitchFamily="34" charset="0"/>
                <a:cs typeface="Arial" panose="020B0604020202020204" pitchFamily="34" charset="0"/>
              </a:rPr>
              <a:t>Estructura de la biografía</a:t>
            </a:r>
            <a:endParaRPr lang="es-CL" dirty="0"/>
          </a:p>
        </p:txBody>
      </p:sp>
      <p:sp>
        <p:nvSpPr>
          <p:cNvPr id="8" name="Marcador de contenido 7">
            <a:extLst>
              <a:ext uri="{FF2B5EF4-FFF2-40B4-BE49-F238E27FC236}">
                <a16:creationId xmlns:a16="http://schemas.microsoft.com/office/drawing/2014/main" id="{5F297AF2-FB81-4F97-B61D-E1B3E0BCCC5E}"/>
              </a:ext>
            </a:extLst>
          </p:cNvPr>
          <p:cNvSpPr>
            <a:spLocks noGrp="1"/>
          </p:cNvSpPr>
          <p:nvPr>
            <p:ph sz="half" idx="1"/>
          </p:nvPr>
        </p:nvSpPr>
        <p:spPr/>
        <p:txBody>
          <a:bodyPr>
            <a:normAutofit fontScale="70000" lnSpcReduction="20000"/>
          </a:bodyPr>
          <a:lstStyle/>
          <a:p>
            <a:r>
              <a:rPr lang="es-CL" sz="2800" b="1" dirty="0">
                <a:latin typeface="Arial" panose="020B0604020202020204" pitchFamily="34" charset="0"/>
                <a:cs typeface="Arial" panose="020B0604020202020204" pitchFamily="34" charset="0"/>
              </a:rPr>
              <a:t>2. Narración de los sucesos trascendentes de su vida</a:t>
            </a:r>
          </a:p>
          <a:p>
            <a:endParaRPr lang="es-CL" dirty="0"/>
          </a:p>
        </p:txBody>
      </p:sp>
      <p:sp>
        <p:nvSpPr>
          <p:cNvPr id="9" name="Marcador de contenido 8">
            <a:extLst>
              <a:ext uri="{FF2B5EF4-FFF2-40B4-BE49-F238E27FC236}">
                <a16:creationId xmlns:a16="http://schemas.microsoft.com/office/drawing/2014/main" id="{AAF81031-8EB1-469E-A3DC-E13768634CD1}"/>
              </a:ext>
            </a:extLst>
          </p:cNvPr>
          <p:cNvSpPr>
            <a:spLocks noGrp="1"/>
          </p:cNvSpPr>
          <p:nvPr>
            <p:ph sz="half" idx="2"/>
          </p:nvPr>
        </p:nvSpPr>
        <p:spPr>
          <a:xfrm>
            <a:off x="5380382" y="2017343"/>
            <a:ext cx="5883965" cy="3336535"/>
          </a:xfrm>
        </p:spPr>
        <p:txBody>
          <a:bodyPr>
            <a:normAutofit fontScale="70000" lnSpcReduction="20000"/>
          </a:bodyPr>
          <a:lstStyle/>
          <a:p>
            <a:pPr marL="0" indent="0" algn="just">
              <a:buNone/>
            </a:pPr>
            <a:r>
              <a:rPr lang="es-CL" b="1" dirty="0">
                <a:latin typeface="Arial" panose="020B0604020202020204" pitchFamily="34" charset="0"/>
                <a:cs typeface="Arial" panose="020B0604020202020204" pitchFamily="34" charset="0"/>
              </a:rPr>
              <a:t>Intervino en la primera fase de la Independencia (1810 – 1814) junto a José Miguel Carrera, fase llamada “Patria Vieja” que terminó en el desastre de Rancagua el 1º de octubre de 1814.</a:t>
            </a:r>
          </a:p>
          <a:p>
            <a:pPr marL="0" indent="0" algn="just">
              <a:buNone/>
            </a:pPr>
            <a:r>
              <a:rPr lang="es-CL" b="1" dirty="0">
                <a:latin typeface="Arial" panose="020B0604020202020204" pitchFamily="34" charset="0"/>
                <a:cs typeface="Arial" panose="020B0604020202020204" pitchFamily="34" charset="0"/>
              </a:rPr>
              <a:t>En 1813 fue ascendido a General en Jefe, atravesó la cordillera con el resto del Ejército chileno refugiándose en Mendoza, preparó con San Martín el “Ejército de los Andes”. Volviendo a Chile, derrotó a los realistas en Chacabuco (12 de febrero de 1817) y aceptó el cargo de Director Supremo de la nación. Inició la denominada “Patria Nueva”, proclamando la independencia de Chile en el primer aniversario de Chacabuco. En Concha Rayada triunfaron los realistas (19 de marzo de 1818) para ser derrotados definitivamente en Maipú (5 de abril de 1818).</a:t>
            </a:r>
          </a:p>
          <a:p>
            <a:endParaRPr lang="es-CL" dirty="0"/>
          </a:p>
        </p:txBody>
      </p:sp>
    </p:spTree>
    <p:extLst>
      <p:ext uri="{BB962C8B-B14F-4D97-AF65-F5344CB8AC3E}">
        <p14:creationId xmlns:p14="http://schemas.microsoft.com/office/powerpoint/2010/main" val="133739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609D0-92D1-418A-95EC-FECE82512DBC}"/>
              </a:ext>
            </a:extLst>
          </p:cNvPr>
          <p:cNvSpPr>
            <a:spLocks noGrp="1"/>
          </p:cNvSpPr>
          <p:nvPr>
            <p:ph type="title"/>
          </p:nvPr>
        </p:nvSpPr>
        <p:spPr/>
        <p:txBody>
          <a:bodyPr/>
          <a:lstStyle/>
          <a:p>
            <a:pPr algn="ctr"/>
            <a:r>
              <a:rPr lang="es-CL" b="1" dirty="0">
                <a:solidFill>
                  <a:schemeClr val="accent4">
                    <a:lumMod val="40000"/>
                    <a:lumOff val="60000"/>
                  </a:schemeClr>
                </a:solidFill>
                <a:latin typeface="Arial" panose="020B0604020202020204" pitchFamily="34" charset="0"/>
                <a:cs typeface="Arial" panose="020B0604020202020204" pitchFamily="34" charset="0"/>
              </a:rPr>
              <a:t>Estructura de la biografía</a:t>
            </a:r>
            <a:endParaRPr lang="es-CL" dirty="0"/>
          </a:p>
        </p:txBody>
      </p:sp>
      <p:sp>
        <p:nvSpPr>
          <p:cNvPr id="3" name="Marcador de contenido 2">
            <a:extLst>
              <a:ext uri="{FF2B5EF4-FFF2-40B4-BE49-F238E27FC236}">
                <a16:creationId xmlns:a16="http://schemas.microsoft.com/office/drawing/2014/main" id="{2B808371-D502-4D3F-9BFE-487EA52A9040}"/>
              </a:ext>
            </a:extLst>
          </p:cNvPr>
          <p:cNvSpPr>
            <a:spLocks noGrp="1"/>
          </p:cNvSpPr>
          <p:nvPr>
            <p:ph sz="half" idx="1"/>
          </p:nvPr>
        </p:nvSpPr>
        <p:spPr/>
        <p:txBody>
          <a:bodyPr/>
          <a:lstStyle/>
          <a:p>
            <a:r>
              <a:rPr lang="es-CL" sz="2800" b="1" dirty="0">
                <a:latin typeface="Arial" panose="020B0604020202020204" pitchFamily="34" charset="0"/>
                <a:cs typeface="Arial" panose="020B0604020202020204" pitchFamily="34" charset="0"/>
              </a:rPr>
              <a:t>3. Valoración de la trascendencia del personaje.</a:t>
            </a:r>
            <a:endParaRPr lang="es-CL" dirty="0"/>
          </a:p>
        </p:txBody>
      </p:sp>
      <p:sp>
        <p:nvSpPr>
          <p:cNvPr id="4" name="Marcador de contenido 3">
            <a:extLst>
              <a:ext uri="{FF2B5EF4-FFF2-40B4-BE49-F238E27FC236}">
                <a16:creationId xmlns:a16="http://schemas.microsoft.com/office/drawing/2014/main" id="{F8D46E23-9A79-4DE4-B864-9C205755A9F8}"/>
              </a:ext>
            </a:extLst>
          </p:cNvPr>
          <p:cNvSpPr>
            <a:spLocks noGrp="1"/>
          </p:cNvSpPr>
          <p:nvPr>
            <p:ph sz="half" idx="2"/>
          </p:nvPr>
        </p:nvSpPr>
        <p:spPr/>
        <p:txBody>
          <a:bodyPr>
            <a:normAutofit/>
          </a:bodyPr>
          <a:lstStyle/>
          <a:p>
            <a:pPr algn="just"/>
            <a:r>
              <a:rPr lang="es-ES" b="1" dirty="0">
                <a:latin typeface="Arial" panose="020B0604020202020204" pitchFamily="34" charset="0"/>
                <a:cs typeface="Arial" panose="020B0604020202020204" pitchFamily="34" charset="0"/>
              </a:rPr>
              <a:t>Bernardo O'Higgins</a:t>
            </a:r>
            <a:r>
              <a:rPr lang="es-ES" dirty="0">
                <a:latin typeface="Arial" panose="020B0604020202020204" pitchFamily="34" charset="0"/>
                <a:cs typeface="Arial" panose="020B0604020202020204" pitchFamily="34" charset="0"/>
              </a:rPr>
              <a:t> Riquelme , es considerado el padre de la patria. Su presencia, como militar y gobernante, fue crucial en todo el proceso de emancipación chilena del dominio español, ya fuera luchando en las batallas de la Independencia o ejerciendo como primer Director Supremo de la nueva nación.</a:t>
            </a:r>
            <a:endParaRPr lang="es-C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97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F710A6B-927B-4D72-8478-4FB7C080A60E}"/>
              </a:ext>
            </a:extLst>
          </p:cNvPr>
          <p:cNvSpPr>
            <a:spLocks noGrp="1"/>
          </p:cNvSpPr>
          <p:nvPr>
            <p:ph type="title"/>
          </p:nvPr>
        </p:nvSpPr>
        <p:spPr/>
        <p:txBody>
          <a:bodyPr/>
          <a:lstStyle/>
          <a:p>
            <a:pPr algn="ctr"/>
            <a:r>
              <a:rPr lang="es-CL" b="1" dirty="0">
                <a:latin typeface="Arial" panose="020B0604020202020204" pitchFamily="34" charset="0"/>
                <a:cs typeface="Arial" panose="020B0604020202020204" pitchFamily="34" charset="0"/>
              </a:rPr>
              <a:t>ALGO PARA CONSIDERAR!!!!</a:t>
            </a:r>
            <a:endParaRPr lang="es-CL" dirty="0"/>
          </a:p>
        </p:txBody>
      </p:sp>
      <p:pic>
        <p:nvPicPr>
          <p:cNvPr id="7" name="Marcador de contenido 6">
            <a:extLst>
              <a:ext uri="{FF2B5EF4-FFF2-40B4-BE49-F238E27FC236}">
                <a16:creationId xmlns:a16="http://schemas.microsoft.com/office/drawing/2014/main" id="{3EB23561-C594-40CD-BECF-B6C8F5E6CDC8}"/>
              </a:ext>
            </a:extLst>
          </p:cNvPr>
          <p:cNvPicPr>
            <a:picLocks noGrp="1" noChangeAspect="1"/>
          </p:cNvPicPr>
          <p:nvPr>
            <p:ph idx="1"/>
          </p:nvPr>
        </p:nvPicPr>
        <p:blipFill>
          <a:blip r:embed="rId2"/>
          <a:stretch>
            <a:fillRect/>
          </a:stretch>
        </p:blipFill>
        <p:spPr>
          <a:xfrm>
            <a:off x="3152775" y="2270159"/>
            <a:ext cx="5886450" cy="1457325"/>
          </a:xfrm>
          <a:prstGeom prst="rect">
            <a:avLst/>
          </a:prstGeom>
        </p:spPr>
      </p:pic>
      <p:sp>
        <p:nvSpPr>
          <p:cNvPr id="9" name="CuadroTexto 8">
            <a:extLst>
              <a:ext uri="{FF2B5EF4-FFF2-40B4-BE49-F238E27FC236}">
                <a16:creationId xmlns:a16="http://schemas.microsoft.com/office/drawing/2014/main" id="{F90DD93E-6A86-45A0-9069-D3A14B7E0345}"/>
              </a:ext>
            </a:extLst>
          </p:cNvPr>
          <p:cNvSpPr txBox="1"/>
          <p:nvPr/>
        </p:nvSpPr>
        <p:spPr>
          <a:xfrm>
            <a:off x="2239617" y="4161183"/>
            <a:ext cx="6799608" cy="1938992"/>
          </a:xfrm>
          <a:prstGeom prst="rect">
            <a:avLst/>
          </a:prstGeom>
          <a:noFill/>
        </p:spPr>
        <p:txBody>
          <a:bodyPr wrap="square" rtlCol="0">
            <a:spAutoFit/>
          </a:bodyPr>
          <a:lstStyle/>
          <a:p>
            <a:r>
              <a:rPr lang="es-CL" sz="2000" dirty="0">
                <a:latin typeface="Arial" panose="020B0604020202020204" pitchFamily="34" charset="0"/>
                <a:cs typeface="Arial" panose="020B0604020202020204" pitchFamily="34" charset="0"/>
              </a:rPr>
              <a:t>“La biografía es la historia de la vida de una persona narrada desde su nacimiento hasta su muerte (</a:t>
            </a:r>
            <a:r>
              <a:rPr lang="es-CL" sz="2000" b="1" dirty="0">
                <a:latin typeface="Arial" panose="020B0604020202020204" pitchFamily="34" charset="0"/>
                <a:cs typeface="Arial" panose="020B0604020202020204" pitchFamily="34" charset="0"/>
              </a:rPr>
              <a:t>según sea el caso- podemos leer la biografía de una persona que este viva)</a:t>
            </a:r>
            <a:r>
              <a:rPr lang="es-CL" sz="2000" dirty="0">
                <a:latin typeface="Arial" panose="020B0604020202020204" pitchFamily="34" charset="0"/>
                <a:cs typeface="Arial" panose="020B0604020202020204" pitchFamily="34" charset="0"/>
              </a:rPr>
              <a:t>, consignando hechos logrados, fracasos sucesos relevantes de su vida, así como todo lo que pueda interesar de la vida misma persona”.</a:t>
            </a:r>
          </a:p>
        </p:txBody>
      </p:sp>
    </p:spTree>
    <p:extLst>
      <p:ext uri="{BB962C8B-B14F-4D97-AF65-F5344CB8AC3E}">
        <p14:creationId xmlns:p14="http://schemas.microsoft.com/office/powerpoint/2010/main" val="208794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5DE630-E80A-4555-BF05-4910782FE2AB}"/>
              </a:ext>
            </a:extLst>
          </p:cNvPr>
          <p:cNvSpPr>
            <a:spLocks noGrp="1"/>
          </p:cNvSpPr>
          <p:nvPr>
            <p:ph type="title"/>
          </p:nvPr>
        </p:nvSpPr>
        <p:spPr/>
        <p:txBody>
          <a:bodyPr/>
          <a:lstStyle/>
          <a:p>
            <a:pPr algn="ctr"/>
            <a:r>
              <a:rPr lang="es-CL" b="1" dirty="0">
                <a:latin typeface="Arial" panose="020B0604020202020204" pitchFamily="34" charset="0"/>
                <a:cs typeface="Arial" panose="020B0604020202020204" pitchFamily="34" charset="0"/>
              </a:rPr>
              <a:t>ALGO PARA CONSIDERAR!!!!</a:t>
            </a:r>
            <a:endParaRPr lang="es-CL" dirty="0"/>
          </a:p>
        </p:txBody>
      </p:sp>
      <p:pic>
        <p:nvPicPr>
          <p:cNvPr id="4" name="Marcador de contenido 3">
            <a:extLst>
              <a:ext uri="{FF2B5EF4-FFF2-40B4-BE49-F238E27FC236}">
                <a16:creationId xmlns:a16="http://schemas.microsoft.com/office/drawing/2014/main" id="{9A6899DC-A915-49F8-8713-662241021406}"/>
              </a:ext>
            </a:extLst>
          </p:cNvPr>
          <p:cNvPicPr>
            <a:picLocks noGrp="1" noChangeAspect="1"/>
          </p:cNvPicPr>
          <p:nvPr>
            <p:ph idx="1"/>
          </p:nvPr>
        </p:nvPicPr>
        <p:blipFill>
          <a:blip r:embed="rId2"/>
          <a:stretch>
            <a:fillRect/>
          </a:stretch>
        </p:blipFill>
        <p:spPr>
          <a:xfrm>
            <a:off x="3099180" y="2559430"/>
            <a:ext cx="5305425" cy="666750"/>
          </a:xfrm>
          <a:prstGeom prst="rect">
            <a:avLst/>
          </a:prstGeom>
        </p:spPr>
      </p:pic>
      <p:sp>
        <p:nvSpPr>
          <p:cNvPr id="5" name="CuadroTexto 4">
            <a:extLst>
              <a:ext uri="{FF2B5EF4-FFF2-40B4-BE49-F238E27FC236}">
                <a16:creationId xmlns:a16="http://schemas.microsoft.com/office/drawing/2014/main" id="{4DC52DD2-F402-4BE6-98F4-CAD35CE11B5C}"/>
              </a:ext>
            </a:extLst>
          </p:cNvPr>
          <p:cNvSpPr txBox="1"/>
          <p:nvPr/>
        </p:nvSpPr>
        <p:spPr>
          <a:xfrm>
            <a:off x="737737" y="3105834"/>
            <a:ext cx="2361443" cy="646331"/>
          </a:xfrm>
          <a:prstGeom prst="rect">
            <a:avLst/>
          </a:prstGeom>
          <a:noFill/>
        </p:spPr>
        <p:txBody>
          <a:bodyPr wrap="square" rtlCol="0">
            <a:spAutoFit/>
          </a:bodyPr>
          <a:lstStyle/>
          <a:p>
            <a:r>
              <a:rPr lang="es-CL" b="1" dirty="0">
                <a:latin typeface="Arial" panose="020B0604020202020204" pitchFamily="34" charset="0"/>
                <a:cs typeface="Arial" panose="020B0604020202020204" pitchFamily="34" charset="0"/>
              </a:rPr>
              <a:t>Decidimos de quién vamos a escribir</a:t>
            </a:r>
          </a:p>
        </p:txBody>
      </p:sp>
      <p:sp>
        <p:nvSpPr>
          <p:cNvPr id="7" name="Rectángulo 6">
            <a:extLst>
              <a:ext uri="{FF2B5EF4-FFF2-40B4-BE49-F238E27FC236}">
                <a16:creationId xmlns:a16="http://schemas.microsoft.com/office/drawing/2014/main" id="{D2ECD065-4ED1-4545-BF3B-FD1DB91315ED}"/>
              </a:ext>
            </a:extLst>
          </p:cNvPr>
          <p:cNvSpPr/>
          <p:nvPr/>
        </p:nvSpPr>
        <p:spPr>
          <a:xfrm>
            <a:off x="3896139" y="3468158"/>
            <a:ext cx="3405809" cy="2862322"/>
          </a:xfrm>
          <a:prstGeom prst="rect">
            <a:avLst/>
          </a:prstGeom>
        </p:spPr>
        <p:txBody>
          <a:bodyPr wrap="square">
            <a:spAutoFit/>
          </a:bodyPr>
          <a:lstStyle/>
          <a:p>
            <a:pPr algn="just"/>
            <a:r>
              <a:rPr lang="es-CL" b="1" dirty="0">
                <a:latin typeface="Arial" panose="020B0604020202020204" pitchFamily="34" charset="0"/>
                <a:cs typeface="Arial" panose="020B0604020202020204" pitchFamily="34" charset="0"/>
              </a:rPr>
              <a:t>Buscamos información </a:t>
            </a:r>
          </a:p>
          <a:p>
            <a:pPr algn="just"/>
            <a:r>
              <a:rPr lang="es-CL" b="1" dirty="0">
                <a:latin typeface="Arial" panose="020B0604020202020204" pitchFamily="34" charset="0"/>
                <a:cs typeface="Arial" panose="020B0604020202020204" pitchFamily="34" charset="0"/>
              </a:rPr>
              <a:t>1.</a:t>
            </a:r>
            <a:r>
              <a:rPr lang="es-CL" dirty="0">
                <a:latin typeface="Arial" panose="020B0604020202020204" pitchFamily="34" charset="0"/>
                <a:cs typeface="Arial" panose="020B0604020202020204" pitchFamily="34" charset="0"/>
              </a:rPr>
              <a:t>Fecha nacimiento y fallecimiento (en caso que corresponda.</a:t>
            </a:r>
          </a:p>
          <a:p>
            <a:pPr algn="just"/>
            <a:r>
              <a:rPr lang="es-CL" dirty="0">
                <a:latin typeface="Arial" panose="020B0604020202020204" pitchFamily="34" charset="0"/>
                <a:cs typeface="Arial" panose="020B0604020202020204" pitchFamily="34" charset="0"/>
              </a:rPr>
              <a:t>2. Estudios y trayectoria profesional</a:t>
            </a:r>
          </a:p>
          <a:p>
            <a:pPr algn="just"/>
            <a:r>
              <a:rPr lang="es-CL" dirty="0">
                <a:latin typeface="Arial" panose="020B0604020202020204" pitchFamily="34" charset="0"/>
                <a:cs typeface="Arial" panose="020B0604020202020204" pitchFamily="34" charset="0"/>
              </a:rPr>
              <a:t>3. Hechos relevantes en su vida. </a:t>
            </a:r>
          </a:p>
          <a:p>
            <a:pPr algn="just"/>
            <a:r>
              <a:rPr lang="es-CL" dirty="0">
                <a:latin typeface="Arial" panose="020B0604020202020204" pitchFamily="34" charset="0"/>
                <a:cs typeface="Arial" panose="020B0604020202020204" pitchFamily="34" charset="0"/>
              </a:rPr>
              <a:t>4. Anécdotas. </a:t>
            </a:r>
          </a:p>
          <a:p>
            <a:pPr algn="just"/>
            <a:r>
              <a:rPr lang="es-CL" dirty="0">
                <a:latin typeface="Arial" panose="020B0604020202020204" pitchFamily="34" charset="0"/>
                <a:cs typeface="Arial" panose="020B0604020202020204" pitchFamily="34" charset="0"/>
              </a:rPr>
              <a:t>5.  Familia</a:t>
            </a:r>
          </a:p>
        </p:txBody>
      </p:sp>
      <p:sp>
        <p:nvSpPr>
          <p:cNvPr id="8" name="CuadroTexto 7">
            <a:extLst>
              <a:ext uri="{FF2B5EF4-FFF2-40B4-BE49-F238E27FC236}">
                <a16:creationId xmlns:a16="http://schemas.microsoft.com/office/drawing/2014/main" id="{1BD22C2D-477F-4F2D-93AA-A2D4764D4DFA}"/>
              </a:ext>
            </a:extLst>
          </p:cNvPr>
          <p:cNvSpPr txBox="1"/>
          <p:nvPr/>
        </p:nvSpPr>
        <p:spPr>
          <a:xfrm>
            <a:off x="8507896" y="3226180"/>
            <a:ext cx="2946367" cy="923330"/>
          </a:xfrm>
          <a:prstGeom prst="rect">
            <a:avLst/>
          </a:prstGeom>
          <a:noFill/>
        </p:spPr>
        <p:txBody>
          <a:bodyPr wrap="square" rtlCol="0">
            <a:spAutoFit/>
          </a:bodyPr>
          <a:lstStyle/>
          <a:p>
            <a:pPr algn="just"/>
            <a:r>
              <a:rPr lang="es-CL" b="1" dirty="0">
                <a:latin typeface="Arial" panose="020B0604020202020204" pitchFamily="34" charset="0"/>
                <a:cs typeface="Arial" panose="020B0604020202020204" pitchFamily="34" charset="0"/>
              </a:rPr>
              <a:t>Hacemos el borrador para posteriormente editarlo</a:t>
            </a:r>
          </a:p>
        </p:txBody>
      </p:sp>
    </p:spTree>
    <p:extLst>
      <p:ext uri="{BB962C8B-B14F-4D97-AF65-F5344CB8AC3E}">
        <p14:creationId xmlns:p14="http://schemas.microsoft.com/office/powerpoint/2010/main" val="2047935965"/>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TM10001114[[fn=Galería]]</Template>
  <TotalTime>4376</TotalTime>
  <Words>1195</Words>
  <Application>Microsoft Office PowerPoint</Application>
  <PresentationFormat>Panorámica</PresentationFormat>
  <Paragraphs>69</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Palatino Linotype</vt:lpstr>
      <vt:lpstr>Galería</vt:lpstr>
      <vt:lpstr>LA BIOGRAFÍA</vt:lpstr>
      <vt:lpstr>¿ Cuál es el objetivo de nuestra clase?</vt:lpstr>
      <vt:lpstr>¿Conoces a estos personajes? ¿Qué sabes de ellos?</vt:lpstr>
      <vt:lpstr>¿Qué es la biografía?</vt:lpstr>
      <vt:lpstr>Estructura de la biografía</vt:lpstr>
      <vt:lpstr>Estructura de la biografía</vt:lpstr>
      <vt:lpstr>Estructura de la biografía</vt:lpstr>
      <vt:lpstr>ALGO PARA CONSIDERAR!!!!</vt:lpstr>
      <vt:lpstr>ALGO PARA CONSIDERAR!!!!</vt:lpstr>
      <vt:lpstr>TRABAJEMOS AHORA!!!</vt:lpstr>
      <vt:lpstr>¿Qué conocemos ahora  de nuestro personaje?</vt:lpstr>
      <vt:lpstr>¡¡¡¡ ÉXITO!!!!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BIOGRAFÍA</dc:title>
  <dc:creator>caropiz</dc:creator>
  <cp:lastModifiedBy>caropiz</cp:lastModifiedBy>
  <cp:revision>41</cp:revision>
  <dcterms:created xsi:type="dcterms:W3CDTF">2020-09-28T14:46:36Z</dcterms:created>
  <dcterms:modified xsi:type="dcterms:W3CDTF">2020-10-02T03:26:18Z</dcterms:modified>
</cp:coreProperties>
</file>