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97E38-3626-4658-B4CD-0BE71AECDE14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A52C-EA1E-434D-AC3F-CCAEC57B78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EBC3F9-395E-42AC-925E-C783C914A1DF}" type="datetimeFigureOut">
              <a:rPr lang="es-ES" smtClean="0"/>
              <a:pPr/>
              <a:t>14/08/2020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EBDE07-E9E1-469A-BD40-FB02D2644B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TXgg4umEtY" TargetMode="External"/><Relationship Id="rId2" Type="http://schemas.openxmlformats.org/officeDocument/2006/relationships/hyperlink" Target="https://www.youtube.com/watch?v=bberkPM7ta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Material semana 20 y 21 Matemáticas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5928"/>
          </a:xfrm>
        </p:spPr>
        <p:txBody>
          <a:bodyPr>
            <a:normAutofit lnSpcReduction="10000"/>
          </a:bodyPr>
          <a:lstStyle/>
          <a:p>
            <a:r>
              <a:rPr lang="es-CL" dirty="0"/>
              <a:t>Del 10 al 21 de Agosto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500166" y="264318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A50021"/>
                </a:solidFill>
              </a:rPr>
              <a:t>Destinado para complementar los aprendizajes de Tercero Básico</a:t>
            </a:r>
            <a:endParaRPr lang="es-ES" b="1" dirty="0">
              <a:solidFill>
                <a:srgbClr val="A50021"/>
              </a:solidFill>
            </a:endParaRPr>
          </a:p>
        </p:txBody>
      </p:sp>
      <p:pic>
        <p:nvPicPr>
          <p:cNvPr id="6" name="Google Shape;102;p1" descr="Resultado de imagen para insignia colegio republica argentina rancagua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42844" y="214290"/>
            <a:ext cx="785818" cy="8001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Onda"/>
          <p:cNvSpPr/>
          <p:nvPr/>
        </p:nvSpPr>
        <p:spPr>
          <a:xfrm>
            <a:off x="428596" y="3786190"/>
            <a:ext cx="1500198" cy="278608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71472" y="4572008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FF00"/>
                </a:solidFill>
              </a:rPr>
              <a:t>No es necesario imprimir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Google Shape;101;p1"/>
          <p:cNvSpPr txBox="1">
            <a:spLocks/>
          </p:cNvSpPr>
          <p:nvPr/>
        </p:nvSpPr>
        <p:spPr>
          <a:xfrm>
            <a:off x="1223938" y="3438524"/>
            <a:ext cx="7643866" cy="300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1" i="0" u="none" strike="noStrike" kern="1200" cap="none" spc="0" normalizeH="0" baseline="0" noProof="0" dirty="0">
                <a:ln>
                  <a:noFill/>
                </a:ln>
                <a:solidFill>
                  <a:srgbClr val="5463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 confeccionado</a:t>
            </a:r>
            <a:r>
              <a:rPr kumimoji="0" lang="es-CL" sz="2405" b="1" i="0" u="none" strike="noStrike" kern="1200" cap="none" spc="0" normalizeH="0" noProof="0" dirty="0">
                <a:ln>
                  <a:noFill/>
                </a:ln>
                <a:solidFill>
                  <a:srgbClr val="5463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 </a:t>
            </a: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1" i="0" u="none" strike="noStrike" kern="1200" cap="none" spc="0" normalizeH="0" noProof="0" dirty="0">
                <a:ln>
                  <a:noFill/>
                </a:ln>
                <a:solidFill>
                  <a:srgbClr val="5463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de Integración Escolar</a:t>
            </a:r>
            <a:endParaRPr kumimoji="0" lang="es-CL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rgbClr val="5463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rgbClr val="5463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3°A Carolina Rodríguez + Estefanía Peña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3°B Marisol Gómez + Daniela García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r>
              <a:rPr kumimoji="0" lang="es-CL" sz="2405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3°C Gonzalo Díaz + Carolina Pizarro</a:t>
            </a: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rgbClr val="5463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Wingdings 2"/>
              <a:buNone/>
              <a:tabLst/>
              <a:defRPr/>
            </a:pPr>
            <a:endParaRPr kumimoji="0" lang="es-CL" sz="2405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774402"/>
          </a:xfrm>
        </p:spPr>
        <p:txBody>
          <a:bodyPr>
            <a:normAutofit/>
          </a:bodyPr>
          <a:lstStyle/>
          <a:p>
            <a:r>
              <a:rPr lang="es-CL" sz="4000" dirty="0"/>
              <a:t>Desafío nivel 2</a:t>
            </a:r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78579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¿Qué número no pertenece a la secuencia ?</a:t>
            </a:r>
          </a:p>
          <a:p>
            <a:r>
              <a:rPr lang="es-CL" dirty="0">
                <a:solidFill>
                  <a:srgbClr val="7030A0"/>
                </a:solidFill>
              </a:rPr>
              <a:t>Escribe las secuencias en tu cuaderno, encierra en una cuerda el número erróneo e indica el correcto. </a:t>
            </a:r>
            <a:r>
              <a:rPr lang="es-CL" dirty="0"/>
              <a:t>Siguiendo el ejemplo   </a:t>
            </a:r>
            <a:endParaRPr lang="es-ES" dirty="0"/>
          </a:p>
          <a:p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57422" y="207167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2">
                    <a:lumMod val="50000"/>
                  </a:schemeClr>
                </a:solidFill>
              </a:rPr>
              <a:t>5 - 10 -15 - 20 - 25 - 31 - 35 - 40 - 45 - 50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214311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C00000"/>
                </a:solidFill>
              </a:rPr>
              <a:t>Ejemplo: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7 Anillo"/>
          <p:cNvSpPr/>
          <p:nvPr/>
        </p:nvSpPr>
        <p:spPr>
          <a:xfrm>
            <a:off x="5143504" y="2071678"/>
            <a:ext cx="500066" cy="500066"/>
          </a:xfrm>
          <a:prstGeom prst="donut">
            <a:avLst>
              <a:gd name="adj" fmla="val 4319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42976" y="264318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RESPUESTA:  El número  erróneo es el 31 y el correcto de la secuencia es el 30, ya que 25 + 5 son 30.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1538" y="342900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C00000"/>
                </a:solidFill>
              </a:rPr>
              <a:t>Ahora te toca a ti: </a:t>
            </a:r>
            <a:endParaRPr lang="es-ES" sz="2000" b="1" dirty="0">
              <a:solidFill>
                <a:srgbClr val="C00000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000100" y="3929066"/>
            <a:ext cx="7929618" cy="2686126"/>
            <a:chOff x="857224" y="2000240"/>
            <a:chExt cx="8286776" cy="2834843"/>
          </a:xfrm>
        </p:grpSpPr>
        <p:grpSp>
          <p:nvGrpSpPr>
            <p:cNvPr id="22" name="7 Grupo"/>
            <p:cNvGrpSpPr/>
            <p:nvPr/>
          </p:nvGrpSpPr>
          <p:grpSpPr>
            <a:xfrm>
              <a:off x="857224" y="2301813"/>
              <a:ext cx="8286776" cy="2533270"/>
              <a:chOff x="857224" y="3444821"/>
              <a:chExt cx="8286776" cy="2533270"/>
            </a:xfrm>
          </p:grpSpPr>
          <p:sp>
            <p:nvSpPr>
              <p:cNvPr id="27" name="2 CuadroTexto"/>
              <p:cNvSpPr txBox="1"/>
              <p:nvPr/>
            </p:nvSpPr>
            <p:spPr>
              <a:xfrm>
                <a:off x="1006569" y="3444821"/>
                <a:ext cx="7858180" cy="42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000" b="1" dirty="0">
                    <a:solidFill>
                      <a:srgbClr val="0070C0"/>
                    </a:solidFill>
                  </a:rPr>
                  <a:t>7 - 16 - 21 - 28 - 35 - 42 - 49 - 56 - 63 - 70</a:t>
                </a:r>
                <a:endParaRPr lang="es-ES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1006569" y="4123359"/>
                <a:ext cx="7858180" cy="42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000" b="1" dirty="0">
                    <a:solidFill>
                      <a:srgbClr val="7030A0"/>
                    </a:solidFill>
                  </a:rPr>
                  <a:t>8 - 16 - 24 - 32 - 42 - 48 - 56 - 64 - 72 - 80</a:t>
                </a:r>
                <a:endParaRPr lang="es-E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1006569" y="4801898"/>
                <a:ext cx="7858180" cy="42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9 - 18 - 27 - 36 - 45 - 54 - 64 - 72 - 81 - 90</a:t>
                </a:r>
                <a:endParaRPr lang="es-E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857224" y="5555829"/>
                <a:ext cx="8286776" cy="42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000" b="1" dirty="0">
                    <a:solidFill>
                      <a:srgbClr val="002060"/>
                    </a:solidFill>
                  </a:rPr>
                  <a:t>10 - 20 - 30 - 40 - 50 - 90 - 70 - 80 - 60 - 100</a:t>
                </a:r>
                <a:endParaRPr lang="es-E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3" name="22 CuadroTexto"/>
            <p:cNvSpPr txBox="1"/>
            <p:nvPr/>
          </p:nvSpPr>
          <p:spPr>
            <a:xfrm>
              <a:off x="1071538" y="2000240"/>
              <a:ext cx="2786082" cy="29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Secuencia del 7</a:t>
              </a:r>
              <a:endParaRPr lang="es-ES" sz="1200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81224" y="2754172"/>
              <a:ext cx="2786082" cy="29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Secuencia del 8</a:t>
              </a:r>
              <a:endParaRPr lang="es-ES" sz="12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081224" y="3357317"/>
              <a:ext cx="2786082" cy="29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Secuencia del 9</a:t>
              </a:r>
              <a:endParaRPr lang="es-ES" sz="12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1081224" y="4111248"/>
              <a:ext cx="2786082" cy="29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/>
                <a:t>Secuencia del 10</a:t>
              </a:r>
              <a:endParaRPr lang="es-ES" sz="12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lantilla de pizarra con niña feliz pintando en la pizarra | Vecto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7838331" cy="567214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786050" y="235743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FFFF00"/>
                </a:solidFill>
              </a:rPr>
              <a:t>Somos excelentes y perfectas como somos.</a:t>
            </a:r>
            <a:endParaRPr lang="es-ES" sz="3600" dirty="0">
              <a:solidFill>
                <a:srgbClr val="FFFF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265E1EF-F011-4629-9650-C66C3E2FE17D}"/>
              </a:ext>
            </a:extLst>
          </p:cNvPr>
          <p:cNvSpPr txBox="1"/>
          <p:nvPr/>
        </p:nvSpPr>
        <p:spPr>
          <a:xfrm>
            <a:off x="2627784" y="634067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PROGRAMA DE INTEGRACÓN ESCOLAR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1142976" y="1785926"/>
            <a:ext cx="7498080" cy="64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Gill Sans"/>
              <a:buNone/>
            </a:pPr>
            <a:r>
              <a:rPr lang="es-CL" sz="3200" b="0" i="0" u="none" strike="noStrike" cap="none" dirty="0">
                <a:solidFill>
                  <a:srgbClr val="006B8C"/>
                </a:solidFill>
                <a:latin typeface="Gill Sans"/>
                <a:ea typeface="Gill Sans"/>
                <a:cs typeface="Gill Sans"/>
                <a:sym typeface="Gill Sans"/>
              </a:rPr>
              <a:t>Introducción al trabajo</a:t>
            </a:r>
            <a:endParaRPr sz="3200" b="0" i="0" u="none" strike="noStrike" cap="none">
              <a:solidFill>
                <a:srgbClr val="006B8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71472" y="2500306"/>
            <a:ext cx="8358246" cy="185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CL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 mucho cariño te invitamos a realizar las siguientes actividades. </a:t>
            </a:r>
          </a:p>
          <a:p>
            <a:pPr marL="365760" lvl="0" indent="-283464">
              <a:buClr>
                <a:schemeClr val="accent1"/>
              </a:buClr>
              <a:buSzPts val="1600"/>
              <a:buFont typeface="Noto Sans Symbols"/>
              <a:buChar char="⚫"/>
            </a:pPr>
            <a:endParaRPr lang="es-CL" sz="170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indent="-283464"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ES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 </a:t>
            </a:r>
            <a:r>
              <a:rPr lang="es-ES" sz="170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power</a:t>
            </a:r>
            <a:r>
              <a:rPr lang="es-ES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point</a:t>
            </a:r>
            <a:r>
              <a:rPr lang="es-ES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está intencionado para reforzar y aclarar de una manera distinta los contenidos abordados en la guía.</a:t>
            </a:r>
          </a:p>
          <a:p>
            <a:pPr marL="365760" lvl="0" indent="-283464">
              <a:buClr>
                <a:schemeClr val="accent1"/>
              </a:buClr>
              <a:buSzPts val="1600"/>
            </a:pPr>
            <a:endParaRPr lang="es-CL" sz="17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lvl="0" indent="-283464"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CL" sz="170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Recuerda que puedes contar con nuestro apoyo mediante contacto de WhatsApp.</a:t>
            </a:r>
            <a:endParaRPr sz="1700" dirty="0"/>
          </a:p>
          <a:p>
            <a:pPr marL="365760" marR="0" lvl="0" indent="-18186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285852" y="4286256"/>
            <a:ext cx="4071966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Gill Sans"/>
              <a:buNone/>
            </a:pPr>
            <a:r>
              <a:rPr lang="es-CL" sz="3200" dirty="0">
                <a:solidFill>
                  <a:srgbClr val="006B8C"/>
                </a:solidFill>
                <a:latin typeface="Gill Sans"/>
                <a:ea typeface="Gill Sans"/>
                <a:cs typeface="Gill Sans"/>
                <a:sym typeface="Gill Sans"/>
              </a:rPr>
              <a:t>Ruta</a:t>
            </a:r>
            <a:r>
              <a:rPr lang="es-CL" sz="3200" b="0" i="0" u="none" strike="noStrike" cap="none" dirty="0">
                <a:solidFill>
                  <a:srgbClr val="006B8C"/>
                </a:solidFill>
                <a:latin typeface="Gill Sans"/>
                <a:ea typeface="Gill Sans"/>
                <a:cs typeface="Gill Sans"/>
                <a:sym typeface="Gill Sans"/>
              </a:rPr>
              <a:t> de trabajo </a:t>
            </a:r>
            <a:endParaRPr sz="3200" b="0" i="0" u="none" strike="noStrike" cap="none">
              <a:solidFill>
                <a:srgbClr val="006B8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357290" y="4857760"/>
            <a:ext cx="5861918" cy="15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5760" marR="0" lvl="0" indent="-18186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CL" sz="2000" b="1" i="0" u="sng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1. Ver los videos propuestos del Ministerio.</a:t>
            </a:r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endParaRPr lang="es-CL" sz="2000" b="1" u="sng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CL" sz="2000" b="1" i="0" u="sng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2. Realizar las actividades </a:t>
            </a:r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endParaRPr lang="es-CL" sz="2000" b="1" u="sng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CL" sz="2000" b="1" i="0" u="sng" strike="noStrike" cap="none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3. </a:t>
            </a:r>
            <a:r>
              <a:rPr lang="es-CL" sz="2000" b="1" u="sng" dirty="0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Hacer los desafíos en tu cuaderno</a:t>
            </a:r>
            <a:endParaRPr lang="es-CL" sz="2000" b="1" i="0" u="sng" strike="noStrike" cap="none" dirty="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1" name="Google Shape;111;p2" descr="Niña, descansar, cabeza encendido, computador portatil Foto ..."/>
          <p:cNvPicPr preferRelativeResize="0"/>
          <p:nvPr/>
        </p:nvPicPr>
        <p:blipFill rotWithShape="1">
          <a:blip r:embed="rId3" cstate="print">
            <a:alphaModFix/>
          </a:blip>
          <a:srcRect t="3866" b="11082"/>
          <a:stretch/>
        </p:blipFill>
        <p:spPr>
          <a:xfrm>
            <a:off x="7429520" y="5357826"/>
            <a:ext cx="1285884" cy="906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6;p3"/>
          <p:cNvSpPr txBox="1">
            <a:spLocks/>
          </p:cNvSpPr>
          <p:nvPr/>
        </p:nvSpPr>
        <p:spPr>
          <a:xfrm>
            <a:off x="1645920" y="142852"/>
            <a:ext cx="4997782" cy="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200"/>
              <a:buFont typeface="Gill Sans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 de Aprendizaje: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14414" y="85723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s-ES" b="1" u="none" strike="noStrike" cap="none" dirty="0">
                <a:solidFill>
                  <a:srgbClr val="A50021"/>
                </a:solidFill>
              </a:rPr>
              <a:t>Demostrar que comprenden la multiplicación de manera progresiva comprendiendo la multiplicación de las tablas del 6, </a:t>
            </a:r>
            <a:r>
              <a:rPr lang="es-ES" b="1" dirty="0">
                <a:solidFill>
                  <a:srgbClr val="A50021"/>
                </a:solidFill>
              </a:rPr>
              <a:t>7</a:t>
            </a:r>
            <a:r>
              <a:rPr lang="es-ES" b="1" u="none" strike="noStrike" cap="none" dirty="0">
                <a:solidFill>
                  <a:srgbClr val="A50021"/>
                </a:solidFill>
              </a:rPr>
              <a:t>, </a:t>
            </a:r>
            <a:r>
              <a:rPr lang="es-ES" b="1" dirty="0">
                <a:solidFill>
                  <a:srgbClr val="A50021"/>
                </a:solidFill>
              </a:rPr>
              <a:t>8, 9</a:t>
            </a:r>
            <a:r>
              <a:rPr lang="es-ES" b="1" u="none" strike="noStrike" cap="none" dirty="0">
                <a:solidFill>
                  <a:srgbClr val="A50021"/>
                </a:solidFill>
              </a:rPr>
              <a:t> y 10.</a:t>
            </a:r>
            <a:endParaRPr lang="es-ES" u="none" strike="noStrike" cap="none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215106" cy="917596"/>
          </a:xfrm>
        </p:spPr>
        <p:txBody>
          <a:bodyPr/>
          <a:lstStyle/>
          <a:p>
            <a:r>
              <a:rPr lang="es-CL" dirty="0"/>
              <a:t>Repasemos los contenidos.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142984"/>
            <a:ext cx="8433654" cy="12144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CL" dirty="0"/>
              <a:t>El Ministerio ha proporcionado videos explicativos y muy entretenidos que pueden buscar en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tube</a:t>
            </a:r>
            <a:r>
              <a:rPr lang="es-CL" dirty="0"/>
              <a:t>.</a:t>
            </a:r>
          </a:p>
          <a:p>
            <a:pPr>
              <a:buNone/>
            </a:pPr>
            <a:r>
              <a:rPr lang="es-CL" dirty="0"/>
              <a:t>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00034" y="2000240"/>
          <a:ext cx="8215372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es-CL" sz="1600" dirty="0"/>
                        <a:t>Contenido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Resumen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Imagen  y nombre de </a:t>
                      </a:r>
                      <a:r>
                        <a:rPr lang="es-CL" sz="1600" dirty="0" err="1"/>
                        <a:t>Youtube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Link 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835">
                <a:tc>
                  <a:txBody>
                    <a:bodyPr/>
                    <a:lstStyle/>
                    <a:p>
                      <a:r>
                        <a:rPr lang="es-CL" sz="1400" b="1" dirty="0"/>
                        <a:t>Adición con reagrupación 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Muestra la adición con reagrupación utilizando distintas estrategias.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sz="9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AprendoTV</a:t>
                      </a:r>
                      <a:r>
                        <a:rPr kumimoji="0" lang="es-E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Matemática 3°básico /Capítulo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2"/>
                        </a:rPr>
                        <a:t>https://www.youtube.com/watch?v=bberkPM7tac</a:t>
                      </a:r>
                      <a:endParaRPr lang="es-E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835">
                <a:tc>
                  <a:txBody>
                    <a:bodyPr/>
                    <a:lstStyle/>
                    <a:p>
                      <a:r>
                        <a:rPr lang="es-CL" sz="1400" b="1" dirty="0"/>
                        <a:t>Concepto de multiplicación 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Muestra el concepto de multiplicación utilizando diversas estrategias.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AprendoTV</a:t>
                      </a:r>
                      <a:r>
                        <a:rPr kumimoji="0" lang="es-E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Matemática 3°básico/ /Capítulo 4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hlinkClick r:id="rId3"/>
                        </a:rPr>
                        <a:t>https://www.youtube.com/watch?v=aTXgg4umEtY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118" t="23437" r="67057" b="60938"/>
          <a:stretch>
            <a:fillRect/>
          </a:stretch>
        </p:blipFill>
        <p:spPr bwMode="auto">
          <a:xfrm>
            <a:off x="4857752" y="2714620"/>
            <a:ext cx="1214446" cy="7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8155" t="24610" r="67570" b="60742"/>
          <a:stretch>
            <a:fillRect/>
          </a:stretch>
        </p:blipFill>
        <p:spPr bwMode="auto">
          <a:xfrm>
            <a:off x="4857752" y="4214818"/>
            <a:ext cx="1285884" cy="7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inta hacia abajo"/>
          <p:cNvSpPr/>
          <p:nvPr/>
        </p:nvSpPr>
        <p:spPr>
          <a:xfrm>
            <a:off x="500034" y="5572140"/>
            <a:ext cx="8143932" cy="1071546"/>
          </a:xfrm>
          <a:prstGeom prst="ribbon">
            <a:avLst>
              <a:gd name="adj1" fmla="val 16667"/>
              <a:gd name="adj2" fmla="val 71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857356" y="585789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FFFF00"/>
                </a:solidFill>
              </a:rPr>
              <a:t>Son videos que duran entre 6 y 7 minutos.</a:t>
            </a:r>
          </a:p>
          <a:p>
            <a:pPr algn="ctr"/>
            <a:r>
              <a:rPr lang="es-CL" dirty="0">
                <a:solidFill>
                  <a:srgbClr val="FFFF00"/>
                </a:solidFill>
              </a:rPr>
              <a:t>Entren a </a:t>
            </a:r>
            <a:r>
              <a:rPr lang="es-CL" dirty="0" err="1">
                <a:solidFill>
                  <a:srgbClr val="FFFF00"/>
                </a:solidFill>
              </a:rPr>
              <a:t>Youtube</a:t>
            </a:r>
            <a:r>
              <a:rPr lang="es-CL" dirty="0">
                <a:solidFill>
                  <a:srgbClr val="FFFF00"/>
                </a:solidFill>
              </a:rPr>
              <a:t>  y vean los videos.  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3"/>
          <p:cNvSpPr txBox="1">
            <a:spLocks/>
          </p:cNvSpPr>
          <p:nvPr/>
        </p:nvSpPr>
        <p:spPr>
          <a:xfrm>
            <a:off x="1285852" y="0"/>
            <a:ext cx="7498080" cy="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200"/>
              <a:buFont typeface="Gill Sans"/>
              <a:buNone/>
              <a:tabLst/>
              <a:defRPr/>
            </a:pPr>
            <a:r>
              <a:rPr lang="es-ES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Consideraciones importantes para la familia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Google Shape;164;p9"/>
          <p:cNvSpPr txBox="1">
            <a:spLocks/>
          </p:cNvSpPr>
          <p:nvPr/>
        </p:nvSpPr>
        <p:spPr>
          <a:xfrm>
            <a:off x="2786050" y="928670"/>
            <a:ext cx="4357718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200"/>
              <a:buFont typeface="Gill Sans"/>
              <a:buNone/>
              <a:tabLst/>
              <a:defRPr/>
            </a:pPr>
            <a:r>
              <a:rPr kumimoji="0" lang="es-CL" sz="24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Repasemos la multiplicación.</a:t>
            </a:r>
            <a:b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Google Shape;165;p9"/>
          <p:cNvPicPr preferRelativeResize="0"/>
          <p:nvPr/>
        </p:nvPicPr>
        <p:blipFill rotWithShape="1">
          <a:blip r:embed="rId2" cstate="print">
            <a:alphaModFix/>
          </a:blip>
          <a:srcRect l="14824" t="36133" r="52233" b="16014"/>
          <a:stretch/>
        </p:blipFill>
        <p:spPr>
          <a:xfrm>
            <a:off x="3571868" y="1643050"/>
            <a:ext cx="5214974" cy="40719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Llamada de flecha a la derecha"/>
          <p:cNvSpPr/>
          <p:nvPr/>
        </p:nvSpPr>
        <p:spPr>
          <a:xfrm>
            <a:off x="500034" y="2071678"/>
            <a:ext cx="2500330" cy="1571636"/>
          </a:xfrm>
          <a:prstGeom prst="rightArrowCallout">
            <a:avLst>
              <a:gd name="adj1" fmla="val 10934"/>
              <a:gd name="adj2" fmla="val 17967"/>
              <a:gd name="adj3" fmla="val 22826"/>
              <a:gd name="adj4" fmla="val 7960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034" y="2071678"/>
            <a:ext cx="185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Esta representación la vimos para entender las tablas del 2 al 5.</a:t>
            </a:r>
          </a:p>
          <a:p>
            <a:endParaRPr lang="es-CL" dirty="0"/>
          </a:p>
        </p:txBody>
      </p:sp>
      <p:sp>
        <p:nvSpPr>
          <p:cNvPr id="9" name="8 Pergamino vertical"/>
          <p:cNvSpPr/>
          <p:nvPr/>
        </p:nvSpPr>
        <p:spPr>
          <a:xfrm>
            <a:off x="428596" y="4143380"/>
            <a:ext cx="2714644" cy="1857388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rgbClr val="A50021"/>
                </a:solidFill>
              </a:rPr>
              <a:t>Con este mismo recurso podemos practicar las tablas del 6 al 10. </a:t>
            </a:r>
            <a:endParaRPr lang="es-ES" sz="1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¿Cómo recordar las tablas de multiplicar fácilmente?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785926"/>
            <a:ext cx="7933588" cy="2000264"/>
          </a:xfrm>
        </p:spPr>
        <p:txBody>
          <a:bodyPr>
            <a:normAutofit fontScale="92500"/>
          </a:bodyPr>
          <a:lstStyle/>
          <a:p>
            <a:r>
              <a:rPr lang="es-CL" dirty="0"/>
              <a:t>Como sabemos la multiplicación es la suma reiterada de un número.</a:t>
            </a:r>
          </a:p>
          <a:p>
            <a:r>
              <a:rPr lang="es-CL" dirty="0"/>
              <a:t>Entonces, para hacer más fácil la memorización, podemos primero aprenderlas como secuencia. </a:t>
            </a:r>
            <a:endParaRPr lang="es-ES" dirty="0"/>
          </a:p>
        </p:txBody>
      </p:sp>
      <p:pic>
        <p:nvPicPr>
          <p:cNvPr id="17410" name="Picture 2" descr="Niños niña pensando y pizarra | Vector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714776" cy="278311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214414" y="464344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¿Cómo en secuencia? 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414" name="Picture 6" descr="Profesor de pie frente a la pizarra | Vector Prem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2305"/>
            <a:ext cx="4500594" cy="2569967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072198" y="4286256"/>
            <a:ext cx="250033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7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Pues sí, como secuencia de números puedes aprender las tablas de multiplicar y te lo voy a demostrar en la siguiente diapositiva con la tabla del 5 que ya conoces .</a:t>
            </a:r>
            <a:endParaRPr lang="es-ES" sz="17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56 Grupo"/>
          <p:cNvGrpSpPr/>
          <p:nvPr/>
        </p:nvGrpSpPr>
        <p:grpSpPr>
          <a:xfrm>
            <a:off x="3000364" y="214290"/>
            <a:ext cx="5357850" cy="2571768"/>
            <a:chOff x="2071670" y="214290"/>
            <a:chExt cx="5357850" cy="2571768"/>
          </a:xfrm>
        </p:grpSpPr>
        <p:pic>
          <p:nvPicPr>
            <p:cNvPr id="5" name="Picture 4" descr="Profesor de pie frente a la pizarra | Vector Prem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214290"/>
              <a:ext cx="5357850" cy="2571768"/>
            </a:xfrm>
            <a:prstGeom prst="rect">
              <a:avLst/>
            </a:prstGeom>
            <a:noFill/>
          </p:spPr>
        </p:pic>
        <p:sp>
          <p:nvSpPr>
            <p:cNvPr id="6" name="5 CuadroTexto"/>
            <p:cNvSpPr txBox="1"/>
            <p:nvPr/>
          </p:nvSpPr>
          <p:spPr>
            <a:xfrm>
              <a:off x="3477008" y="571480"/>
              <a:ext cx="351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>
                  <a:solidFill>
                    <a:schemeClr val="bg1">
                      <a:lumMod val="95000"/>
                    </a:schemeClr>
                  </a:solidFill>
                </a:rPr>
                <a:t>Piensa en este ejemplo.</a:t>
              </a:r>
              <a:endParaRPr lang="es-E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071934" y="1285860"/>
              <a:ext cx="289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>
                  <a:solidFill>
                    <a:srgbClr val="FFFF00"/>
                  </a:solidFill>
                </a:rPr>
                <a:t>Multiplicación del 5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857620" y="1785926"/>
              <a:ext cx="328614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3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5 - 10 -15 - 20 -25 - 30 - 35 - 40 - 45 - 50</a:t>
              </a:r>
              <a:endParaRPr lang="es-ES" sz="13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42976" y="400050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2">
                    <a:lumMod val="50000"/>
                  </a:schemeClr>
                </a:solidFill>
              </a:rPr>
              <a:t>5 - 10 -15 - 20 -25 - 30 - 35 - 40 - 45 - 50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1357290" y="3786190"/>
            <a:ext cx="6854974" cy="600240"/>
            <a:chOff x="1357290" y="3786190"/>
            <a:chExt cx="6854974" cy="600240"/>
          </a:xfrm>
        </p:grpSpPr>
        <p:sp>
          <p:nvSpPr>
            <p:cNvPr id="10" name="9 Arco de bloque"/>
            <p:cNvSpPr/>
            <p:nvPr/>
          </p:nvSpPr>
          <p:spPr>
            <a:xfrm rot="242649">
              <a:off x="1357290" y="3786190"/>
              <a:ext cx="714380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1" name="10 Arco de bloque"/>
            <p:cNvSpPr/>
            <p:nvPr/>
          </p:nvSpPr>
          <p:spPr>
            <a:xfrm rot="242649">
              <a:off x="2019495" y="3810669"/>
              <a:ext cx="714380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6" name="15 Arco de bloque"/>
            <p:cNvSpPr/>
            <p:nvPr/>
          </p:nvSpPr>
          <p:spPr>
            <a:xfrm rot="242649">
              <a:off x="2733724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7" name="16 Arco de bloque"/>
            <p:cNvSpPr/>
            <p:nvPr/>
          </p:nvSpPr>
          <p:spPr>
            <a:xfrm rot="242649">
              <a:off x="4233923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8" name="17 Arco de bloque"/>
            <p:cNvSpPr/>
            <p:nvPr/>
          </p:nvSpPr>
          <p:spPr>
            <a:xfrm rot="242649">
              <a:off x="3448105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" name="18 Arco de bloque"/>
            <p:cNvSpPr/>
            <p:nvPr/>
          </p:nvSpPr>
          <p:spPr>
            <a:xfrm rot="242649">
              <a:off x="5019741" y="3814926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0" name="19 Arco de bloque"/>
            <p:cNvSpPr/>
            <p:nvPr/>
          </p:nvSpPr>
          <p:spPr>
            <a:xfrm rot="242649">
              <a:off x="5805559" y="3814926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1" name="20 Arco de bloque"/>
            <p:cNvSpPr/>
            <p:nvPr/>
          </p:nvSpPr>
          <p:spPr>
            <a:xfrm rot="242649">
              <a:off x="6591377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2" name="21 Arco de bloque"/>
            <p:cNvSpPr/>
            <p:nvPr/>
          </p:nvSpPr>
          <p:spPr>
            <a:xfrm rot="242649">
              <a:off x="7377195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1500166" y="3357562"/>
            <a:ext cx="6500858" cy="369332"/>
            <a:chOff x="1500166" y="3357562"/>
            <a:chExt cx="6500858" cy="369332"/>
          </a:xfrm>
        </p:grpSpPr>
        <p:sp>
          <p:nvSpPr>
            <p:cNvPr id="24" name="23 CuadroTexto"/>
            <p:cNvSpPr txBox="1"/>
            <p:nvPr/>
          </p:nvSpPr>
          <p:spPr>
            <a:xfrm>
              <a:off x="1500166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+ 5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143108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+ 5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2857488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+ 5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571868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+ 5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429124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+ 5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214942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+ 5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5929322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+ 5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6715140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+ 5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7500958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rgbClr val="FF0000"/>
                  </a:solidFill>
                </a:rPr>
                <a:t>+ 5</a:t>
              </a:r>
              <a:endParaRPr lang="es-ES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35 Cerrar llave"/>
          <p:cNvSpPr/>
          <p:nvPr/>
        </p:nvSpPr>
        <p:spPr>
          <a:xfrm rot="5400000">
            <a:off x="1142976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errar llave"/>
          <p:cNvSpPr/>
          <p:nvPr/>
        </p:nvSpPr>
        <p:spPr>
          <a:xfrm rot="5400000">
            <a:off x="1857356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errar llave"/>
          <p:cNvSpPr/>
          <p:nvPr/>
        </p:nvSpPr>
        <p:spPr>
          <a:xfrm rot="5400000">
            <a:off x="4857752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Cerrar llave"/>
          <p:cNvSpPr/>
          <p:nvPr/>
        </p:nvSpPr>
        <p:spPr>
          <a:xfrm rot="5400000">
            <a:off x="4071934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Cerrar llave"/>
          <p:cNvSpPr/>
          <p:nvPr/>
        </p:nvSpPr>
        <p:spPr>
          <a:xfrm rot="5400000">
            <a:off x="3286116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Cerrar llave"/>
          <p:cNvSpPr/>
          <p:nvPr/>
        </p:nvSpPr>
        <p:spPr>
          <a:xfrm rot="5400000">
            <a:off x="2571736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Cerrar llave"/>
          <p:cNvSpPr/>
          <p:nvPr/>
        </p:nvSpPr>
        <p:spPr>
          <a:xfrm rot="5400000">
            <a:off x="8072462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Cerrar llave"/>
          <p:cNvSpPr/>
          <p:nvPr/>
        </p:nvSpPr>
        <p:spPr>
          <a:xfrm rot="5400000">
            <a:off x="7286644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errar llave"/>
          <p:cNvSpPr/>
          <p:nvPr/>
        </p:nvSpPr>
        <p:spPr>
          <a:xfrm rot="5400000">
            <a:off x="6429388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Cerrar llave"/>
          <p:cNvSpPr/>
          <p:nvPr/>
        </p:nvSpPr>
        <p:spPr>
          <a:xfrm rot="5400000">
            <a:off x="5643570" y="457200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CuadroTexto"/>
          <p:cNvSpPr txBox="1"/>
          <p:nvPr/>
        </p:nvSpPr>
        <p:spPr>
          <a:xfrm>
            <a:off x="1000100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1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2500298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3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3214678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4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000496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5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4786314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6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72132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7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357950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8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215206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9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929586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10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1785918" y="49291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A50021"/>
                </a:solidFill>
              </a:rPr>
              <a:t>5 x 2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56" name="55 Llamada rectangular"/>
          <p:cNvSpPr/>
          <p:nvPr/>
        </p:nvSpPr>
        <p:spPr>
          <a:xfrm>
            <a:off x="214282" y="1571612"/>
            <a:ext cx="1928826" cy="1357322"/>
          </a:xfrm>
          <a:prstGeom prst="wedgeRectCallout">
            <a:avLst>
              <a:gd name="adj1" fmla="val 31789"/>
              <a:gd name="adj2" fmla="val 844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</a:t>
            </a:r>
            <a:r>
              <a:rPr lang="es-CL" dirty="0">
                <a:solidFill>
                  <a:srgbClr val="FF0000"/>
                </a:solidFill>
              </a:rPr>
              <a:t>+5 </a:t>
            </a:r>
            <a:r>
              <a:rPr lang="es-CL" dirty="0"/>
              <a:t>representa el patrón que repito en la secuencia  </a:t>
            </a:r>
            <a:endParaRPr lang="es-ES" dirty="0"/>
          </a:p>
        </p:txBody>
      </p:sp>
      <p:sp>
        <p:nvSpPr>
          <p:cNvPr id="58" name="57 Llamada rectangular"/>
          <p:cNvSpPr/>
          <p:nvPr/>
        </p:nvSpPr>
        <p:spPr>
          <a:xfrm>
            <a:off x="285720" y="5500678"/>
            <a:ext cx="1928826" cy="1000156"/>
          </a:xfrm>
          <a:prstGeom prst="wedgeRectCallout">
            <a:avLst>
              <a:gd name="adj1" fmla="val -719"/>
              <a:gd name="adj2" fmla="val -675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Aquí está con el algoritmo de la multiplicación 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42976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Para recordar la secuencia de un número puedes hacerlo de la siguiente forma </a:t>
            </a:r>
            <a:r>
              <a:rPr lang="es-ES" sz="2000" dirty="0"/>
              <a:t>…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42976" y="53578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Paso 3:  </a:t>
            </a:r>
            <a:r>
              <a:rPr lang="es-CL" dirty="0">
                <a:solidFill>
                  <a:srgbClr val="FF0000"/>
                </a:solidFill>
              </a:rPr>
              <a:t>Copiar en una hoja de cuaderno o block la secuencia del 6.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142976" y="564357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2">
                    <a:lumMod val="50000"/>
                  </a:schemeClr>
                </a:solidFill>
              </a:rPr>
              <a:t>6 - 12 -18 - 24 - 30 - 36 - 42 - 48 - 54 - 60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6143644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Paso 4:  </a:t>
            </a:r>
            <a:r>
              <a:rPr lang="es-CL" dirty="0">
                <a:solidFill>
                  <a:srgbClr val="FF0000"/>
                </a:solidFill>
              </a:rPr>
              <a:t>Pega la secuencia en un aparte visible de tu casa y repítela en voz alta varias al día.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071538" y="114298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Paso 1:  </a:t>
            </a:r>
            <a:r>
              <a:rPr lang="es-CL" dirty="0">
                <a:solidFill>
                  <a:srgbClr val="FF0000"/>
                </a:solidFill>
              </a:rPr>
              <a:t>Junto con un adulto deberán formar 10 grupos con 6 elementos cada uno, pueden ser porotos, lentejas,  canutos de fideos, etc.  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1142976" y="1928802"/>
            <a:ext cx="7786742" cy="650928"/>
            <a:chOff x="857224" y="1928802"/>
            <a:chExt cx="7786742" cy="650928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9586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8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57950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32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18 CuadroTexto"/>
          <p:cNvSpPr txBox="1"/>
          <p:nvPr/>
        </p:nvSpPr>
        <p:spPr>
          <a:xfrm>
            <a:off x="1142976" y="292893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Paso 2:  </a:t>
            </a:r>
            <a:r>
              <a:rPr lang="es-CL" dirty="0">
                <a:solidFill>
                  <a:srgbClr val="FF0000"/>
                </a:solidFill>
              </a:rPr>
              <a:t>realiza 10 tarjetas de papel  con los siguiente números y luego colócalas sobre cada grupo. </a:t>
            </a:r>
            <a:endParaRPr lang="es-ES" dirty="0"/>
          </a:p>
        </p:txBody>
      </p:sp>
      <p:grpSp>
        <p:nvGrpSpPr>
          <p:cNvPr id="20" name="19 Grupo"/>
          <p:cNvGrpSpPr/>
          <p:nvPr/>
        </p:nvGrpSpPr>
        <p:grpSpPr>
          <a:xfrm>
            <a:off x="1071538" y="3643314"/>
            <a:ext cx="7786742" cy="650928"/>
            <a:chOff x="857224" y="1928802"/>
            <a:chExt cx="7786742" cy="65092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9586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8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57950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32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1928802"/>
              <a:ext cx="714380" cy="65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30 CuadroTexto"/>
          <p:cNvSpPr txBox="1"/>
          <p:nvPr/>
        </p:nvSpPr>
        <p:spPr>
          <a:xfrm>
            <a:off x="1214414" y="4286256"/>
            <a:ext cx="4286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6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000232" y="4286256"/>
            <a:ext cx="5000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2786050" y="4286256"/>
            <a:ext cx="5000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18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571868" y="4286256"/>
            <a:ext cx="5000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24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357686" y="4286256"/>
            <a:ext cx="5000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30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143504" y="4286256"/>
            <a:ext cx="5000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36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929322" y="4286256"/>
            <a:ext cx="5000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42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715140" y="4286256"/>
            <a:ext cx="5000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48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500958" y="4286256"/>
            <a:ext cx="5000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54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8286776" y="4286256"/>
            <a:ext cx="5000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60</a:t>
            </a:r>
            <a:endParaRPr lang="es-ES" b="1" dirty="0">
              <a:solidFill>
                <a:srgbClr val="7030A0"/>
              </a:solidFill>
            </a:endParaRPr>
          </a:p>
        </p:txBody>
      </p:sp>
      <p:grpSp>
        <p:nvGrpSpPr>
          <p:cNvPr id="42" name="41 Grupo"/>
          <p:cNvGrpSpPr/>
          <p:nvPr/>
        </p:nvGrpSpPr>
        <p:grpSpPr>
          <a:xfrm rot="10800000">
            <a:off x="1500166" y="4357694"/>
            <a:ext cx="6854974" cy="500066"/>
            <a:chOff x="1357290" y="3786190"/>
            <a:chExt cx="6854974" cy="600240"/>
          </a:xfrm>
        </p:grpSpPr>
        <p:sp>
          <p:nvSpPr>
            <p:cNvPr id="43" name="42 Arco de bloque"/>
            <p:cNvSpPr/>
            <p:nvPr/>
          </p:nvSpPr>
          <p:spPr>
            <a:xfrm rot="242649">
              <a:off x="1357290" y="3786190"/>
              <a:ext cx="714380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4" name="43 Arco de bloque"/>
            <p:cNvSpPr/>
            <p:nvPr/>
          </p:nvSpPr>
          <p:spPr>
            <a:xfrm rot="242649">
              <a:off x="2019495" y="3810669"/>
              <a:ext cx="714380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5" name="44 Arco de bloque"/>
            <p:cNvSpPr/>
            <p:nvPr/>
          </p:nvSpPr>
          <p:spPr>
            <a:xfrm rot="242649">
              <a:off x="2733724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6" name="45 Arco de bloque"/>
            <p:cNvSpPr/>
            <p:nvPr/>
          </p:nvSpPr>
          <p:spPr>
            <a:xfrm rot="242649">
              <a:off x="4233923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7" name="46 Arco de bloque"/>
            <p:cNvSpPr/>
            <p:nvPr/>
          </p:nvSpPr>
          <p:spPr>
            <a:xfrm rot="242649">
              <a:off x="3448105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8" name="47 Arco de bloque"/>
            <p:cNvSpPr/>
            <p:nvPr/>
          </p:nvSpPr>
          <p:spPr>
            <a:xfrm rot="242649">
              <a:off x="5019741" y="3814926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9" name="48 Arco de bloque"/>
            <p:cNvSpPr/>
            <p:nvPr/>
          </p:nvSpPr>
          <p:spPr>
            <a:xfrm rot="242649">
              <a:off x="5805559" y="3814926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0" name="49 Arco de bloque"/>
            <p:cNvSpPr/>
            <p:nvPr/>
          </p:nvSpPr>
          <p:spPr>
            <a:xfrm rot="242649">
              <a:off x="6591377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1" name="50 Arco de bloque"/>
            <p:cNvSpPr/>
            <p:nvPr/>
          </p:nvSpPr>
          <p:spPr>
            <a:xfrm rot="242649">
              <a:off x="7377195" y="3814925"/>
              <a:ext cx="835069" cy="571504"/>
            </a:xfrm>
            <a:prstGeom prst="blockArc">
              <a:avLst>
                <a:gd name="adj1" fmla="val 10800000"/>
                <a:gd name="adj2" fmla="val 21018136"/>
                <a:gd name="adj3" fmla="val 82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52" name="51 CuadroTexto"/>
          <p:cNvSpPr txBox="1"/>
          <p:nvPr/>
        </p:nvSpPr>
        <p:spPr>
          <a:xfrm>
            <a:off x="1214414" y="4929198"/>
            <a:ext cx="792958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     6 +6 = 12       12+6=18      18+6=24          24+6=30      30+6=36      36+6=42     42+6=48       48+6=54     54+6=60  </a:t>
            </a:r>
            <a:endParaRPr lang="es-ES" sz="1200" dirty="0"/>
          </a:p>
        </p:txBody>
      </p:sp>
      <p:sp>
        <p:nvSpPr>
          <p:cNvPr id="53" name="52 Pentágono"/>
          <p:cNvSpPr/>
          <p:nvPr/>
        </p:nvSpPr>
        <p:spPr>
          <a:xfrm>
            <a:off x="0" y="3929066"/>
            <a:ext cx="1214414" cy="928694"/>
          </a:xfrm>
          <a:prstGeom prst="homePlate">
            <a:avLst>
              <a:gd name="adj" fmla="val 26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Tarjetas que tienen que colocar a los grupos de porotos</a:t>
            </a:r>
            <a:endParaRPr lang="es-ES" sz="1200" dirty="0"/>
          </a:p>
        </p:txBody>
      </p:sp>
      <p:sp>
        <p:nvSpPr>
          <p:cNvPr id="54" name="53 Pentágono"/>
          <p:cNvSpPr/>
          <p:nvPr/>
        </p:nvSpPr>
        <p:spPr>
          <a:xfrm>
            <a:off x="0" y="4929198"/>
            <a:ext cx="1214446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Explicación de los números de las tarjetas</a:t>
            </a:r>
            <a:endParaRPr lang="es-E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Ahora podrás hacer los mismos pasos de la actividad anterior con las siguientes secuencias.</a:t>
            </a:r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857224" y="2000240"/>
            <a:ext cx="8286776" cy="4085237"/>
            <a:chOff x="857224" y="2000240"/>
            <a:chExt cx="8286776" cy="4085237"/>
          </a:xfrm>
        </p:grpSpPr>
        <p:grpSp>
          <p:nvGrpSpPr>
            <p:cNvPr id="8" name="7 Grupo"/>
            <p:cNvGrpSpPr/>
            <p:nvPr/>
          </p:nvGrpSpPr>
          <p:grpSpPr>
            <a:xfrm>
              <a:off x="857224" y="2285992"/>
              <a:ext cx="8286776" cy="3799485"/>
              <a:chOff x="857224" y="3429000"/>
              <a:chExt cx="8286776" cy="3799485"/>
            </a:xfrm>
          </p:grpSpPr>
          <p:sp>
            <p:nvSpPr>
              <p:cNvPr id="3" name="2 CuadroTexto"/>
              <p:cNvSpPr txBox="1"/>
              <p:nvPr/>
            </p:nvSpPr>
            <p:spPr>
              <a:xfrm>
                <a:off x="1000100" y="3429000"/>
                <a:ext cx="7858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b="1" dirty="0">
                    <a:solidFill>
                      <a:srgbClr val="0070C0"/>
                    </a:solidFill>
                  </a:rPr>
                  <a:t>7 - 14 - 21 - 28 - 35 - 42 - 49 - 56 - 63 - 70</a:t>
                </a:r>
                <a:endParaRPr lang="es-ES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1000100" y="4500570"/>
                <a:ext cx="7858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b="1" dirty="0">
                    <a:solidFill>
                      <a:srgbClr val="7030A0"/>
                    </a:solidFill>
                  </a:rPr>
                  <a:t>8 - 16 - 24 - 32 - 40 - 48 - 56 - 64 - 72 - 80</a:t>
                </a:r>
                <a:endParaRPr lang="es-ES" sz="32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1000100" y="5572140"/>
                <a:ext cx="7858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b="1" dirty="0">
                    <a:solidFill>
                      <a:schemeClr val="accent5">
                        <a:lumMod val="75000"/>
                      </a:schemeClr>
                    </a:solidFill>
                  </a:rPr>
                  <a:t>9 - 18 - 27 - 36 - 45 - 54 - 63 - 72 - 81 - 90</a:t>
                </a:r>
                <a:endParaRPr lang="es-E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857224" y="6643710"/>
                <a:ext cx="82867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b="1" dirty="0">
                    <a:solidFill>
                      <a:srgbClr val="002060"/>
                    </a:solidFill>
                  </a:rPr>
                  <a:t>10 - 20 - 30 - 40 - 50 - 60 - 70 - 80 - 90 - 100</a:t>
                </a:r>
                <a:endParaRPr lang="es-ES" sz="32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9" name="8 CuadroTexto"/>
            <p:cNvSpPr txBox="1"/>
            <p:nvPr/>
          </p:nvSpPr>
          <p:spPr>
            <a:xfrm>
              <a:off x="1071538" y="2000240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Secuencia del 7 o tabla del 7</a:t>
              </a:r>
              <a:endParaRPr lang="es-ES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000100" y="3000372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Secuencia del 8 o tabla del 8</a:t>
              </a:r>
              <a:endParaRPr lang="es-ES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000100" y="4143380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Secuencia del 9 o tabla del 9</a:t>
              </a:r>
              <a:endParaRPr lang="es-ES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000100" y="5286388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Secuencia del 10 o tabla del 10</a:t>
              </a:r>
              <a:endParaRPr lang="es-ES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Desafío nivel 1</a:t>
            </a:r>
            <a:endParaRPr lang="es-ES" dirty="0"/>
          </a:p>
        </p:txBody>
      </p:sp>
      <p:grpSp>
        <p:nvGrpSpPr>
          <p:cNvPr id="12" name="11 Grupo"/>
          <p:cNvGrpSpPr/>
          <p:nvPr/>
        </p:nvGrpSpPr>
        <p:grpSpPr>
          <a:xfrm>
            <a:off x="857224" y="2000240"/>
            <a:ext cx="8286776" cy="4085237"/>
            <a:chOff x="857224" y="2000240"/>
            <a:chExt cx="8286776" cy="4085237"/>
          </a:xfrm>
        </p:grpSpPr>
        <p:grpSp>
          <p:nvGrpSpPr>
            <p:cNvPr id="3" name="2 Grupo"/>
            <p:cNvGrpSpPr/>
            <p:nvPr/>
          </p:nvGrpSpPr>
          <p:grpSpPr>
            <a:xfrm>
              <a:off x="857224" y="2285992"/>
              <a:ext cx="8286776" cy="3799485"/>
              <a:chOff x="857224" y="3429000"/>
              <a:chExt cx="8286776" cy="3799485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1000100" y="3429000"/>
                <a:ext cx="7858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b="1" dirty="0">
                    <a:solidFill>
                      <a:srgbClr val="0070C0"/>
                    </a:solidFill>
                  </a:rPr>
                  <a:t>7 - __ - 21 - 28 - 35 - __ - 49 - 56 - 63 - 70</a:t>
                </a:r>
                <a:endParaRPr lang="es-ES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857224" y="4500570"/>
                <a:ext cx="8001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b="1" dirty="0">
                    <a:solidFill>
                      <a:srgbClr val="7030A0"/>
                    </a:solidFill>
                  </a:rPr>
                  <a:t>__ - 16 - 24 - 32 - 40 - __ - 56 - 64 - __ - 80</a:t>
                </a:r>
                <a:endParaRPr lang="es-ES" sz="32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1000100" y="5572140"/>
                <a:ext cx="7858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b="1" dirty="0">
                    <a:solidFill>
                      <a:schemeClr val="accent5">
                        <a:lumMod val="75000"/>
                      </a:schemeClr>
                    </a:solidFill>
                  </a:rPr>
                  <a:t>9 - 18 - __ - 36 - __ - 54 - 63 - __ - 81 - __</a:t>
                </a:r>
                <a:endParaRPr lang="es-E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857224" y="6643710"/>
                <a:ext cx="82867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b="1" dirty="0">
                    <a:solidFill>
                      <a:srgbClr val="002060"/>
                    </a:solidFill>
                  </a:rPr>
                  <a:t>10 - __ - __ - 40 - 50 - __ - 70 - __ - __ - 100</a:t>
                </a:r>
                <a:endParaRPr lang="es-ES" sz="32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" name="7 CuadroTexto"/>
            <p:cNvSpPr txBox="1"/>
            <p:nvPr/>
          </p:nvSpPr>
          <p:spPr>
            <a:xfrm>
              <a:off x="1071538" y="2000240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Secuencia del 7</a:t>
              </a:r>
              <a:endParaRPr lang="es-ES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000100" y="3000372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Secuencia del 8</a:t>
              </a:r>
              <a:endParaRPr lang="es-ES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000100" y="4143380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Secuencia del 9</a:t>
              </a:r>
              <a:endParaRPr lang="es-ES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000100" y="5286388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Secuencia del 10</a:t>
              </a:r>
              <a:endParaRPr lang="es-ES" dirty="0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1285820" y="128586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Completa las secuencias con los números que faltan en tu cuaderno. 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4597</TotalTime>
  <Words>1059</Words>
  <Application>Microsoft Office PowerPoint</Application>
  <PresentationFormat>Presentación en pantalla (4:3)</PresentationFormat>
  <Paragraphs>140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Gill Sans</vt:lpstr>
      <vt:lpstr>Gill Sans MT</vt:lpstr>
      <vt:lpstr>Noto Sans Symbols</vt:lpstr>
      <vt:lpstr>Verdana</vt:lpstr>
      <vt:lpstr>Wingdings 2</vt:lpstr>
      <vt:lpstr>Solsticio</vt:lpstr>
      <vt:lpstr>Material semana 20 y 21 Matemáticas </vt:lpstr>
      <vt:lpstr>Presentación de PowerPoint</vt:lpstr>
      <vt:lpstr>Repasemos los contenidos. </vt:lpstr>
      <vt:lpstr>Presentación de PowerPoint</vt:lpstr>
      <vt:lpstr>¿Cómo recordar las tablas de multiplicar fácilmente?</vt:lpstr>
      <vt:lpstr>Presentación de PowerPoint</vt:lpstr>
      <vt:lpstr>Presentación de PowerPoint</vt:lpstr>
      <vt:lpstr>Ahora podrás hacer los mismos pasos de la actividad anterior con las siguientes secuencias.</vt:lpstr>
      <vt:lpstr>Desafío nivel 1</vt:lpstr>
      <vt:lpstr>Desafío nivel 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semana 20 y 21 Matemáticas</dc:title>
  <dc:creator>Daniela</dc:creator>
  <cp:lastModifiedBy>usuario</cp:lastModifiedBy>
  <cp:revision>133</cp:revision>
  <dcterms:created xsi:type="dcterms:W3CDTF">2020-08-04T08:21:05Z</dcterms:created>
  <dcterms:modified xsi:type="dcterms:W3CDTF">2020-08-14T14:22:18Z</dcterms:modified>
</cp:coreProperties>
</file>