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69" r:id="rId6"/>
    <p:sldId id="274" r:id="rId7"/>
    <p:sldId id="270" r:id="rId8"/>
    <p:sldId id="272" r:id="rId9"/>
    <p:sldId id="273" r:id="rId10"/>
    <p:sldId id="276" r:id="rId11"/>
    <p:sldId id="275" r:id="rId12"/>
    <p:sldId id="277" r:id="rId13"/>
    <p:sldId id="278" r:id="rId14"/>
    <p:sldId id="279" r:id="rId15"/>
    <p:sldId id="280" r:id="rId16"/>
    <p:sldId id="266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0" d="100"/>
          <a:sy n="60" d="100"/>
        </p:scale>
        <p:origin x="6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97E38-3626-4658-B4CD-0BE71AECDE14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A52C-EA1E-434D-AC3F-CCAEC57B78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EBC3F9-395E-42AC-925E-C783C914A1DF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Xgg4umEtY" TargetMode="External"/><Relationship Id="rId2" Type="http://schemas.openxmlformats.org/officeDocument/2006/relationships/hyperlink" Target="https://slideplayer.es/slide/10334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Material semana 24 y </a:t>
            </a:r>
            <a:r>
              <a:rPr lang="es-CL"/>
              <a:t>26 Matemática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5928"/>
          </a:xfrm>
        </p:spPr>
        <p:txBody>
          <a:bodyPr>
            <a:normAutofit lnSpcReduction="10000"/>
          </a:bodyPr>
          <a:lstStyle/>
          <a:p>
            <a:r>
              <a:rPr lang="es-CL" dirty="0"/>
              <a:t>Del 7 al 25 de Septiembre.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500166" y="264318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A50021"/>
                </a:solidFill>
              </a:rPr>
              <a:t>Destinado para complementar los aprendizajes de Tercero Básico</a:t>
            </a:r>
            <a:endParaRPr lang="es-ES" b="1" dirty="0">
              <a:solidFill>
                <a:srgbClr val="A50021"/>
              </a:solidFill>
            </a:endParaRPr>
          </a:p>
        </p:txBody>
      </p:sp>
      <p:sp>
        <p:nvSpPr>
          <p:cNvPr id="5" name="Google Shape;101;p1"/>
          <p:cNvSpPr txBox="1">
            <a:spLocks/>
          </p:cNvSpPr>
          <p:nvPr/>
        </p:nvSpPr>
        <p:spPr>
          <a:xfrm>
            <a:off x="1071538" y="3286124"/>
            <a:ext cx="7643866" cy="300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baseline="0" noProof="0" dirty="0">
                <a:ln>
                  <a:noFill/>
                </a:ln>
                <a:solidFill>
                  <a:srgbClr val="5463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 confeccionado</a:t>
            </a:r>
            <a:r>
              <a:rPr kumimoji="0" lang="es-CL" sz="2405" b="0" i="0" u="none" strike="noStrike" kern="1200" cap="none" spc="0" normalizeH="0" noProof="0" dirty="0">
                <a:ln>
                  <a:noFill/>
                </a:ln>
                <a:solidFill>
                  <a:srgbClr val="5463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 </a:t>
            </a: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noProof="0" dirty="0">
                <a:ln>
                  <a:noFill/>
                </a:ln>
                <a:solidFill>
                  <a:srgbClr val="5463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de Integración Escolar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5463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5463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3°A Carolina Rodríguez + Estefanía Peña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3°B Marisol Gómez + Daniela García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3°C Gonzalo Díaz + Carolina Pizarro</a:t>
            </a: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5463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oogle Shape;102;p1" descr="Resultado de imagen para insignia colegio republica argentina rancagua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42844" y="214290"/>
            <a:ext cx="785818" cy="8001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Onda"/>
          <p:cNvSpPr/>
          <p:nvPr/>
        </p:nvSpPr>
        <p:spPr>
          <a:xfrm>
            <a:off x="428596" y="3786190"/>
            <a:ext cx="1500198" cy="278608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1472" y="457200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FF00"/>
                </a:solidFill>
              </a:rPr>
              <a:t>No es necesario imprimir 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76D82-A300-41E6-8795-87EDED79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16051"/>
            <a:ext cx="7498080" cy="796950"/>
          </a:xfrm>
        </p:spPr>
        <p:txBody>
          <a:bodyPr/>
          <a:lstStyle/>
          <a:p>
            <a:r>
              <a:rPr lang="es-CL" dirty="0"/>
              <a:t>Recreo Educativo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2528F-C64C-41AD-807A-5AC6B988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88" y="913001"/>
            <a:ext cx="8208912" cy="4690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CL" sz="2400" dirty="0"/>
              <a:t>Juguemos a identificar el número que requiere reagrupación.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F063A0E-BB85-4FA8-8DBD-EDD802852F0F}"/>
              </a:ext>
            </a:extLst>
          </p:cNvPr>
          <p:cNvGrpSpPr/>
          <p:nvPr/>
        </p:nvGrpSpPr>
        <p:grpSpPr>
          <a:xfrm>
            <a:off x="1691680" y="1591709"/>
            <a:ext cx="1728192" cy="1525417"/>
            <a:chOff x="4017484" y="1077139"/>
            <a:chExt cx="2304256" cy="190544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3AE31E9-1391-454D-9AA6-7A62FCF1D01F}"/>
                </a:ext>
              </a:extLst>
            </p:cNvPr>
            <p:cNvSpPr txBox="1"/>
            <p:nvPr/>
          </p:nvSpPr>
          <p:spPr>
            <a:xfrm>
              <a:off x="4017484" y="1406325"/>
              <a:ext cx="2304256" cy="157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/>
                <a:t>  </a:t>
              </a:r>
              <a:r>
                <a:rPr lang="es-CL" sz="3600" dirty="0"/>
                <a:t>2  4  6</a:t>
              </a:r>
            </a:p>
            <a:p>
              <a:r>
                <a:rPr lang="es-CL" sz="3600" u="sng" dirty="0"/>
                <a:t> -1  2  8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F334E9-77CB-4BCB-BED2-4FDF359F8010}"/>
                </a:ext>
              </a:extLst>
            </p:cNvPr>
            <p:cNvSpPr txBox="1"/>
            <p:nvPr/>
          </p:nvSpPr>
          <p:spPr>
            <a:xfrm>
              <a:off x="5401608" y="1077139"/>
              <a:ext cx="823408" cy="49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/>
                <a:t>Unidad</a:t>
              </a:r>
            </a:p>
            <a:p>
              <a:r>
                <a:rPr lang="es-CL" sz="1100" dirty="0"/>
                <a:t>  </a:t>
              </a:r>
              <a:r>
                <a:rPr lang="es-CL" sz="1100" b="1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821B743-A554-40BC-8C2E-1DB7DEBD83A9}"/>
                </a:ext>
              </a:extLst>
            </p:cNvPr>
            <p:cNvSpPr txBox="1"/>
            <p:nvPr/>
          </p:nvSpPr>
          <p:spPr>
            <a:xfrm>
              <a:off x="4851648" y="1077139"/>
              <a:ext cx="800472" cy="49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/>
                <a:t>Decena</a:t>
              </a:r>
            </a:p>
            <a:p>
              <a:r>
                <a:rPr lang="es-CL" sz="1100" dirty="0"/>
                <a:t> </a:t>
              </a:r>
              <a:r>
                <a:rPr lang="es-CL" sz="1100" b="1" dirty="0">
                  <a:solidFill>
                    <a:srgbClr val="92D050"/>
                  </a:solidFill>
                </a:rPr>
                <a:t> </a:t>
              </a:r>
              <a:r>
                <a:rPr lang="es-CL" sz="1100" b="1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8364641-C0AA-4269-8844-41E08689DB3C}"/>
                </a:ext>
              </a:extLst>
            </p:cNvPr>
            <p:cNvSpPr txBox="1"/>
            <p:nvPr/>
          </p:nvSpPr>
          <p:spPr>
            <a:xfrm>
              <a:off x="4291080" y="1077139"/>
              <a:ext cx="800472" cy="51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/>
                <a:t>Centena</a:t>
              </a:r>
            </a:p>
            <a:p>
              <a:r>
                <a:rPr lang="es-CL" sz="1100" dirty="0"/>
                <a:t>  </a:t>
              </a:r>
              <a:r>
                <a:rPr lang="es-CL" sz="11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0" name="Globo: flecha izquierda 9">
            <a:extLst>
              <a:ext uri="{FF2B5EF4-FFF2-40B4-BE49-F238E27FC236}">
                <a16:creationId xmlns:a16="http://schemas.microsoft.com/office/drawing/2014/main" id="{5E0E6866-1A40-4E20-BF4A-73F5B01DC67F}"/>
              </a:ext>
            </a:extLst>
          </p:cNvPr>
          <p:cNvSpPr/>
          <p:nvPr/>
        </p:nvSpPr>
        <p:spPr>
          <a:xfrm>
            <a:off x="3625068" y="1554435"/>
            <a:ext cx="5195403" cy="14425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Como vimos en el ejemplo anterior el número 6 es menor que el 8, </a:t>
            </a:r>
            <a:r>
              <a:rPr lang="es-CL" b="1" dirty="0"/>
              <a:t>por ende el 6 requiere reagrupación.</a:t>
            </a:r>
          </a:p>
          <a:p>
            <a:pPr algn="ctr"/>
            <a:r>
              <a:rPr lang="es-CL" dirty="0"/>
              <a:t>Entonces para resolver la sustracción ocuparemos la reagrupación en el 6.</a:t>
            </a:r>
          </a:p>
        </p:txBody>
      </p:sp>
      <p:sp>
        <p:nvSpPr>
          <p:cNvPr id="11" name="Círculo: vacío 10">
            <a:extLst>
              <a:ext uri="{FF2B5EF4-FFF2-40B4-BE49-F238E27FC236}">
                <a16:creationId xmlns:a16="http://schemas.microsoft.com/office/drawing/2014/main" id="{E6483703-5DDC-4C6C-98C9-3B0063445B62}"/>
              </a:ext>
            </a:extLst>
          </p:cNvPr>
          <p:cNvSpPr/>
          <p:nvPr/>
        </p:nvSpPr>
        <p:spPr>
          <a:xfrm>
            <a:off x="2868247" y="1991819"/>
            <a:ext cx="551625" cy="524606"/>
          </a:xfrm>
          <a:prstGeom prst="donut">
            <a:avLst>
              <a:gd name="adj" fmla="val 4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026" name="Picture 2" descr="Sustracciones con canje segundo año básico">
            <a:extLst>
              <a:ext uri="{FF2B5EF4-FFF2-40B4-BE49-F238E27FC236}">
                <a16:creationId xmlns:a16="http://schemas.microsoft.com/office/drawing/2014/main" id="{4CCA13FA-B08C-4B14-8562-6600DBFE6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3313" r="10524" b="69890"/>
          <a:stretch/>
        </p:blipFill>
        <p:spPr bwMode="auto">
          <a:xfrm>
            <a:off x="1403649" y="4365104"/>
            <a:ext cx="7416822" cy="209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3DB4161-3219-4A9E-8506-13DAB79166E5}"/>
              </a:ext>
            </a:extLst>
          </p:cNvPr>
          <p:cNvSpPr txBox="1"/>
          <p:nvPr/>
        </p:nvSpPr>
        <p:spPr>
          <a:xfrm>
            <a:off x="1403648" y="3429000"/>
            <a:ext cx="741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1.- </a:t>
            </a:r>
            <a:r>
              <a:rPr lang="es-CL" b="1" dirty="0">
                <a:solidFill>
                  <a:srgbClr val="C00000"/>
                </a:solidFill>
              </a:rPr>
              <a:t>Escribe las sustracciones </a:t>
            </a:r>
            <a:r>
              <a:rPr lang="es-CL" dirty="0">
                <a:solidFill>
                  <a:srgbClr val="C00000"/>
                </a:solidFill>
              </a:rPr>
              <a:t>en tu cuaderno</a:t>
            </a:r>
          </a:p>
          <a:p>
            <a:r>
              <a:rPr lang="es-CL" dirty="0">
                <a:solidFill>
                  <a:srgbClr val="C00000"/>
                </a:solidFill>
              </a:rPr>
              <a:t>2.- </a:t>
            </a:r>
            <a:r>
              <a:rPr lang="es-CL" b="1" dirty="0">
                <a:solidFill>
                  <a:srgbClr val="C00000"/>
                </a:solidFill>
              </a:rPr>
              <a:t>Encierra con un círculo </a:t>
            </a:r>
            <a:r>
              <a:rPr lang="es-CL" u="sng" dirty="0">
                <a:solidFill>
                  <a:srgbClr val="C00000"/>
                </a:solidFill>
              </a:rPr>
              <a:t>el minuendo que requiere reagrupación</a:t>
            </a:r>
            <a:r>
              <a:rPr lang="es-CL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38A144-F0CD-4C79-A7D2-8D3068879A8B}"/>
              </a:ext>
            </a:extLst>
          </p:cNvPr>
          <p:cNvSpPr txBox="1"/>
          <p:nvPr/>
        </p:nvSpPr>
        <p:spPr>
          <a:xfrm>
            <a:off x="1908947" y="4180438"/>
            <a:ext cx="117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</a:rPr>
              <a:t>Ejemplo</a:t>
            </a:r>
          </a:p>
        </p:txBody>
      </p:sp>
      <p:sp>
        <p:nvSpPr>
          <p:cNvPr id="15" name="Círculo: vacío 14">
            <a:extLst>
              <a:ext uri="{FF2B5EF4-FFF2-40B4-BE49-F238E27FC236}">
                <a16:creationId xmlns:a16="http://schemas.microsoft.com/office/drawing/2014/main" id="{72F1F1ED-BFB4-4FD3-BB5A-F787F86BA48A}"/>
              </a:ext>
            </a:extLst>
          </p:cNvPr>
          <p:cNvSpPr/>
          <p:nvPr/>
        </p:nvSpPr>
        <p:spPr>
          <a:xfrm>
            <a:off x="2453960" y="4507377"/>
            <a:ext cx="275813" cy="410115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Diagrama de flujo: cinta perforada 13">
            <a:extLst>
              <a:ext uri="{FF2B5EF4-FFF2-40B4-BE49-F238E27FC236}">
                <a16:creationId xmlns:a16="http://schemas.microsoft.com/office/drawing/2014/main" id="{15EDC3FD-D77E-44F5-82D0-1D3E2136DA96}"/>
              </a:ext>
            </a:extLst>
          </p:cNvPr>
          <p:cNvSpPr/>
          <p:nvPr/>
        </p:nvSpPr>
        <p:spPr>
          <a:xfrm>
            <a:off x="190739" y="4457895"/>
            <a:ext cx="1445702" cy="176456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Solo encerramos el número.</a:t>
            </a:r>
          </a:p>
        </p:txBody>
      </p:sp>
    </p:spTree>
    <p:extLst>
      <p:ext uri="{BB962C8B-B14F-4D97-AF65-F5344CB8AC3E}">
        <p14:creationId xmlns:p14="http://schemas.microsoft.com/office/powerpoint/2010/main" val="372340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27FCB-42ED-4E7F-AC99-C4AE034E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332" y="101677"/>
            <a:ext cx="6742776" cy="866941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¿En qué consiste el reagrupar?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C00166C-CDBF-4C9A-8BE5-F6DC832BC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75" y="1182172"/>
            <a:ext cx="8106104" cy="4800600"/>
          </a:xfrm>
        </p:spPr>
        <p:txBody>
          <a:bodyPr/>
          <a:lstStyle/>
          <a:p>
            <a:r>
              <a:rPr lang="es-CL" dirty="0"/>
              <a:t>Consiste en recibir un grupo de elementos de la posición posterior.</a:t>
            </a:r>
          </a:p>
        </p:txBody>
      </p:sp>
      <p:sp>
        <p:nvSpPr>
          <p:cNvPr id="11" name="Corazón 10">
            <a:extLst>
              <a:ext uri="{FF2B5EF4-FFF2-40B4-BE49-F238E27FC236}">
                <a16:creationId xmlns:a16="http://schemas.microsoft.com/office/drawing/2014/main" id="{137EF582-3858-47A4-8108-BC64F17BBC93}"/>
              </a:ext>
            </a:extLst>
          </p:cNvPr>
          <p:cNvSpPr/>
          <p:nvPr/>
        </p:nvSpPr>
        <p:spPr>
          <a:xfrm>
            <a:off x="0" y="21771"/>
            <a:ext cx="1769400" cy="15841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Siempre comienzo por la Unidad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3644CA-FC41-41DD-A1B8-12C422C499CE}"/>
              </a:ext>
            </a:extLst>
          </p:cNvPr>
          <p:cNvSpPr txBox="1"/>
          <p:nvPr/>
        </p:nvSpPr>
        <p:spPr>
          <a:xfrm>
            <a:off x="1195958" y="2248797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  </a:t>
            </a:r>
            <a:r>
              <a:rPr lang="es-CL" sz="2800" dirty="0"/>
              <a:t>2  4  6</a:t>
            </a:r>
          </a:p>
          <a:p>
            <a:r>
              <a:rPr lang="es-CL" sz="2800" u="sng" dirty="0"/>
              <a:t> -1  2  8</a:t>
            </a:r>
          </a:p>
        </p:txBody>
      </p:sp>
      <p:sp>
        <p:nvSpPr>
          <p:cNvPr id="12" name="Círculo: vacío 11">
            <a:extLst>
              <a:ext uri="{FF2B5EF4-FFF2-40B4-BE49-F238E27FC236}">
                <a16:creationId xmlns:a16="http://schemas.microsoft.com/office/drawing/2014/main" id="{50187C24-608E-4D5D-BD2E-A8E552DECEBA}"/>
              </a:ext>
            </a:extLst>
          </p:cNvPr>
          <p:cNvSpPr/>
          <p:nvPr/>
        </p:nvSpPr>
        <p:spPr>
          <a:xfrm>
            <a:off x="2181990" y="2273973"/>
            <a:ext cx="450288" cy="524606"/>
          </a:xfrm>
          <a:prstGeom prst="donut">
            <a:avLst>
              <a:gd name="adj" fmla="val 4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3" name="Globo: flecha izquierda 12">
            <a:extLst>
              <a:ext uri="{FF2B5EF4-FFF2-40B4-BE49-F238E27FC236}">
                <a16:creationId xmlns:a16="http://schemas.microsoft.com/office/drawing/2014/main" id="{10DF48C4-CF41-4788-9FC9-05BDAD7A45A4}"/>
              </a:ext>
            </a:extLst>
          </p:cNvPr>
          <p:cNvSpPr/>
          <p:nvPr/>
        </p:nvSpPr>
        <p:spPr>
          <a:xfrm>
            <a:off x="2935594" y="2204311"/>
            <a:ext cx="5575634" cy="10156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94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Ya sabemos que el 6 es menor que el 8 y requiere reagrupación.</a:t>
            </a:r>
          </a:p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Entonces la Unidad recibe 1 Decena.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B100C9B-2A06-44D8-BD95-69626B731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21062"/>
              </p:ext>
            </p:extLst>
          </p:nvPr>
        </p:nvGraphicFramePr>
        <p:xfrm>
          <a:off x="111295" y="3657574"/>
          <a:ext cx="5468817" cy="293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246">
                  <a:extLst>
                    <a:ext uri="{9D8B030D-6E8A-4147-A177-3AD203B41FA5}">
                      <a16:colId xmlns:a16="http://schemas.microsoft.com/office/drawing/2014/main" val="340562541"/>
                    </a:ext>
                  </a:extLst>
                </a:gridCol>
                <a:gridCol w="2890571">
                  <a:extLst>
                    <a:ext uri="{9D8B030D-6E8A-4147-A177-3AD203B41FA5}">
                      <a16:colId xmlns:a16="http://schemas.microsoft.com/office/drawing/2014/main" val="1166894600"/>
                    </a:ext>
                  </a:extLst>
                </a:gridCol>
              </a:tblGrid>
              <a:tr h="1187035">
                <a:tc>
                  <a:txBody>
                    <a:bodyPr/>
                    <a:lstStyle/>
                    <a:p>
                      <a:r>
                        <a:rPr lang="es-CL" dirty="0"/>
                        <a:t>PASO 1</a:t>
                      </a:r>
                    </a:p>
                    <a:p>
                      <a:r>
                        <a:rPr lang="es-CL" sz="1400" dirty="0"/>
                        <a:t>Minuendo con material concreto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PASO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Minuendo en proceso de reagrupación, la Unidad recibe 1 decena de elementos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20978"/>
                  </a:ext>
                </a:extLst>
              </a:tr>
              <a:tr h="1750908">
                <a:tc>
                  <a:txBody>
                    <a:bodyPr/>
                    <a:lstStyle/>
                    <a:p>
                      <a:r>
                        <a:rPr lang="es-CL" dirty="0"/>
                        <a:t>          2 4 6 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54338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1C05FFF9-C5B8-4B67-BFDD-B866E53F2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43412"/>
              </p:ext>
            </p:extLst>
          </p:nvPr>
        </p:nvGraphicFramePr>
        <p:xfrm>
          <a:off x="5678545" y="3638027"/>
          <a:ext cx="3333841" cy="301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841">
                  <a:extLst>
                    <a:ext uri="{9D8B030D-6E8A-4147-A177-3AD203B41FA5}">
                      <a16:colId xmlns:a16="http://schemas.microsoft.com/office/drawing/2014/main" val="1209054003"/>
                    </a:ext>
                  </a:extLst>
                </a:gridCol>
              </a:tblGrid>
              <a:tr h="1120713">
                <a:tc>
                  <a:txBody>
                    <a:bodyPr/>
                    <a:lstStyle/>
                    <a:p>
                      <a:r>
                        <a:rPr lang="es-CL" dirty="0"/>
                        <a:t>PASO 3</a:t>
                      </a:r>
                    </a:p>
                    <a:p>
                      <a:r>
                        <a:rPr lang="es-CL" sz="1400" dirty="0">
                          <a:solidFill>
                            <a:srgbClr val="FFFF00"/>
                          </a:solidFill>
                        </a:rPr>
                        <a:t>La Unidad recibió la Decena, pero desarmada, ya que en la Unidad solo pueden haber cubitos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33519"/>
                  </a:ext>
                </a:extLst>
              </a:tr>
              <a:tr h="18896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60587"/>
                  </a:ext>
                </a:extLst>
              </a:tr>
            </a:tbl>
          </a:graphicData>
        </a:graphic>
      </p:graphicFrame>
      <p:grpSp>
        <p:nvGrpSpPr>
          <p:cNvPr id="81" name="Grupo 80">
            <a:extLst>
              <a:ext uri="{FF2B5EF4-FFF2-40B4-BE49-F238E27FC236}">
                <a16:creationId xmlns:a16="http://schemas.microsoft.com/office/drawing/2014/main" id="{BA0F02CF-D075-4C91-9640-7D53075CF60B}"/>
              </a:ext>
            </a:extLst>
          </p:cNvPr>
          <p:cNvGrpSpPr/>
          <p:nvPr/>
        </p:nvGrpSpPr>
        <p:grpSpPr>
          <a:xfrm>
            <a:off x="303955" y="4702471"/>
            <a:ext cx="8630024" cy="1985809"/>
            <a:chOff x="300334" y="4883429"/>
            <a:chExt cx="8630024" cy="1985809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7AB91F54-455E-46DA-AB75-C765C1A8B95D}"/>
                </a:ext>
              </a:extLst>
            </p:cNvPr>
            <p:cNvGrpSpPr/>
            <p:nvPr/>
          </p:nvGrpSpPr>
          <p:grpSpPr>
            <a:xfrm>
              <a:off x="300334" y="5306651"/>
              <a:ext cx="2228952" cy="1277849"/>
              <a:chOff x="300043" y="5306651"/>
              <a:chExt cx="2228952" cy="1277849"/>
            </a:xfrm>
          </p:grpSpPr>
          <p:pic>
            <p:nvPicPr>
              <p:cNvPr id="22" name="Picture 10">
                <a:extLst>
                  <a:ext uri="{FF2B5EF4-FFF2-40B4-BE49-F238E27FC236}">
                    <a16:creationId xmlns:a16="http://schemas.microsoft.com/office/drawing/2014/main" id="{7B153423-804B-4F86-8D62-914187F61B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2037096" y="6116846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3777A29C-136C-4524-96EE-C072E80AB3B3}"/>
                  </a:ext>
                </a:extLst>
              </p:cNvPr>
              <p:cNvGrpSpPr/>
              <p:nvPr/>
            </p:nvGrpSpPr>
            <p:grpSpPr>
              <a:xfrm>
                <a:off x="300043" y="5306651"/>
                <a:ext cx="2216359" cy="1277849"/>
                <a:chOff x="300043" y="5306651"/>
                <a:chExt cx="2216359" cy="1277849"/>
              </a:xfrm>
            </p:grpSpPr>
            <p:pic>
              <p:nvPicPr>
                <p:cNvPr id="15" name="Picture 10">
                  <a:extLst>
                    <a:ext uri="{FF2B5EF4-FFF2-40B4-BE49-F238E27FC236}">
                      <a16:creationId xmlns:a16="http://schemas.microsoft.com/office/drawing/2014/main" id="{4E48BE06-9F25-437E-ABEA-4C3E92FBA2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936" t="70629" r="33974" b="18813"/>
                <a:stretch/>
              </p:blipFill>
              <p:spPr bwMode="auto">
                <a:xfrm>
                  <a:off x="300043" y="5411781"/>
                  <a:ext cx="736166" cy="717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" name="Picture 10">
                  <a:extLst>
                    <a:ext uri="{FF2B5EF4-FFF2-40B4-BE49-F238E27FC236}">
                      <a16:creationId xmlns:a16="http://schemas.microsoft.com/office/drawing/2014/main" id="{644F78B6-EF88-4FDC-9E61-1FF3BC5CB8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261223" y="5642840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" name="Picture 10">
                  <a:extLst>
                    <a:ext uri="{FF2B5EF4-FFF2-40B4-BE49-F238E27FC236}">
                      <a16:creationId xmlns:a16="http://schemas.microsoft.com/office/drawing/2014/main" id="{AD50A3F1-7522-45FF-95A6-3E81D9EC7E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029067" y="5306651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" name="Picture 10">
                  <a:extLst>
                    <a:ext uri="{FF2B5EF4-FFF2-40B4-BE49-F238E27FC236}">
                      <a16:creationId xmlns:a16="http://schemas.microsoft.com/office/drawing/2014/main" id="{83D1BD53-59A2-4589-B935-CB6B169C70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936" t="70629" r="33974" b="18813"/>
                <a:stretch/>
              </p:blipFill>
              <p:spPr bwMode="auto">
                <a:xfrm>
                  <a:off x="459501" y="5867070"/>
                  <a:ext cx="736166" cy="717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" name="Picture 10">
                  <a:extLst>
                    <a:ext uri="{FF2B5EF4-FFF2-40B4-BE49-F238E27FC236}">
                      <a16:creationId xmlns:a16="http://schemas.microsoft.com/office/drawing/2014/main" id="{DEF4EFB0-35C0-4EEC-8D7D-BA8FA2DFE5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463102" y="5628293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" name="Picture 10">
                  <a:extLst>
                    <a:ext uri="{FF2B5EF4-FFF2-40B4-BE49-F238E27FC236}">
                      <a16:creationId xmlns:a16="http://schemas.microsoft.com/office/drawing/2014/main" id="{D205C62C-8862-41F0-A6C3-1DD70CB17C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645357" y="5664306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1" name="Picture 10">
                  <a:extLst>
                    <a:ext uri="{FF2B5EF4-FFF2-40B4-BE49-F238E27FC236}">
                      <a16:creationId xmlns:a16="http://schemas.microsoft.com/office/drawing/2014/main" id="{549DFF5F-6A14-4352-B5DE-8B358182D6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801881" y="5669189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" name="Picture 10">
                  <a:extLst>
                    <a:ext uri="{FF2B5EF4-FFF2-40B4-BE49-F238E27FC236}">
                      <a16:creationId xmlns:a16="http://schemas.microsoft.com/office/drawing/2014/main" id="{62C1BCA2-9A93-4624-AFB6-B74C6C2C58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029067" y="5729032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" name="Picture 10">
                  <a:extLst>
                    <a:ext uri="{FF2B5EF4-FFF2-40B4-BE49-F238E27FC236}">
                      <a16:creationId xmlns:a16="http://schemas.microsoft.com/office/drawing/2014/main" id="{5454F858-098C-4D4B-8E9F-6A9D780FEF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297284" y="5306651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5" name="Picture 10">
                  <a:extLst>
                    <a:ext uri="{FF2B5EF4-FFF2-40B4-BE49-F238E27FC236}">
                      <a16:creationId xmlns:a16="http://schemas.microsoft.com/office/drawing/2014/main" id="{2E2E416F-8A07-43D9-9762-080E70C331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297284" y="5723215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26" name="Picture 10">
                <a:extLst>
                  <a:ext uri="{FF2B5EF4-FFF2-40B4-BE49-F238E27FC236}">
                    <a16:creationId xmlns:a16="http://schemas.microsoft.com/office/drawing/2014/main" id="{02E555A9-87E7-4A78-88E3-336E785E8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2309877" y="6101472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93E460D0-2DFE-424E-9276-B9EBC70F5EA4}"/>
                </a:ext>
              </a:extLst>
            </p:cNvPr>
            <p:cNvGrpSpPr/>
            <p:nvPr/>
          </p:nvGrpSpPr>
          <p:grpSpPr>
            <a:xfrm>
              <a:off x="2820182" y="5299200"/>
              <a:ext cx="2228952" cy="1277849"/>
              <a:chOff x="300043" y="5306651"/>
              <a:chExt cx="2228952" cy="1277849"/>
            </a:xfrm>
          </p:grpSpPr>
          <p:pic>
            <p:nvPicPr>
              <p:cNvPr id="34" name="Picture 10">
                <a:extLst>
                  <a:ext uri="{FF2B5EF4-FFF2-40B4-BE49-F238E27FC236}">
                    <a16:creationId xmlns:a16="http://schemas.microsoft.com/office/drawing/2014/main" id="{42F444A4-C099-4C3A-AF3A-17E792779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2037096" y="6116846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5" name="Grupo 34">
                <a:extLst>
                  <a:ext uri="{FF2B5EF4-FFF2-40B4-BE49-F238E27FC236}">
                    <a16:creationId xmlns:a16="http://schemas.microsoft.com/office/drawing/2014/main" id="{136B5696-3ACD-411C-A759-0ACC91BBF0D1}"/>
                  </a:ext>
                </a:extLst>
              </p:cNvPr>
              <p:cNvGrpSpPr/>
              <p:nvPr/>
            </p:nvGrpSpPr>
            <p:grpSpPr>
              <a:xfrm>
                <a:off x="300043" y="5306651"/>
                <a:ext cx="2216359" cy="1277849"/>
                <a:chOff x="300043" y="5306651"/>
                <a:chExt cx="2216359" cy="1277849"/>
              </a:xfrm>
            </p:grpSpPr>
            <p:pic>
              <p:nvPicPr>
                <p:cNvPr id="37" name="Picture 10">
                  <a:extLst>
                    <a:ext uri="{FF2B5EF4-FFF2-40B4-BE49-F238E27FC236}">
                      <a16:creationId xmlns:a16="http://schemas.microsoft.com/office/drawing/2014/main" id="{90CC41FA-A6F9-472B-8FBB-2C2DC5C521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936" t="70629" r="33974" b="18813"/>
                <a:stretch/>
              </p:blipFill>
              <p:spPr bwMode="auto">
                <a:xfrm>
                  <a:off x="300043" y="5411781"/>
                  <a:ext cx="736166" cy="717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8" name="Picture 10">
                  <a:extLst>
                    <a:ext uri="{FF2B5EF4-FFF2-40B4-BE49-F238E27FC236}">
                      <a16:creationId xmlns:a16="http://schemas.microsoft.com/office/drawing/2014/main" id="{FE7DC43D-BBF4-439F-87EC-27DC9BFAEA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277274" y="5410200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" name="Picture 10">
                  <a:extLst>
                    <a:ext uri="{FF2B5EF4-FFF2-40B4-BE49-F238E27FC236}">
                      <a16:creationId xmlns:a16="http://schemas.microsoft.com/office/drawing/2014/main" id="{F698F327-9ABC-43F2-A45D-ABB7D9B74A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029067" y="5306651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" name="Picture 10">
                  <a:extLst>
                    <a:ext uri="{FF2B5EF4-FFF2-40B4-BE49-F238E27FC236}">
                      <a16:creationId xmlns:a16="http://schemas.microsoft.com/office/drawing/2014/main" id="{D6D300C0-74F8-4359-9D59-50FADE22B7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936" t="70629" r="33974" b="18813"/>
                <a:stretch/>
              </p:blipFill>
              <p:spPr bwMode="auto">
                <a:xfrm>
                  <a:off x="459501" y="5867070"/>
                  <a:ext cx="736166" cy="717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" name="Picture 10">
                  <a:extLst>
                    <a:ext uri="{FF2B5EF4-FFF2-40B4-BE49-F238E27FC236}">
                      <a16:creationId xmlns:a16="http://schemas.microsoft.com/office/drawing/2014/main" id="{DFBDA8C2-B5CB-43E9-8B56-B7DBF013C4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461641" y="5681092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" name="Picture 10">
                  <a:extLst>
                    <a:ext uri="{FF2B5EF4-FFF2-40B4-BE49-F238E27FC236}">
                      <a16:creationId xmlns:a16="http://schemas.microsoft.com/office/drawing/2014/main" id="{F25DBB73-CA34-4F91-AA13-C52AA2D77D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645357" y="5664306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" name="Picture 10">
                  <a:extLst>
                    <a:ext uri="{FF2B5EF4-FFF2-40B4-BE49-F238E27FC236}">
                      <a16:creationId xmlns:a16="http://schemas.microsoft.com/office/drawing/2014/main" id="{A3818B67-8FAF-404E-821D-72CE738C43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849" t="57943" r="39081" b="31499"/>
                <a:stretch/>
              </p:blipFill>
              <p:spPr bwMode="auto">
                <a:xfrm>
                  <a:off x="1801428" y="5684556"/>
                  <a:ext cx="156807" cy="869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" name="Picture 10">
                  <a:extLst>
                    <a:ext uri="{FF2B5EF4-FFF2-40B4-BE49-F238E27FC236}">
                      <a16:creationId xmlns:a16="http://schemas.microsoft.com/office/drawing/2014/main" id="{647AD37C-5741-4E18-BF2D-0ECA548A89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029067" y="5729032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5" name="Picture 10">
                  <a:extLst>
                    <a:ext uri="{FF2B5EF4-FFF2-40B4-BE49-F238E27FC236}">
                      <a16:creationId xmlns:a16="http://schemas.microsoft.com/office/drawing/2014/main" id="{AC24AB8D-1AF6-4F1A-BFBB-26A709E1E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297284" y="5306651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" name="Picture 10">
                  <a:extLst>
                    <a:ext uri="{FF2B5EF4-FFF2-40B4-BE49-F238E27FC236}">
                      <a16:creationId xmlns:a16="http://schemas.microsoft.com/office/drawing/2014/main" id="{A553340E-02B7-4C94-9A0E-56B9E2B42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2297284" y="5723215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6" name="Picture 10">
                <a:extLst>
                  <a:ext uri="{FF2B5EF4-FFF2-40B4-BE49-F238E27FC236}">
                    <a16:creationId xmlns:a16="http://schemas.microsoft.com/office/drawing/2014/main" id="{9B70E423-C587-4EBD-B4A3-2E9E63D97A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2309877" y="6101472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7" name="Flecha: en U 46">
              <a:extLst>
                <a:ext uri="{FF2B5EF4-FFF2-40B4-BE49-F238E27FC236}">
                  <a16:creationId xmlns:a16="http://schemas.microsoft.com/office/drawing/2014/main" id="{27438A64-118B-4327-9AE6-C3245F522874}"/>
                </a:ext>
              </a:extLst>
            </p:cNvPr>
            <p:cNvSpPr/>
            <p:nvPr/>
          </p:nvSpPr>
          <p:spPr>
            <a:xfrm>
              <a:off x="3875313" y="5082726"/>
              <a:ext cx="892508" cy="222688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A0EBFBD4-8628-44B6-B478-53082845F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936" t="70629" r="33974" b="18813"/>
            <a:stretch/>
          </p:blipFill>
          <p:spPr bwMode="auto">
            <a:xfrm>
              <a:off x="5896049" y="5299200"/>
              <a:ext cx="736166" cy="71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10">
              <a:extLst>
                <a:ext uri="{FF2B5EF4-FFF2-40B4-BE49-F238E27FC236}">
                  <a16:creationId xmlns:a16="http://schemas.microsoft.com/office/drawing/2014/main" id="{F05E35BB-0198-48C9-917A-699B982471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849" t="57943" r="39081" b="31499"/>
            <a:stretch/>
          </p:blipFill>
          <p:spPr bwMode="auto">
            <a:xfrm>
              <a:off x="6872727" y="5602393"/>
              <a:ext cx="156807" cy="86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BE5B0101-C244-4683-8FD7-8C29907BE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936" t="70629" r="33974" b="18813"/>
            <a:stretch/>
          </p:blipFill>
          <p:spPr bwMode="auto">
            <a:xfrm>
              <a:off x="6055507" y="5754489"/>
              <a:ext cx="736166" cy="71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11E5E6AF-80CF-4293-89BC-BE7DFBF6E8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849" t="57943" r="39081" b="31499"/>
            <a:stretch/>
          </p:blipFill>
          <p:spPr bwMode="auto">
            <a:xfrm>
              <a:off x="7028209" y="5581867"/>
              <a:ext cx="156807" cy="86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10">
              <a:extLst>
                <a:ext uri="{FF2B5EF4-FFF2-40B4-BE49-F238E27FC236}">
                  <a16:creationId xmlns:a16="http://schemas.microsoft.com/office/drawing/2014/main" id="{6D233876-C561-478A-ABA9-2293AD382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849" t="57943" r="39081" b="31499"/>
            <a:stretch/>
          </p:blipFill>
          <p:spPr bwMode="auto">
            <a:xfrm>
              <a:off x="7240519" y="5568166"/>
              <a:ext cx="156807" cy="86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AF054027-CD5C-4CDD-AEF1-CD92D17A8368}"/>
                </a:ext>
              </a:extLst>
            </p:cNvPr>
            <p:cNvGrpSpPr/>
            <p:nvPr/>
          </p:nvGrpSpPr>
          <p:grpSpPr>
            <a:xfrm>
              <a:off x="7418601" y="4883429"/>
              <a:ext cx="1511757" cy="1985809"/>
              <a:chOff x="7418601" y="4883429"/>
              <a:chExt cx="1511757" cy="1985809"/>
            </a:xfrm>
          </p:grpSpPr>
          <p:grpSp>
            <p:nvGrpSpPr>
              <p:cNvPr id="64" name="Grupo 63">
                <a:extLst>
                  <a:ext uri="{FF2B5EF4-FFF2-40B4-BE49-F238E27FC236}">
                    <a16:creationId xmlns:a16="http://schemas.microsoft.com/office/drawing/2014/main" id="{06F4F857-DEA3-41E0-B501-1F3EF0F3D198}"/>
                  </a:ext>
                </a:extLst>
              </p:cNvPr>
              <p:cNvGrpSpPr/>
              <p:nvPr/>
            </p:nvGrpSpPr>
            <p:grpSpPr>
              <a:xfrm>
                <a:off x="8388424" y="5432306"/>
                <a:ext cx="541934" cy="869527"/>
                <a:chOff x="8301732" y="5291442"/>
                <a:chExt cx="532600" cy="1083927"/>
              </a:xfrm>
            </p:grpSpPr>
            <p:pic>
              <p:nvPicPr>
                <p:cNvPr id="50" name="Picture 10">
                  <a:extLst>
                    <a:ext uri="{FF2B5EF4-FFF2-40B4-BE49-F238E27FC236}">
                      <a16:creationId xmlns:a16="http://schemas.microsoft.com/office/drawing/2014/main" id="{29C039F2-D275-4B47-87DB-7AC398084B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8316416" y="6101472"/>
                  <a:ext cx="219118" cy="273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63" name="Grupo 62">
                  <a:extLst>
                    <a:ext uri="{FF2B5EF4-FFF2-40B4-BE49-F238E27FC236}">
                      <a16:creationId xmlns:a16="http://schemas.microsoft.com/office/drawing/2014/main" id="{0314A164-418B-4DB3-9919-13AF729D3366}"/>
                    </a:ext>
                  </a:extLst>
                </p:cNvPr>
                <p:cNvGrpSpPr/>
                <p:nvPr/>
              </p:nvGrpSpPr>
              <p:grpSpPr>
                <a:xfrm>
                  <a:off x="8301732" y="5291442"/>
                  <a:ext cx="532600" cy="1068718"/>
                  <a:chOff x="7625073" y="5194070"/>
                  <a:chExt cx="532600" cy="1068718"/>
                </a:xfrm>
              </p:grpSpPr>
              <p:pic>
                <p:nvPicPr>
                  <p:cNvPr id="55" name="Picture 10">
                    <a:extLst>
                      <a:ext uri="{FF2B5EF4-FFF2-40B4-BE49-F238E27FC236}">
                        <a16:creationId xmlns:a16="http://schemas.microsoft.com/office/drawing/2014/main" id="{3E4DA116-092C-4B8C-827B-E3F6115196F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59581" t="45865" r="38923" b="50810"/>
                  <a:stretch/>
                </p:blipFill>
                <p:spPr bwMode="auto">
                  <a:xfrm>
                    <a:off x="7625073" y="5194070"/>
                    <a:ext cx="219118" cy="2738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0" name="Picture 10">
                    <a:extLst>
                      <a:ext uri="{FF2B5EF4-FFF2-40B4-BE49-F238E27FC236}">
                        <a16:creationId xmlns:a16="http://schemas.microsoft.com/office/drawing/2014/main" id="{0C78DBDA-726E-4C90-9FE0-A47ABCA3C1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59581" t="45865" r="38923" b="50810"/>
                  <a:stretch/>
                </p:blipFill>
                <p:spPr bwMode="auto">
                  <a:xfrm>
                    <a:off x="7625073" y="5616451"/>
                    <a:ext cx="219118" cy="2738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1" name="Picture 10">
                    <a:extLst>
                      <a:ext uri="{FF2B5EF4-FFF2-40B4-BE49-F238E27FC236}">
                        <a16:creationId xmlns:a16="http://schemas.microsoft.com/office/drawing/2014/main" id="{13772892-8521-4707-889E-8DF4582422B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59581" t="45865" r="38923" b="50810"/>
                  <a:stretch/>
                </p:blipFill>
                <p:spPr bwMode="auto">
                  <a:xfrm>
                    <a:off x="7893290" y="5194070"/>
                    <a:ext cx="219118" cy="2738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2" name="Picture 10">
                    <a:extLst>
                      <a:ext uri="{FF2B5EF4-FFF2-40B4-BE49-F238E27FC236}">
                        <a16:creationId xmlns:a16="http://schemas.microsoft.com/office/drawing/2014/main" id="{4274E8E0-060F-4332-87A6-85BC6582D1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59581" t="45865" r="38923" b="50810"/>
                  <a:stretch/>
                </p:blipFill>
                <p:spPr bwMode="auto">
                  <a:xfrm>
                    <a:off x="7893290" y="5610634"/>
                    <a:ext cx="219118" cy="2738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2" name="Picture 10">
                    <a:extLst>
                      <a:ext uri="{FF2B5EF4-FFF2-40B4-BE49-F238E27FC236}">
                        <a16:creationId xmlns:a16="http://schemas.microsoft.com/office/drawing/2014/main" id="{1E035A64-698D-4E8E-A9D3-88DFE3D0EFA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59581" t="45865" r="38923" b="50810"/>
                  <a:stretch/>
                </p:blipFill>
                <p:spPr bwMode="auto">
                  <a:xfrm>
                    <a:off x="7938555" y="5988891"/>
                    <a:ext cx="219118" cy="2738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78" name="Grupo 77">
                <a:extLst>
                  <a:ext uri="{FF2B5EF4-FFF2-40B4-BE49-F238E27FC236}">
                    <a16:creationId xmlns:a16="http://schemas.microsoft.com/office/drawing/2014/main" id="{974328F5-9C54-42F1-8135-0CF3206970A9}"/>
                  </a:ext>
                </a:extLst>
              </p:cNvPr>
              <p:cNvGrpSpPr/>
              <p:nvPr/>
            </p:nvGrpSpPr>
            <p:grpSpPr>
              <a:xfrm>
                <a:off x="7617713" y="5045299"/>
                <a:ext cx="611727" cy="1641021"/>
                <a:chOff x="7617713" y="5045299"/>
                <a:chExt cx="611727" cy="1641021"/>
              </a:xfrm>
            </p:grpSpPr>
            <p:pic>
              <p:nvPicPr>
                <p:cNvPr id="66" name="Picture 10">
                  <a:extLst>
                    <a:ext uri="{FF2B5EF4-FFF2-40B4-BE49-F238E27FC236}">
                      <a16:creationId xmlns:a16="http://schemas.microsoft.com/office/drawing/2014/main" id="{79A37974-6A55-4351-BCB7-BF0ED40AF4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647320" y="6441071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" name="Picture 10">
                  <a:extLst>
                    <a:ext uri="{FF2B5EF4-FFF2-40B4-BE49-F238E27FC236}">
                      <a16:creationId xmlns:a16="http://schemas.microsoft.com/office/drawing/2014/main" id="{7C5D00FB-0B12-4BDA-AB20-25B2D3EE18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630944" y="5715764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" name="Picture 10">
                  <a:extLst>
                    <a:ext uri="{FF2B5EF4-FFF2-40B4-BE49-F238E27FC236}">
                      <a16:creationId xmlns:a16="http://schemas.microsoft.com/office/drawing/2014/main" id="{1D1A2DB3-5A5E-4D7E-9C92-16B439B5A6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985076" y="5045299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0" name="Picture 10">
                  <a:extLst>
                    <a:ext uri="{FF2B5EF4-FFF2-40B4-BE49-F238E27FC236}">
                      <a16:creationId xmlns:a16="http://schemas.microsoft.com/office/drawing/2014/main" id="{300DBE95-7775-4A85-A77B-A6F51D3762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930064" y="5715764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1" name="Picture 10">
                  <a:extLst>
                    <a:ext uri="{FF2B5EF4-FFF2-40B4-BE49-F238E27FC236}">
                      <a16:creationId xmlns:a16="http://schemas.microsoft.com/office/drawing/2014/main" id="{4AF168B4-F1E0-4516-89DD-B1996958FE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964539" y="5370917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2" name="Picture 10">
                  <a:extLst>
                    <a:ext uri="{FF2B5EF4-FFF2-40B4-BE49-F238E27FC236}">
                      <a16:creationId xmlns:a16="http://schemas.microsoft.com/office/drawing/2014/main" id="{17C82CE2-B8AE-43AB-8D08-0E2609850C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980545" y="6427453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3" name="Picture 10">
                  <a:extLst>
                    <a:ext uri="{FF2B5EF4-FFF2-40B4-BE49-F238E27FC236}">
                      <a16:creationId xmlns:a16="http://schemas.microsoft.com/office/drawing/2014/main" id="{29512705-5FD7-48DD-BC20-ACD4722AAB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630944" y="5105685"/>
                  <a:ext cx="223099" cy="223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4" name="Picture 10">
                  <a:extLst>
                    <a:ext uri="{FF2B5EF4-FFF2-40B4-BE49-F238E27FC236}">
                      <a16:creationId xmlns:a16="http://schemas.microsoft.com/office/drawing/2014/main" id="{693A7DB7-2FEF-403A-9AFE-5A3F0A51B2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617713" y="6081745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" name="Picture 10">
                  <a:extLst>
                    <a:ext uri="{FF2B5EF4-FFF2-40B4-BE49-F238E27FC236}">
                      <a16:creationId xmlns:a16="http://schemas.microsoft.com/office/drawing/2014/main" id="{8959F6DA-BD1B-427E-8172-586F05E109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660769" y="5362138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" name="Picture 10">
                  <a:extLst>
                    <a:ext uri="{FF2B5EF4-FFF2-40B4-BE49-F238E27FC236}">
                      <a16:creationId xmlns:a16="http://schemas.microsoft.com/office/drawing/2014/main" id="{A434DFE1-6D2F-4987-AAA5-C732B53F8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9581" t="45865" r="38923" b="50810"/>
                <a:stretch/>
              </p:blipFill>
              <p:spPr bwMode="auto">
                <a:xfrm>
                  <a:off x="7905133" y="6077603"/>
                  <a:ext cx="244364" cy="245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77" name="Círculo: vacío 76">
                <a:extLst>
                  <a:ext uri="{FF2B5EF4-FFF2-40B4-BE49-F238E27FC236}">
                    <a16:creationId xmlns:a16="http://schemas.microsoft.com/office/drawing/2014/main" id="{EFEC4E30-05E3-4CCB-BA93-CF181859D214}"/>
                  </a:ext>
                </a:extLst>
              </p:cNvPr>
              <p:cNvSpPr/>
              <p:nvPr/>
            </p:nvSpPr>
            <p:spPr>
              <a:xfrm>
                <a:off x="7418601" y="4883429"/>
                <a:ext cx="1019783" cy="1985809"/>
              </a:xfrm>
              <a:prstGeom prst="donut">
                <a:avLst>
                  <a:gd name="adj" fmla="val 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L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288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843232-B4A0-402D-8004-C2824D73B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19296"/>
              </p:ext>
            </p:extLst>
          </p:nvPr>
        </p:nvGraphicFramePr>
        <p:xfrm>
          <a:off x="1664187" y="206739"/>
          <a:ext cx="3185596" cy="3221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596">
                  <a:extLst>
                    <a:ext uri="{9D8B030D-6E8A-4147-A177-3AD203B41FA5}">
                      <a16:colId xmlns:a16="http://schemas.microsoft.com/office/drawing/2014/main" val="1209054003"/>
                    </a:ext>
                  </a:extLst>
                </a:gridCol>
              </a:tblGrid>
              <a:tr h="1199499">
                <a:tc>
                  <a:txBody>
                    <a:bodyPr/>
                    <a:lstStyle/>
                    <a:p>
                      <a:r>
                        <a:rPr lang="es-CL" dirty="0"/>
                        <a:t>PASO 4</a:t>
                      </a:r>
                    </a:p>
                    <a:p>
                      <a:r>
                        <a:rPr lang="es-CL" sz="1800" dirty="0">
                          <a:solidFill>
                            <a:srgbClr val="FFFF00"/>
                          </a:solidFill>
                        </a:rPr>
                        <a:t>Observamos y contamos que en la Unidad tenemos 16 elementos.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33519"/>
                  </a:ext>
                </a:extLst>
              </a:tr>
              <a:tr h="202249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60587"/>
                  </a:ext>
                </a:extLst>
              </a:tr>
            </a:tbl>
          </a:graphicData>
        </a:graphic>
      </p:graphicFrame>
      <p:grpSp>
        <p:nvGrpSpPr>
          <p:cNvPr id="34" name="Grupo 33">
            <a:extLst>
              <a:ext uri="{FF2B5EF4-FFF2-40B4-BE49-F238E27FC236}">
                <a16:creationId xmlns:a16="http://schemas.microsoft.com/office/drawing/2014/main" id="{CBF22B4E-858B-4F06-B400-2619C88EF567}"/>
              </a:ext>
            </a:extLst>
          </p:cNvPr>
          <p:cNvGrpSpPr/>
          <p:nvPr/>
        </p:nvGrpSpPr>
        <p:grpSpPr>
          <a:xfrm>
            <a:off x="1764840" y="1859990"/>
            <a:ext cx="1350442" cy="1366234"/>
            <a:chOff x="1707451" y="1556724"/>
            <a:chExt cx="1350442" cy="1366234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24F5D784-EA8F-463A-B443-0DBDD1DAA3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849" t="57943" r="39081" b="31499"/>
            <a:stretch/>
          </p:blipFill>
          <p:spPr bwMode="auto">
            <a:xfrm>
              <a:off x="2483072" y="2019205"/>
              <a:ext cx="156807" cy="86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5345B011-A300-46C1-8457-440A672E8EAF}"/>
                </a:ext>
              </a:extLst>
            </p:cNvPr>
            <p:cNvGrpSpPr/>
            <p:nvPr/>
          </p:nvGrpSpPr>
          <p:grpSpPr>
            <a:xfrm>
              <a:off x="1707451" y="1556724"/>
              <a:ext cx="1350442" cy="1366234"/>
              <a:chOff x="838344" y="1446689"/>
              <a:chExt cx="1350442" cy="1366234"/>
            </a:xfrm>
          </p:grpSpPr>
          <p:pic>
            <p:nvPicPr>
              <p:cNvPr id="6" name="Picture 10">
                <a:extLst>
                  <a:ext uri="{FF2B5EF4-FFF2-40B4-BE49-F238E27FC236}">
                    <a16:creationId xmlns:a16="http://schemas.microsoft.com/office/drawing/2014/main" id="{5640079B-2FF4-4ABC-9EC4-AEB1DBFBD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936" t="70629" r="33974" b="18813"/>
              <a:stretch/>
            </p:blipFill>
            <p:spPr bwMode="auto">
              <a:xfrm>
                <a:off x="838344" y="1446689"/>
                <a:ext cx="736166" cy="71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10">
                <a:extLst>
                  <a:ext uri="{FF2B5EF4-FFF2-40B4-BE49-F238E27FC236}">
                    <a16:creationId xmlns:a16="http://schemas.microsoft.com/office/drawing/2014/main" id="{DEEBA7D9-1E42-4CDD-ADD8-BD6993403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936" t="70629" r="33974" b="18813"/>
              <a:stretch/>
            </p:blipFill>
            <p:spPr bwMode="auto">
              <a:xfrm>
                <a:off x="846967" y="2095493"/>
                <a:ext cx="736166" cy="71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65A1C76D-3CBD-4F96-8819-AAEB8CC49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849" t="57943" r="39081" b="31499"/>
              <a:stretch/>
            </p:blipFill>
            <p:spPr bwMode="auto">
              <a:xfrm>
                <a:off x="1819669" y="1922871"/>
                <a:ext cx="156807" cy="86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318A44B2-D7BC-4C54-ABE7-3AFD627965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849" t="57943" r="39081" b="31499"/>
              <a:stretch/>
            </p:blipFill>
            <p:spPr bwMode="auto">
              <a:xfrm>
                <a:off x="2031979" y="1909170"/>
                <a:ext cx="156807" cy="86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5C17155-9C5D-4197-BA84-0622C5A4B36F}"/>
              </a:ext>
            </a:extLst>
          </p:cNvPr>
          <p:cNvGrpSpPr/>
          <p:nvPr/>
        </p:nvGrpSpPr>
        <p:grpSpPr>
          <a:xfrm>
            <a:off x="4169322" y="1944444"/>
            <a:ext cx="541934" cy="869527"/>
            <a:chOff x="8301732" y="5291442"/>
            <a:chExt cx="532600" cy="1083927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3354394D-6F9C-4CDC-BA24-E647967E05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8316416" y="6101472"/>
              <a:ext cx="219118" cy="27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24EFC18-05D5-4905-A70F-D4648C3CF252}"/>
                </a:ext>
              </a:extLst>
            </p:cNvPr>
            <p:cNvGrpSpPr/>
            <p:nvPr/>
          </p:nvGrpSpPr>
          <p:grpSpPr>
            <a:xfrm>
              <a:off x="8301732" y="5291442"/>
              <a:ext cx="532600" cy="1068718"/>
              <a:chOff x="7625073" y="5194070"/>
              <a:chExt cx="532600" cy="1068718"/>
            </a:xfrm>
          </p:grpSpPr>
          <p:pic>
            <p:nvPicPr>
              <p:cNvPr id="27" name="Picture 10">
                <a:extLst>
                  <a:ext uri="{FF2B5EF4-FFF2-40B4-BE49-F238E27FC236}">
                    <a16:creationId xmlns:a16="http://schemas.microsoft.com/office/drawing/2014/main" id="{9DA8FF69-AFBF-4B79-8AB6-DA989A0A7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625073" y="5194070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10">
                <a:extLst>
                  <a:ext uri="{FF2B5EF4-FFF2-40B4-BE49-F238E27FC236}">
                    <a16:creationId xmlns:a16="http://schemas.microsoft.com/office/drawing/2014/main" id="{C0A20C31-EE8A-4A1F-8A54-2678F8C9A4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625073" y="5616451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10">
                <a:extLst>
                  <a:ext uri="{FF2B5EF4-FFF2-40B4-BE49-F238E27FC236}">
                    <a16:creationId xmlns:a16="http://schemas.microsoft.com/office/drawing/2014/main" id="{7989C241-A944-4577-8573-F2DB050C9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893290" y="5194070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10">
                <a:extLst>
                  <a:ext uri="{FF2B5EF4-FFF2-40B4-BE49-F238E27FC236}">
                    <a16:creationId xmlns:a16="http://schemas.microsoft.com/office/drawing/2014/main" id="{94332CC2-069F-4F1D-BC20-24EC5A208C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893290" y="5610634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10">
                <a:extLst>
                  <a:ext uri="{FF2B5EF4-FFF2-40B4-BE49-F238E27FC236}">
                    <a16:creationId xmlns:a16="http://schemas.microsoft.com/office/drawing/2014/main" id="{081EDCB8-C684-4F6A-A61D-882933554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938555" y="5988891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42FDAFB-FF82-401C-AC0F-7698D28B0A51}"/>
              </a:ext>
            </a:extLst>
          </p:cNvPr>
          <p:cNvGrpSpPr/>
          <p:nvPr/>
        </p:nvGrpSpPr>
        <p:grpSpPr>
          <a:xfrm>
            <a:off x="3398611" y="1557437"/>
            <a:ext cx="611727" cy="1641021"/>
            <a:chOff x="7617713" y="5045299"/>
            <a:chExt cx="611727" cy="1641021"/>
          </a:xfrm>
        </p:grpSpPr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F342ACF4-7C04-4E6D-A035-499C0C29E8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47320" y="6441071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220AD4A8-7EA3-4C7F-B49F-DA7F2E31F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30944" y="5715764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290746CB-8521-457F-9330-2F6DA62930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85076" y="5045299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89B83178-5C75-421C-8CD9-0582BF2B12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30064" y="5715764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BBD66E7B-8773-4C80-87BF-D0A5AB5E17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64539" y="5370917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3813098B-A561-4C41-87E5-ADE6BE23BD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80545" y="6427453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17D841CC-4260-4EBA-824C-3A6FDF8B8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30944" y="5105685"/>
              <a:ext cx="223099" cy="223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8B402FB9-7331-4C14-B915-F958C428D4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17713" y="6081745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766A9E40-281D-4CC7-A65A-55CCB9040F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60769" y="5362138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4249DCCD-0B90-4AE9-AD1D-B656FD4BD5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05133" y="6077603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0FE0DF04-5443-4DD0-BAA7-0208298A2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90939"/>
              </p:ext>
            </p:extLst>
          </p:nvPr>
        </p:nvGraphicFramePr>
        <p:xfrm>
          <a:off x="5128990" y="197959"/>
          <a:ext cx="3691481" cy="3230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481">
                  <a:extLst>
                    <a:ext uri="{9D8B030D-6E8A-4147-A177-3AD203B41FA5}">
                      <a16:colId xmlns:a16="http://schemas.microsoft.com/office/drawing/2014/main" val="1209054003"/>
                    </a:ext>
                  </a:extLst>
                </a:gridCol>
              </a:tblGrid>
              <a:tr h="1202767">
                <a:tc>
                  <a:txBody>
                    <a:bodyPr/>
                    <a:lstStyle/>
                    <a:p>
                      <a:r>
                        <a:rPr lang="es-CL" dirty="0"/>
                        <a:t>PASO 5</a:t>
                      </a:r>
                    </a:p>
                    <a:p>
                      <a:r>
                        <a:rPr lang="es-CL" sz="1600" dirty="0">
                          <a:solidFill>
                            <a:srgbClr val="FFFF00"/>
                          </a:solidFill>
                        </a:rPr>
                        <a:t>Ahora si podemos encontrar la diferencia entre 246 y 128, es decir podemos hacer la sustracción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33519"/>
                  </a:ext>
                </a:extLst>
              </a:tr>
              <a:tr h="2028004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60587"/>
                  </a:ext>
                </a:extLst>
              </a:tr>
            </a:tbl>
          </a:graphicData>
        </a:graphic>
      </p:graphicFrame>
      <p:grpSp>
        <p:nvGrpSpPr>
          <p:cNvPr id="35" name="Grupo 34">
            <a:extLst>
              <a:ext uri="{FF2B5EF4-FFF2-40B4-BE49-F238E27FC236}">
                <a16:creationId xmlns:a16="http://schemas.microsoft.com/office/drawing/2014/main" id="{FE339769-BFD1-4E09-9AC2-CE56C8120BD1}"/>
              </a:ext>
            </a:extLst>
          </p:cNvPr>
          <p:cNvGrpSpPr/>
          <p:nvPr/>
        </p:nvGrpSpPr>
        <p:grpSpPr>
          <a:xfrm>
            <a:off x="82380" y="1507009"/>
            <a:ext cx="1400343" cy="1015663"/>
            <a:chOff x="1073277" y="2592483"/>
            <a:chExt cx="1400343" cy="1015663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D84087C-C34E-4429-BF3C-DA6D368C02CA}"/>
                </a:ext>
              </a:extLst>
            </p:cNvPr>
            <p:cNvSpPr txBox="1"/>
            <p:nvPr/>
          </p:nvSpPr>
          <p:spPr>
            <a:xfrm>
              <a:off x="1073277" y="2592483"/>
              <a:ext cx="13681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/>
                <a:t>  </a:t>
              </a:r>
              <a:r>
                <a:rPr lang="es-CL" sz="2800" dirty="0"/>
                <a:t>2  4  6</a:t>
              </a:r>
            </a:p>
            <a:p>
              <a:r>
                <a:rPr lang="es-CL" sz="2800" u="sng" dirty="0"/>
                <a:t> -1  2  8</a:t>
              </a:r>
            </a:p>
          </p:txBody>
        </p:sp>
        <p:sp>
          <p:nvSpPr>
            <p:cNvPr id="37" name="Círculo: vacío 36">
              <a:extLst>
                <a:ext uri="{FF2B5EF4-FFF2-40B4-BE49-F238E27FC236}">
                  <a16:creationId xmlns:a16="http://schemas.microsoft.com/office/drawing/2014/main" id="{AB512CB7-22F1-4BEA-9083-D04843998FC2}"/>
                </a:ext>
              </a:extLst>
            </p:cNvPr>
            <p:cNvSpPr/>
            <p:nvPr/>
          </p:nvSpPr>
          <p:spPr>
            <a:xfrm>
              <a:off x="2023332" y="2642090"/>
              <a:ext cx="450288" cy="524606"/>
            </a:xfrm>
            <a:prstGeom prst="donut">
              <a:avLst>
                <a:gd name="adj" fmla="val 46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AF94CC2-2D78-45F8-AFEB-0B4F17804491}"/>
              </a:ext>
            </a:extLst>
          </p:cNvPr>
          <p:cNvGrpSpPr/>
          <p:nvPr/>
        </p:nvGrpSpPr>
        <p:grpSpPr>
          <a:xfrm>
            <a:off x="5336315" y="1855015"/>
            <a:ext cx="1350442" cy="1366234"/>
            <a:chOff x="1707451" y="1556724"/>
            <a:chExt cx="1350442" cy="1366234"/>
          </a:xfrm>
        </p:grpSpPr>
        <p:pic>
          <p:nvPicPr>
            <p:cNvPr id="39" name="Picture 10">
              <a:extLst>
                <a:ext uri="{FF2B5EF4-FFF2-40B4-BE49-F238E27FC236}">
                  <a16:creationId xmlns:a16="http://schemas.microsoft.com/office/drawing/2014/main" id="{F1E73DAF-3F51-45A9-B0DC-E85602DEE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849" t="57943" r="39081" b="31499"/>
            <a:stretch/>
          </p:blipFill>
          <p:spPr bwMode="auto">
            <a:xfrm>
              <a:off x="2483072" y="2019205"/>
              <a:ext cx="156807" cy="86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9A5D68C3-1AE7-4EC2-B712-A2AD39B662D8}"/>
                </a:ext>
              </a:extLst>
            </p:cNvPr>
            <p:cNvGrpSpPr/>
            <p:nvPr/>
          </p:nvGrpSpPr>
          <p:grpSpPr>
            <a:xfrm>
              <a:off x="1707451" y="1556724"/>
              <a:ext cx="1350442" cy="1366234"/>
              <a:chOff x="838344" y="1446689"/>
              <a:chExt cx="1350442" cy="1366234"/>
            </a:xfrm>
          </p:grpSpPr>
          <p:pic>
            <p:nvPicPr>
              <p:cNvPr id="41" name="Picture 10">
                <a:extLst>
                  <a:ext uri="{FF2B5EF4-FFF2-40B4-BE49-F238E27FC236}">
                    <a16:creationId xmlns:a16="http://schemas.microsoft.com/office/drawing/2014/main" id="{D64B6E81-5F78-482D-AE78-85812AB3C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936" t="70629" r="33974" b="18813"/>
              <a:stretch/>
            </p:blipFill>
            <p:spPr bwMode="auto">
              <a:xfrm>
                <a:off x="838344" y="1446689"/>
                <a:ext cx="736166" cy="71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" name="Picture 10">
                <a:extLst>
                  <a:ext uri="{FF2B5EF4-FFF2-40B4-BE49-F238E27FC236}">
                    <a16:creationId xmlns:a16="http://schemas.microsoft.com/office/drawing/2014/main" id="{E761B611-E80B-4A86-B3DD-55B730562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936" t="70629" r="33974" b="18813"/>
              <a:stretch/>
            </p:blipFill>
            <p:spPr bwMode="auto">
              <a:xfrm>
                <a:off x="846967" y="2095493"/>
                <a:ext cx="736166" cy="71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10">
                <a:extLst>
                  <a:ext uri="{FF2B5EF4-FFF2-40B4-BE49-F238E27FC236}">
                    <a16:creationId xmlns:a16="http://schemas.microsoft.com/office/drawing/2014/main" id="{9CBD3B4E-8351-4351-891B-6912AD17B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849" t="57943" r="39081" b="31499"/>
              <a:stretch/>
            </p:blipFill>
            <p:spPr bwMode="auto">
              <a:xfrm>
                <a:off x="1819669" y="1922871"/>
                <a:ext cx="156807" cy="86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10">
                <a:extLst>
                  <a:ext uri="{FF2B5EF4-FFF2-40B4-BE49-F238E27FC236}">
                    <a16:creationId xmlns:a16="http://schemas.microsoft.com/office/drawing/2014/main" id="{3B390DA0-C090-4A24-B228-C2BD6F647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849" t="57943" r="39081" b="31499"/>
              <a:stretch/>
            </p:blipFill>
            <p:spPr bwMode="auto">
              <a:xfrm>
                <a:off x="2031979" y="1909170"/>
                <a:ext cx="156807" cy="86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C492BF34-1AFD-44AA-ABC0-55ED74F07528}"/>
              </a:ext>
            </a:extLst>
          </p:cNvPr>
          <p:cNvGrpSpPr/>
          <p:nvPr/>
        </p:nvGrpSpPr>
        <p:grpSpPr>
          <a:xfrm>
            <a:off x="7937353" y="1996773"/>
            <a:ext cx="541934" cy="869527"/>
            <a:chOff x="8301732" y="5291442"/>
            <a:chExt cx="532600" cy="1083927"/>
          </a:xfrm>
        </p:grpSpPr>
        <p:pic>
          <p:nvPicPr>
            <p:cNvPr id="59" name="Picture 10">
              <a:extLst>
                <a:ext uri="{FF2B5EF4-FFF2-40B4-BE49-F238E27FC236}">
                  <a16:creationId xmlns:a16="http://schemas.microsoft.com/office/drawing/2014/main" id="{4C7A697E-6831-4330-BAD5-4D624F4527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8316416" y="6101472"/>
              <a:ext cx="219118" cy="27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DAD71B63-E8AF-4E35-9CBE-E5DB64B8754C}"/>
                </a:ext>
              </a:extLst>
            </p:cNvPr>
            <p:cNvGrpSpPr/>
            <p:nvPr/>
          </p:nvGrpSpPr>
          <p:grpSpPr>
            <a:xfrm>
              <a:off x="8301732" y="5291442"/>
              <a:ext cx="532600" cy="1068718"/>
              <a:chOff x="7625073" y="5194070"/>
              <a:chExt cx="532600" cy="1068718"/>
            </a:xfrm>
          </p:grpSpPr>
          <p:pic>
            <p:nvPicPr>
              <p:cNvPr id="61" name="Picture 10">
                <a:extLst>
                  <a:ext uri="{FF2B5EF4-FFF2-40B4-BE49-F238E27FC236}">
                    <a16:creationId xmlns:a16="http://schemas.microsoft.com/office/drawing/2014/main" id="{BBBDE37E-6127-4271-BA54-0CAB02585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625073" y="5194070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10">
                <a:extLst>
                  <a:ext uri="{FF2B5EF4-FFF2-40B4-BE49-F238E27FC236}">
                    <a16:creationId xmlns:a16="http://schemas.microsoft.com/office/drawing/2014/main" id="{1B170560-ED91-455D-9A9B-7B14749B7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625073" y="5616451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" name="Picture 10">
                <a:extLst>
                  <a:ext uri="{FF2B5EF4-FFF2-40B4-BE49-F238E27FC236}">
                    <a16:creationId xmlns:a16="http://schemas.microsoft.com/office/drawing/2014/main" id="{2F9F5263-377D-4FF5-A058-1AF9D8101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893290" y="5194070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" name="Picture 10">
                <a:extLst>
                  <a:ext uri="{FF2B5EF4-FFF2-40B4-BE49-F238E27FC236}">
                    <a16:creationId xmlns:a16="http://schemas.microsoft.com/office/drawing/2014/main" id="{A18DC34B-5B8B-4D0A-B16D-EF707AD42D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893290" y="5610634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5" name="Picture 10">
                <a:extLst>
                  <a:ext uri="{FF2B5EF4-FFF2-40B4-BE49-F238E27FC236}">
                    <a16:creationId xmlns:a16="http://schemas.microsoft.com/office/drawing/2014/main" id="{468FF782-8A97-4FB7-9410-5AD2BC6F8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9581" t="45865" r="38923" b="50810"/>
              <a:stretch/>
            </p:blipFill>
            <p:spPr bwMode="auto">
              <a:xfrm>
                <a:off x="7938555" y="5988891"/>
                <a:ext cx="219118" cy="27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E46854D-5CC2-48FA-B526-628B5DCC65FA}"/>
              </a:ext>
            </a:extLst>
          </p:cNvPr>
          <p:cNvGrpSpPr/>
          <p:nvPr/>
        </p:nvGrpSpPr>
        <p:grpSpPr>
          <a:xfrm>
            <a:off x="7166642" y="1609766"/>
            <a:ext cx="611727" cy="1641021"/>
            <a:chOff x="7617713" y="5045299"/>
            <a:chExt cx="611727" cy="1641021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750B667E-233A-479C-ADDC-A190108E6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47320" y="6441071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10">
              <a:extLst>
                <a:ext uri="{FF2B5EF4-FFF2-40B4-BE49-F238E27FC236}">
                  <a16:creationId xmlns:a16="http://schemas.microsoft.com/office/drawing/2014/main" id="{3927946A-2AA8-4F6D-866B-C051B3EE47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30944" y="5715764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10">
              <a:extLst>
                <a:ext uri="{FF2B5EF4-FFF2-40B4-BE49-F238E27FC236}">
                  <a16:creationId xmlns:a16="http://schemas.microsoft.com/office/drawing/2014/main" id="{012F9334-4E8B-4802-8130-880072812C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85076" y="5045299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10">
              <a:extLst>
                <a:ext uri="{FF2B5EF4-FFF2-40B4-BE49-F238E27FC236}">
                  <a16:creationId xmlns:a16="http://schemas.microsoft.com/office/drawing/2014/main" id="{ADA4ACC6-F84A-4A00-AC54-E9E2AEC05D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30064" y="5715764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A03CD320-AF38-4255-8C56-538E468763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64539" y="5370917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10">
              <a:extLst>
                <a:ext uri="{FF2B5EF4-FFF2-40B4-BE49-F238E27FC236}">
                  <a16:creationId xmlns:a16="http://schemas.microsoft.com/office/drawing/2014/main" id="{FB1DDCDD-136F-4102-9365-58542BF121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80545" y="6427453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10">
              <a:extLst>
                <a:ext uri="{FF2B5EF4-FFF2-40B4-BE49-F238E27FC236}">
                  <a16:creationId xmlns:a16="http://schemas.microsoft.com/office/drawing/2014/main" id="{CFFB845C-378E-49C0-AA31-1ABCEB8186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30944" y="5105685"/>
              <a:ext cx="223099" cy="223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04207EA6-3110-4FE0-BEB3-A92F376CE7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17713" y="6081745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C4BEDD0D-6523-4AF7-88F3-5E3529972A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660769" y="5362138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10">
              <a:extLst>
                <a:ext uri="{FF2B5EF4-FFF2-40B4-BE49-F238E27FC236}">
                  <a16:creationId xmlns:a16="http://schemas.microsoft.com/office/drawing/2014/main" id="{8D668E82-A3B1-43EB-B602-08D07DF574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81" t="45865" r="38923" b="50810"/>
            <a:stretch/>
          </p:blipFill>
          <p:spPr bwMode="auto">
            <a:xfrm>
              <a:off x="7905133" y="6077603"/>
              <a:ext cx="244364" cy="24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7" name="Paralelogramo 66">
            <a:extLst>
              <a:ext uri="{FF2B5EF4-FFF2-40B4-BE49-F238E27FC236}">
                <a16:creationId xmlns:a16="http://schemas.microsoft.com/office/drawing/2014/main" id="{0B5C803D-B088-4D1B-8189-2D2E0DF39D76}"/>
              </a:ext>
            </a:extLst>
          </p:cNvPr>
          <p:cNvSpPr/>
          <p:nvPr/>
        </p:nvSpPr>
        <p:spPr>
          <a:xfrm>
            <a:off x="5949357" y="2582050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Paralelogramo 67">
            <a:extLst>
              <a:ext uri="{FF2B5EF4-FFF2-40B4-BE49-F238E27FC236}">
                <a16:creationId xmlns:a16="http://schemas.microsoft.com/office/drawing/2014/main" id="{06849AA5-8EEE-4A9D-9185-183719BE0501}"/>
              </a:ext>
            </a:extLst>
          </p:cNvPr>
          <p:cNvSpPr/>
          <p:nvPr/>
        </p:nvSpPr>
        <p:spPr>
          <a:xfrm>
            <a:off x="5415349" y="1938394"/>
            <a:ext cx="641719" cy="529819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Paralelogramo 68">
            <a:extLst>
              <a:ext uri="{FF2B5EF4-FFF2-40B4-BE49-F238E27FC236}">
                <a16:creationId xmlns:a16="http://schemas.microsoft.com/office/drawing/2014/main" id="{667250F7-103D-427D-A6C0-D48C031971D0}"/>
              </a:ext>
            </a:extLst>
          </p:cNvPr>
          <p:cNvSpPr/>
          <p:nvPr/>
        </p:nvSpPr>
        <p:spPr>
          <a:xfrm>
            <a:off x="6159307" y="2752259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Paralelogramo 69">
            <a:extLst>
              <a:ext uri="{FF2B5EF4-FFF2-40B4-BE49-F238E27FC236}">
                <a16:creationId xmlns:a16="http://schemas.microsoft.com/office/drawing/2014/main" id="{0D61EAA2-E244-49D1-9269-39D09C206067}"/>
              </a:ext>
            </a:extLst>
          </p:cNvPr>
          <p:cNvSpPr/>
          <p:nvPr/>
        </p:nvSpPr>
        <p:spPr>
          <a:xfrm>
            <a:off x="7130520" y="1626401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Paralelogramo 70">
            <a:extLst>
              <a:ext uri="{FF2B5EF4-FFF2-40B4-BE49-F238E27FC236}">
                <a16:creationId xmlns:a16="http://schemas.microsoft.com/office/drawing/2014/main" id="{E6973EB1-9E4E-4550-B345-38770C5AC8BB}"/>
              </a:ext>
            </a:extLst>
          </p:cNvPr>
          <p:cNvSpPr/>
          <p:nvPr/>
        </p:nvSpPr>
        <p:spPr>
          <a:xfrm>
            <a:off x="7058192" y="1972794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2" name="Paralelogramo 71">
            <a:extLst>
              <a:ext uri="{FF2B5EF4-FFF2-40B4-BE49-F238E27FC236}">
                <a16:creationId xmlns:a16="http://schemas.microsoft.com/office/drawing/2014/main" id="{4E3808DD-11AE-4877-BFD3-9FA0B516C8C9}"/>
              </a:ext>
            </a:extLst>
          </p:cNvPr>
          <p:cNvSpPr/>
          <p:nvPr/>
        </p:nvSpPr>
        <p:spPr>
          <a:xfrm>
            <a:off x="7052043" y="2277391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Paralelogramo 72">
            <a:extLst>
              <a:ext uri="{FF2B5EF4-FFF2-40B4-BE49-F238E27FC236}">
                <a16:creationId xmlns:a16="http://schemas.microsoft.com/office/drawing/2014/main" id="{4CC0AEA8-7485-4031-B361-E2887D98C845}"/>
              </a:ext>
            </a:extLst>
          </p:cNvPr>
          <p:cNvSpPr/>
          <p:nvPr/>
        </p:nvSpPr>
        <p:spPr>
          <a:xfrm>
            <a:off x="7440613" y="1570139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Paralelogramo 73">
            <a:extLst>
              <a:ext uri="{FF2B5EF4-FFF2-40B4-BE49-F238E27FC236}">
                <a16:creationId xmlns:a16="http://schemas.microsoft.com/office/drawing/2014/main" id="{B2D3C254-7DFB-483D-99AC-699228B63750}"/>
              </a:ext>
            </a:extLst>
          </p:cNvPr>
          <p:cNvSpPr/>
          <p:nvPr/>
        </p:nvSpPr>
        <p:spPr>
          <a:xfrm>
            <a:off x="7058041" y="2677422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Paralelogramo 74">
            <a:extLst>
              <a:ext uri="{FF2B5EF4-FFF2-40B4-BE49-F238E27FC236}">
                <a16:creationId xmlns:a16="http://schemas.microsoft.com/office/drawing/2014/main" id="{0BDEC5F1-3E6D-4DA6-A045-FD7F33AF77BD}"/>
              </a:ext>
            </a:extLst>
          </p:cNvPr>
          <p:cNvSpPr/>
          <p:nvPr/>
        </p:nvSpPr>
        <p:spPr>
          <a:xfrm>
            <a:off x="7418311" y="1933838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Paralelogramo 75">
            <a:extLst>
              <a:ext uri="{FF2B5EF4-FFF2-40B4-BE49-F238E27FC236}">
                <a16:creationId xmlns:a16="http://schemas.microsoft.com/office/drawing/2014/main" id="{55D52F13-A8D4-4421-91F7-D20B44A9B81F}"/>
              </a:ext>
            </a:extLst>
          </p:cNvPr>
          <p:cNvSpPr/>
          <p:nvPr/>
        </p:nvSpPr>
        <p:spPr>
          <a:xfrm>
            <a:off x="7078874" y="2980503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Paralelogramo 76">
            <a:extLst>
              <a:ext uri="{FF2B5EF4-FFF2-40B4-BE49-F238E27FC236}">
                <a16:creationId xmlns:a16="http://schemas.microsoft.com/office/drawing/2014/main" id="{9CDA2533-86D0-4D00-9E38-E5C2FB0D7AFA}"/>
              </a:ext>
            </a:extLst>
          </p:cNvPr>
          <p:cNvSpPr/>
          <p:nvPr/>
        </p:nvSpPr>
        <p:spPr>
          <a:xfrm>
            <a:off x="7417329" y="2314429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Sol 77">
            <a:extLst>
              <a:ext uri="{FF2B5EF4-FFF2-40B4-BE49-F238E27FC236}">
                <a16:creationId xmlns:a16="http://schemas.microsoft.com/office/drawing/2014/main" id="{E2C8E459-7AD8-4D98-A948-1821A70613D2}"/>
              </a:ext>
            </a:extLst>
          </p:cNvPr>
          <p:cNvSpPr/>
          <p:nvPr/>
        </p:nvSpPr>
        <p:spPr>
          <a:xfrm>
            <a:off x="590857" y="3738280"/>
            <a:ext cx="4120399" cy="2845139"/>
          </a:xfrm>
          <a:prstGeom prst="sun">
            <a:avLst>
              <a:gd name="adj" fmla="val 1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66CCFF"/>
                </a:solidFill>
              </a:rPr>
              <a:t>La diferencia entre 246 y 128 es… 118</a:t>
            </a:r>
          </a:p>
          <a:p>
            <a:pPr algn="ctr"/>
            <a:r>
              <a:rPr lang="es-CL" b="1" dirty="0">
                <a:solidFill>
                  <a:srgbClr val="66CCFF"/>
                </a:solidFill>
              </a:rPr>
              <a:t>Y lo logramos mediante la reagrupación.</a:t>
            </a:r>
          </a:p>
        </p:txBody>
      </p:sp>
      <p:sp>
        <p:nvSpPr>
          <p:cNvPr id="79" name="Onda 78">
            <a:extLst>
              <a:ext uri="{FF2B5EF4-FFF2-40B4-BE49-F238E27FC236}">
                <a16:creationId xmlns:a16="http://schemas.microsoft.com/office/drawing/2014/main" id="{F6703A10-EE7A-4CB3-B804-710104F591C3}"/>
              </a:ext>
            </a:extLst>
          </p:cNvPr>
          <p:cNvSpPr/>
          <p:nvPr/>
        </p:nvSpPr>
        <p:spPr>
          <a:xfrm>
            <a:off x="5654117" y="3835826"/>
            <a:ext cx="3084263" cy="2699192"/>
          </a:xfrm>
          <a:prstGeom prst="wave">
            <a:avLst>
              <a:gd name="adj1" fmla="val 4847"/>
              <a:gd name="adj2" fmla="val -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Mamitas y Papitos pueden utilizar porotos para representar las Unidades, barra de plastilina para las decenas y papeles lustre para las Centenas.</a:t>
            </a:r>
          </a:p>
        </p:txBody>
      </p:sp>
    </p:spTree>
    <p:extLst>
      <p:ext uri="{BB962C8B-B14F-4D97-AF65-F5344CB8AC3E}">
        <p14:creationId xmlns:p14="http://schemas.microsoft.com/office/powerpoint/2010/main" val="44422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F5623-DD9A-4A43-9736-790B40F14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991" y="71760"/>
            <a:ext cx="7939608" cy="730969"/>
          </a:xfrm>
        </p:spPr>
        <p:txBody>
          <a:bodyPr>
            <a:noAutofit/>
          </a:bodyPr>
          <a:lstStyle/>
          <a:p>
            <a:r>
              <a:rPr lang="es-CL" sz="3600" dirty="0"/>
              <a:t>Sustracción con canje de forma simbólica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61EC092-AB17-40BB-894E-3397AD7D3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79705"/>
              </p:ext>
            </p:extLst>
          </p:nvPr>
        </p:nvGraphicFramePr>
        <p:xfrm>
          <a:off x="899591" y="2288150"/>
          <a:ext cx="8127008" cy="447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52">
                  <a:extLst>
                    <a:ext uri="{9D8B030D-6E8A-4147-A177-3AD203B41FA5}">
                      <a16:colId xmlns:a16="http://schemas.microsoft.com/office/drawing/2014/main" val="2913886369"/>
                    </a:ext>
                  </a:extLst>
                </a:gridCol>
                <a:gridCol w="2031752">
                  <a:extLst>
                    <a:ext uri="{9D8B030D-6E8A-4147-A177-3AD203B41FA5}">
                      <a16:colId xmlns:a16="http://schemas.microsoft.com/office/drawing/2014/main" val="2039920276"/>
                    </a:ext>
                  </a:extLst>
                </a:gridCol>
                <a:gridCol w="2031752">
                  <a:extLst>
                    <a:ext uri="{9D8B030D-6E8A-4147-A177-3AD203B41FA5}">
                      <a16:colId xmlns:a16="http://schemas.microsoft.com/office/drawing/2014/main" val="2379995592"/>
                    </a:ext>
                  </a:extLst>
                </a:gridCol>
                <a:gridCol w="2031752">
                  <a:extLst>
                    <a:ext uri="{9D8B030D-6E8A-4147-A177-3AD203B41FA5}">
                      <a16:colId xmlns:a16="http://schemas.microsoft.com/office/drawing/2014/main" val="2344875364"/>
                    </a:ext>
                  </a:extLst>
                </a:gridCol>
              </a:tblGrid>
              <a:tr h="248710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rgbClr val="66CCFF"/>
                          </a:solidFill>
                        </a:rPr>
                        <a:t>Identifico los minuendos que requieren reagrupación </a:t>
                      </a:r>
                    </a:p>
                    <a:p>
                      <a:r>
                        <a:rPr lang="es-CL" sz="1600" dirty="0"/>
                        <a:t>El 6 en este caso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rgbClr val="66CCFF"/>
                          </a:solidFill>
                        </a:rPr>
                        <a:t>La Decena entrega 1 decena</a:t>
                      </a:r>
                    </a:p>
                    <a:p>
                      <a:r>
                        <a:rPr lang="es-CL" sz="1600" dirty="0"/>
                        <a:t>Y queda con 3 decenas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rgbClr val="66CCFF"/>
                          </a:solidFill>
                        </a:rPr>
                        <a:t>La Unidad recibe la decena, que al llegar se desagrupa en 10 elementos.</a:t>
                      </a:r>
                    </a:p>
                    <a:p>
                      <a:r>
                        <a:rPr lang="es-CL" sz="1600" dirty="0"/>
                        <a:t>Y quedan 16 elementos en la Unidad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rgbClr val="66CCFF"/>
                          </a:solidFill>
                        </a:rPr>
                        <a:t>Ahora si puedo hacer la sustracción.</a:t>
                      </a:r>
                    </a:p>
                    <a:p>
                      <a:r>
                        <a:rPr lang="es-CL" sz="1600" dirty="0"/>
                        <a:t>A 16 si le puedo quitar 8, a 3 le puedo quitar 2 y al 2 le puedo quitar 1.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32505"/>
                  </a:ext>
                </a:extLst>
              </a:tr>
              <a:tr h="198849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       </a:t>
                      </a:r>
                      <a:r>
                        <a:rPr lang="es-CL" sz="2400" dirty="0"/>
                        <a:t>3</a:t>
                      </a:r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        </a:t>
                      </a:r>
                      <a:r>
                        <a:rPr lang="es-CL" sz="2400" dirty="0"/>
                        <a:t>3   16</a:t>
                      </a:r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      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       </a:t>
                      </a:r>
                      <a:r>
                        <a:rPr lang="es-CL" sz="2400" dirty="0"/>
                        <a:t>3   16</a:t>
                      </a:r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      </a:t>
                      </a:r>
                    </a:p>
                    <a:p>
                      <a:endParaRPr lang="es-CL" sz="1800" dirty="0"/>
                    </a:p>
                    <a:p>
                      <a:endParaRPr lang="es-CL" sz="800" dirty="0"/>
                    </a:p>
                    <a:p>
                      <a:r>
                        <a:rPr lang="es-CL" sz="3200" b="1" dirty="0"/>
                        <a:t>  1  1  8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87543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901A4A2-0739-4C11-BA88-3BF747552A58}"/>
              </a:ext>
            </a:extLst>
          </p:cNvPr>
          <p:cNvSpPr txBox="1"/>
          <p:nvPr/>
        </p:nvSpPr>
        <p:spPr>
          <a:xfrm>
            <a:off x="1029544" y="4981183"/>
            <a:ext cx="17281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  </a:t>
            </a:r>
            <a:r>
              <a:rPr lang="es-CL" sz="3600" dirty="0"/>
              <a:t>2  4  6</a:t>
            </a:r>
          </a:p>
          <a:p>
            <a:r>
              <a:rPr lang="es-CL" sz="3600" u="sng" dirty="0"/>
              <a:t> -1  2  8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A9B3CEF-4BB5-4083-9EDA-D22A9FC50D05}"/>
              </a:ext>
            </a:extLst>
          </p:cNvPr>
          <p:cNvGrpSpPr/>
          <p:nvPr/>
        </p:nvGrpSpPr>
        <p:grpSpPr>
          <a:xfrm>
            <a:off x="3879610" y="802729"/>
            <a:ext cx="1880734" cy="1525417"/>
            <a:chOff x="4017484" y="1077139"/>
            <a:chExt cx="2507645" cy="1905440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BCD107A-48B4-4BB4-81E4-DEF2563D9489}"/>
                </a:ext>
              </a:extLst>
            </p:cNvPr>
            <p:cNvSpPr txBox="1"/>
            <p:nvPr/>
          </p:nvSpPr>
          <p:spPr>
            <a:xfrm>
              <a:off x="4017484" y="1406325"/>
              <a:ext cx="2304256" cy="157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/>
                <a:t>  </a:t>
              </a:r>
              <a:r>
                <a:rPr lang="es-CL" sz="3600" dirty="0"/>
                <a:t>2  4  6</a:t>
              </a:r>
            </a:p>
            <a:p>
              <a:r>
                <a:rPr lang="es-CL" sz="3600" u="sng" dirty="0"/>
                <a:t> -1  2  8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8EF8AE6-D9C0-4499-B151-4891BD676241}"/>
                </a:ext>
              </a:extLst>
            </p:cNvPr>
            <p:cNvSpPr txBox="1"/>
            <p:nvPr/>
          </p:nvSpPr>
          <p:spPr>
            <a:xfrm>
              <a:off x="5701721" y="1077139"/>
              <a:ext cx="823408" cy="49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/>
                <a:t>Unidad</a:t>
              </a:r>
            </a:p>
            <a:p>
              <a:r>
                <a:rPr lang="es-CL" sz="1100" dirty="0"/>
                <a:t>  </a:t>
              </a:r>
              <a:r>
                <a:rPr lang="es-CL" sz="1100" b="1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3BDD84A-AA85-419E-BBE8-BE138B29771E}"/>
                </a:ext>
              </a:extLst>
            </p:cNvPr>
            <p:cNvSpPr txBox="1"/>
            <p:nvPr/>
          </p:nvSpPr>
          <p:spPr>
            <a:xfrm>
              <a:off x="5061895" y="1077139"/>
              <a:ext cx="800472" cy="49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/>
                <a:t>Decena</a:t>
              </a:r>
            </a:p>
            <a:p>
              <a:r>
                <a:rPr lang="es-CL" sz="1100" dirty="0"/>
                <a:t> </a:t>
              </a:r>
              <a:r>
                <a:rPr lang="es-CL" sz="1100" b="1" dirty="0">
                  <a:solidFill>
                    <a:srgbClr val="92D050"/>
                  </a:solidFill>
                </a:rPr>
                <a:t> </a:t>
              </a:r>
              <a:r>
                <a:rPr lang="es-CL" sz="1100" b="1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23F3C13-C46D-474E-BE63-B63BB0BE599F}"/>
                </a:ext>
              </a:extLst>
            </p:cNvPr>
            <p:cNvSpPr txBox="1"/>
            <p:nvPr/>
          </p:nvSpPr>
          <p:spPr>
            <a:xfrm>
              <a:off x="4291080" y="1077139"/>
              <a:ext cx="800472" cy="51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/>
                <a:t>Centena</a:t>
              </a:r>
            </a:p>
            <a:p>
              <a:r>
                <a:rPr lang="es-CL" sz="1100" dirty="0"/>
                <a:t>  </a:t>
              </a:r>
              <a:r>
                <a:rPr lang="es-CL" sz="11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5" name="Círculo: vacío 14">
            <a:extLst>
              <a:ext uri="{FF2B5EF4-FFF2-40B4-BE49-F238E27FC236}">
                <a16:creationId xmlns:a16="http://schemas.microsoft.com/office/drawing/2014/main" id="{1FF39450-474C-412D-9755-06AC0D2C216E}"/>
              </a:ext>
            </a:extLst>
          </p:cNvPr>
          <p:cNvSpPr/>
          <p:nvPr/>
        </p:nvSpPr>
        <p:spPr>
          <a:xfrm>
            <a:off x="2307448" y="5087519"/>
            <a:ext cx="450288" cy="524606"/>
          </a:xfrm>
          <a:prstGeom prst="donut">
            <a:avLst>
              <a:gd name="adj" fmla="val 4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51D21F-6869-444F-8B0D-42875B033F5B}"/>
              </a:ext>
            </a:extLst>
          </p:cNvPr>
          <p:cNvSpPr txBox="1"/>
          <p:nvPr/>
        </p:nvSpPr>
        <p:spPr>
          <a:xfrm>
            <a:off x="2887688" y="4981183"/>
            <a:ext cx="17281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  </a:t>
            </a:r>
            <a:r>
              <a:rPr lang="es-CL" sz="3600" dirty="0"/>
              <a:t>2  4  6</a:t>
            </a:r>
          </a:p>
          <a:p>
            <a:r>
              <a:rPr lang="es-CL" sz="3600" u="sng" dirty="0"/>
              <a:t> -1  2  8</a:t>
            </a:r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2D07312C-F607-407C-A129-B3A5B02F89DC}"/>
              </a:ext>
            </a:extLst>
          </p:cNvPr>
          <p:cNvSpPr/>
          <p:nvPr/>
        </p:nvSpPr>
        <p:spPr>
          <a:xfrm>
            <a:off x="3669660" y="5205806"/>
            <a:ext cx="419900" cy="288032"/>
          </a:xfrm>
          <a:prstGeom prst="parallelogram">
            <a:avLst>
              <a:gd name="adj" fmla="val 1065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0394087-51E7-467B-8B78-4BDB430AD430}"/>
              </a:ext>
            </a:extLst>
          </p:cNvPr>
          <p:cNvGrpSpPr/>
          <p:nvPr/>
        </p:nvGrpSpPr>
        <p:grpSpPr>
          <a:xfrm>
            <a:off x="4917703" y="4981183"/>
            <a:ext cx="1728192" cy="1261884"/>
            <a:chOff x="4917703" y="4981183"/>
            <a:chExt cx="1728192" cy="1261884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11EC752-6862-4877-8DD0-D6BE4C28957A}"/>
                </a:ext>
              </a:extLst>
            </p:cNvPr>
            <p:cNvSpPr txBox="1"/>
            <p:nvPr/>
          </p:nvSpPr>
          <p:spPr>
            <a:xfrm>
              <a:off x="4917703" y="4981183"/>
              <a:ext cx="172819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/>
                <a:t>  </a:t>
              </a:r>
              <a:r>
                <a:rPr lang="es-CL" sz="3600" dirty="0"/>
                <a:t>2  4  6</a:t>
              </a:r>
            </a:p>
            <a:p>
              <a:r>
                <a:rPr lang="es-CL" sz="3600" u="sng" dirty="0"/>
                <a:t> -1  2  8</a:t>
              </a:r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4A61D722-CF32-4CE5-A05D-84598FACBCFF}"/>
                </a:ext>
              </a:extLst>
            </p:cNvPr>
            <p:cNvSpPr/>
            <p:nvPr/>
          </p:nvSpPr>
          <p:spPr>
            <a:xfrm>
              <a:off x="6139308" y="5240678"/>
              <a:ext cx="419900" cy="288032"/>
            </a:xfrm>
            <a:prstGeom prst="parallelogram">
              <a:avLst>
                <a:gd name="adj" fmla="val 106553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FB55C5B0-00A0-4BFB-94BB-4688DEC480A2}"/>
                </a:ext>
              </a:extLst>
            </p:cNvPr>
            <p:cNvSpPr/>
            <p:nvPr/>
          </p:nvSpPr>
          <p:spPr>
            <a:xfrm>
              <a:off x="5607802" y="5214190"/>
              <a:ext cx="419900" cy="288032"/>
            </a:xfrm>
            <a:prstGeom prst="parallelogram">
              <a:avLst>
                <a:gd name="adj" fmla="val 106553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DC22E54-D270-4109-A9CB-E00DBA1FE94D}"/>
              </a:ext>
            </a:extLst>
          </p:cNvPr>
          <p:cNvGrpSpPr/>
          <p:nvPr/>
        </p:nvGrpSpPr>
        <p:grpSpPr>
          <a:xfrm>
            <a:off x="6916717" y="4897768"/>
            <a:ext cx="1728192" cy="1261884"/>
            <a:chOff x="4917703" y="4981183"/>
            <a:chExt cx="1728192" cy="1261884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500F697-77C0-49F8-B0B9-FDC4DCB86EF7}"/>
                </a:ext>
              </a:extLst>
            </p:cNvPr>
            <p:cNvSpPr txBox="1"/>
            <p:nvPr/>
          </p:nvSpPr>
          <p:spPr>
            <a:xfrm>
              <a:off x="4917703" y="4981183"/>
              <a:ext cx="172819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/>
                <a:t>  </a:t>
              </a:r>
              <a:r>
                <a:rPr lang="es-CL" sz="3600" dirty="0"/>
                <a:t>2  4  6</a:t>
              </a:r>
            </a:p>
            <a:p>
              <a:r>
                <a:rPr lang="es-CL" sz="3600" u="sng" dirty="0"/>
                <a:t> -1  2  8</a:t>
              </a:r>
            </a:p>
          </p:txBody>
        </p:sp>
        <p:sp>
          <p:nvSpPr>
            <p:cNvPr id="24" name="Paralelogramo 23">
              <a:extLst>
                <a:ext uri="{FF2B5EF4-FFF2-40B4-BE49-F238E27FC236}">
                  <a16:creationId xmlns:a16="http://schemas.microsoft.com/office/drawing/2014/main" id="{CC0D3463-394A-4A2D-8612-F90F37B40CEA}"/>
                </a:ext>
              </a:extLst>
            </p:cNvPr>
            <p:cNvSpPr/>
            <p:nvPr/>
          </p:nvSpPr>
          <p:spPr>
            <a:xfrm>
              <a:off x="6139308" y="5240678"/>
              <a:ext cx="419900" cy="288032"/>
            </a:xfrm>
            <a:prstGeom prst="parallelogram">
              <a:avLst>
                <a:gd name="adj" fmla="val 106553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Paralelogramo 24">
              <a:extLst>
                <a:ext uri="{FF2B5EF4-FFF2-40B4-BE49-F238E27FC236}">
                  <a16:creationId xmlns:a16="http://schemas.microsoft.com/office/drawing/2014/main" id="{14B84E73-E6D6-465C-A2F2-ABBFB9EB1DD7}"/>
                </a:ext>
              </a:extLst>
            </p:cNvPr>
            <p:cNvSpPr/>
            <p:nvPr/>
          </p:nvSpPr>
          <p:spPr>
            <a:xfrm>
              <a:off x="5607802" y="5214190"/>
              <a:ext cx="419900" cy="288032"/>
            </a:xfrm>
            <a:prstGeom prst="parallelogram">
              <a:avLst>
                <a:gd name="adj" fmla="val 106553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15533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A03BFD-6F7B-4E7D-BDB8-03A420367BE4}"/>
              </a:ext>
            </a:extLst>
          </p:cNvPr>
          <p:cNvSpPr/>
          <p:nvPr/>
        </p:nvSpPr>
        <p:spPr>
          <a:xfrm>
            <a:off x="775893" y="202570"/>
            <a:ext cx="81543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 lograste </a:t>
            </a:r>
          </a:p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Juntas comprendimos la </a:t>
            </a:r>
          </a:p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sustracción con canje</a:t>
            </a:r>
          </a:p>
        </p:txBody>
      </p:sp>
      <p:pic>
        <p:nvPicPr>
          <p:cNvPr id="2050" name="Picture 2" descr="Claves para potenciar la felicidad de los niños | CuidatePlus">
            <a:extLst>
              <a:ext uri="{FF2B5EF4-FFF2-40B4-BE49-F238E27FC236}">
                <a16:creationId xmlns:a16="http://schemas.microsoft.com/office/drawing/2014/main" id="{11B439B9-705C-40A4-89AA-5100E083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809597"/>
            <a:ext cx="5170646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76C1CB4-9A58-47D6-8B07-EDF789B85C8C}"/>
              </a:ext>
            </a:extLst>
          </p:cNvPr>
          <p:cNvSpPr txBox="1"/>
          <p:nvPr/>
        </p:nvSpPr>
        <p:spPr>
          <a:xfrm>
            <a:off x="1043608" y="56612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Te proponemos un desafío, puedes resolverlo sola o en familia.</a:t>
            </a:r>
          </a:p>
        </p:txBody>
      </p:sp>
    </p:spTree>
    <p:extLst>
      <p:ext uri="{BB962C8B-B14F-4D97-AF65-F5344CB8AC3E}">
        <p14:creationId xmlns:p14="http://schemas.microsoft.com/office/powerpoint/2010/main" val="427646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stracciones con canje segundo año básico">
            <a:extLst>
              <a:ext uri="{FF2B5EF4-FFF2-40B4-BE49-F238E27FC236}">
                <a16:creationId xmlns:a16="http://schemas.microsoft.com/office/drawing/2014/main" id="{A3AC01A1-2D2C-4D5B-BDB7-FC9FA106A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2" t="14507" r="44226" b="78005"/>
          <a:stretch/>
        </p:blipFill>
        <p:spPr bwMode="auto">
          <a:xfrm>
            <a:off x="1079612" y="2897480"/>
            <a:ext cx="2376264" cy="18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97C1F43-BC55-4626-BB88-B5562426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Desafío ¿Cómo lo resolverías tu?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CC1837-52EB-46B3-B546-B279CE30468D}"/>
              </a:ext>
            </a:extLst>
          </p:cNvPr>
          <p:cNvSpPr txBox="1"/>
          <p:nvPr/>
        </p:nvSpPr>
        <p:spPr>
          <a:xfrm>
            <a:off x="1331640" y="1417320"/>
            <a:ext cx="749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C00000"/>
                </a:solidFill>
              </a:rPr>
              <a:t>1.- Escribe estos 3 ejercicios en tu cuaderno</a:t>
            </a:r>
          </a:p>
          <a:p>
            <a:r>
              <a:rPr lang="es-CL" sz="2000" b="1" u="sng" dirty="0">
                <a:solidFill>
                  <a:srgbClr val="C00000"/>
                </a:solidFill>
              </a:rPr>
              <a:t>2.- </a:t>
            </a:r>
            <a:r>
              <a:rPr lang="es-CL" sz="2000" b="1" u="sng" dirty="0">
                <a:solidFill>
                  <a:srgbClr val="00B050"/>
                </a:solidFill>
              </a:rPr>
              <a:t>Explica</a:t>
            </a:r>
            <a:r>
              <a:rPr lang="es-CL" sz="2000" b="1" u="sng" dirty="0">
                <a:solidFill>
                  <a:srgbClr val="C00000"/>
                </a:solidFill>
              </a:rPr>
              <a:t> con tus palabras como resolverías cada uno de los ejercicios </a:t>
            </a:r>
          </a:p>
        </p:txBody>
      </p:sp>
      <p:pic>
        <p:nvPicPr>
          <p:cNvPr id="5" name="Picture 2" descr="Sustracciones con canje segundo año básico">
            <a:extLst>
              <a:ext uri="{FF2B5EF4-FFF2-40B4-BE49-F238E27FC236}">
                <a16:creationId xmlns:a16="http://schemas.microsoft.com/office/drawing/2014/main" id="{2B3F507B-BC14-4881-A5C5-027ABC26C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2" t="22066" r="44226" b="70801"/>
          <a:stretch/>
        </p:blipFill>
        <p:spPr bwMode="auto">
          <a:xfrm>
            <a:off x="3887924" y="2739228"/>
            <a:ext cx="2232248" cy="16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stracciones con canje segundo año básico">
            <a:extLst>
              <a:ext uri="{FF2B5EF4-FFF2-40B4-BE49-F238E27FC236}">
                <a16:creationId xmlns:a16="http://schemas.microsoft.com/office/drawing/2014/main" id="{FD70448C-2404-4E88-A37A-B77D3D25C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20926" r="70805" b="69890"/>
          <a:stretch/>
        </p:blipFill>
        <p:spPr bwMode="auto">
          <a:xfrm>
            <a:off x="6552220" y="2550209"/>
            <a:ext cx="2048184" cy="19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9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lantilla de pizarra con niña feliz pintando en la pizarra | Vecto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181" y="260648"/>
            <a:ext cx="7838331" cy="567214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786049" y="1665561"/>
            <a:ext cx="45005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>
                <a:solidFill>
                  <a:srgbClr val="FFFF00"/>
                </a:solidFill>
              </a:rPr>
              <a:t>Una barrita de la Decena seguirá valiendo lo mismo en el espacio donde van los cubitos que representa la Unidad.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74D022-A32D-40C5-AAC4-B0D5B572B742}"/>
              </a:ext>
            </a:extLst>
          </p:cNvPr>
          <p:cNvSpPr/>
          <p:nvPr/>
        </p:nvSpPr>
        <p:spPr>
          <a:xfrm>
            <a:off x="306709" y="6050477"/>
            <a:ext cx="8837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 cariño Programa de Integración Escolar 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1679456" y="1467432"/>
            <a:ext cx="7498080" cy="64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Gill Sans"/>
              <a:buNone/>
            </a:pPr>
            <a:r>
              <a:rPr lang="es-CL" sz="3200" b="0" i="0" u="none" strike="noStrike" cap="none" dirty="0">
                <a:solidFill>
                  <a:srgbClr val="006B8C"/>
                </a:solidFill>
                <a:latin typeface="Gill Sans"/>
                <a:ea typeface="Gill Sans"/>
                <a:cs typeface="Gill Sans"/>
                <a:sym typeface="Gill Sans"/>
              </a:rPr>
              <a:t>Introducción al trabajo</a:t>
            </a:r>
            <a:endParaRPr sz="3200" b="0" i="0" u="none" strike="noStrike" cap="none" dirty="0">
              <a:solidFill>
                <a:srgbClr val="006B8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071538" y="2143116"/>
            <a:ext cx="8358246" cy="185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 mucho cariño te invitamos a realizar las siguientes actividades. </a:t>
            </a:r>
          </a:p>
          <a:p>
            <a:pPr marL="365760" lvl="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endParaRPr lang="es-CL" sz="170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 </a:t>
            </a:r>
            <a:r>
              <a:rPr lang="es-ES" sz="170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power</a:t>
            </a:r>
            <a:r>
              <a:rPr lang="es-ES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point</a:t>
            </a:r>
            <a:r>
              <a:rPr lang="es-ES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está intencionado para reforzar y aclarar de una manera distinta los contenidos abordados en la guía.</a:t>
            </a:r>
          </a:p>
          <a:p>
            <a:pPr marL="365760" lvl="0" indent="-283464">
              <a:buClr>
                <a:schemeClr val="accent1"/>
              </a:buClr>
              <a:buSzPts val="1600"/>
            </a:pPr>
            <a:endParaRPr lang="es-CL" sz="17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lvl="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Recuerda que puedes contar con nuestro apoyo mediante contacto de </a:t>
            </a:r>
            <a:r>
              <a:rPr lang="es-CL" sz="170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whatsapp</a:t>
            </a:r>
            <a:endParaRPr sz="1700" dirty="0"/>
          </a:p>
          <a:p>
            <a:pPr marL="365760" marR="0" lvl="0" indent="-18186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285852" y="4286256"/>
            <a:ext cx="4071966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Gill Sans"/>
              <a:buNone/>
            </a:pPr>
            <a:r>
              <a:rPr lang="es-CL" sz="3200" dirty="0">
                <a:solidFill>
                  <a:srgbClr val="006B8C"/>
                </a:solidFill>
                <a:latin typeface="Gill Sans"/>
                <a:ea typeface="Gill Sans"/>
                <a:cs typeface="Gill Sans"/>
                <a:sym typeface="Gill Sans"/>
              </a:rPr>
              <a:t>Ruta</a:t>
            </a:r>
            <a:r>
              <a:rPr lang="es-CL" sz="3200" b="0" i="0" u="none" strike="noStrike" cap="none" dirty="0">
                <a:solidFill>
                  <a:srgbClr val="006B8C"/>
                </a:solidFill>
                <a:latin typeface="Gill Sans"/>
                <a:ea typeface="Gill Sans"/>
                <a:cs typeface="Gill Sans"/>
                <a:sym typeface="Gill Sans"/>
              </a:rPr>
              <a:t> de trabajo </a:t>
            </a:r>
            <a:endParaRPr sz="3200" b="0" i="0" u="none" strike="noStrike" cap="none">
              <a:solidFill>
                <a:srgbClr val="006B8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357290" y="4857760"/>
            <a:ext cx="5861918" cy="15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endParaRPr lang="es-CL" sz="2000" b="1" u="sng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2000" b="1" u="sng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r>
              <a:rPr lang="es-CL" sz="2000" b="1" i="0" u="sng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. Realizar las actividades </a:t>
            </a: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endParaRPr lang="es-CL" sz="2000" b="1" u="sng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2000" b="1" u="sng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es-CL" sz="2000" b="1" i="0" u="sng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s-CL" sz="2000" b="1" u="sng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Hacer Desafío en el cuaderno</a:t>
            </a:r>
            <a:endParaRPr lang="es-CL" sz="2000" b="1" i="0" u="sng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1" name="Google Shape;111;p2" descr="Niña, descansar, cabeza encendido, computador portatil Foto ..."/>
          <p:cNvPicPr preferRelativeResize="0"/>
          <p:nvPr/>
        </p:nvPicPr>
        <p:blipFill rotWithShape="1">
          <a:blip r:embed="rId3" cstate="print">
            <a:alphaModFix/>
          </a:blip>
          <a:srcRect t="3866" b="11082"/>
          <a:stretch/>
        </p:blipFill>
        <p:spPr>
          <a:xfrm>
            <a:off x="7429520" y="5357826"/>
            <a:ext cx="1285884" cy="906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6;p3"/>
          <p:cNvSpPr txBox="1">
            <a:spLocks/>
          </p:cNvSpPr>
          <p:nvPr/>
        </p:nvSpPr>
        <p:spPr>
          <a:xfrm>
            <a:off x="1645920" y="142852"/>
            <a:ext cx="4997782" cy="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200"/>
              <a:buFont typeface="Gill Sans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 de Aprendizaje: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71538" y="85723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Demostrar que comprenden la sustracción de números del 0 al 1 000 con canje.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215106" cy="917596"/>
          </a:xfrm>
        </p:spPr>
        <p:txBody>
          <a:bodyPr/>
          <a:lstStyle/>
          <a:p>
            <a:r>
              <a:rPr lang="es-CL" dirty="0"/>
              <a:t>Repasemos los contenidos.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433654" cy="12144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CL" dirty="0"/>
              <a:t>Recursos sacados de internet para comprender las operaciones matemáticas.</a:t>
            </a:r>
          </a:p>
          <a:p>
            <a:pPr>
              <a:buNone/>
            </a:pPr>
            <a:r>
              <a:rPr lang="es-CL" dirty="0"/>
              <a:t>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12164"/>
              </p:ext>
            </p:extLst>
          </p:nvPr>
        </p:nvGraphicFramePr>
        <p:xfrm>
          <a:off x="500034" y="2000240"/>
          <a:ext cx="821537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s-CL" sz="1600" dirty="0"/>
                        <a:t>Contenido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Resumen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Imagen  y nombre de </a:t>
                      </a:r>
                      <a:r>
                        <a:rPr lang="es-CL" sz="1600" dirty="0" err="1"/>
                        <a:t>Youtube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Link 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835">
                <a:tc>
                  <a:txBody>
                    <a:bodyPr/>
                    <a:lstStyle/>
                    <a:p>
                      <a:r>
                        <a:rPr lang="es-CL" sz="1400" b="1" dirty="0"/>
                        <a:t>Adición con reagrupación 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medio del regalo que recibimos de nuestros amigos extraterrestres, trabajaremos juntos la adición con reagrupación utilizando distintas estrategias.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sz="9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AprendoTV</a:t>
                      </a:r>
                      <a:r>
                        <a:rPr kumimoji="0" lang="es-E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Matemática 3°básico /Capítulo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hlinkClick r:id="rId2"/>
                        </a:rPr>
                        <a:t>https://slideplayer.es/slide/1033457/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35">
                <a:tc>
                  <a:txBody>
                    <a:bodyPr/>
                    <a:lstStyle/>
                    <a:p>
                      <a:r>
                        <a:rPr lang="es-CL" sz="1400" b="1" dirty="0"/>
                        <a:t>Concepto de multiplicación 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Juntos organizaremos la fiesta de sorpresa de cumpleaños y trabajaremos el concepto de multiplicación utilizando diversas estrategias.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hlinkClick r:id="rId3"/>
                        </a:rPr>
                        <a:t>https://www.youtube.com/watch?v=aTXgg4umEtY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118" t="23437" r="67057" b="60938"/>
          <a:stretch>
            <a:fillRect/>
          </a:stretch>
        </p:blipFill>
        <p:spPr bwMode="auto">
          <a:xfrm>
            <a:off x="4857752" y="2714620"/>
            <a:ext cx="1214446" cy="7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inta hacia abajo"/>
          <p:cNvSpPr/>
          <p:nvPr/>
        </p:nvSpPr>
        <p:spPr>
          <a:xfrm>
            <a:off x="500034" y="5572140"/>
            <a:ext cx="8143932" cy="1071546"/>
          </a:xfrm>
          <a:prstGeom prst="ribbon">
            <a:avLst>
              <a:gd name="adj1" fmla="val 16667"/>
              <a:gd name="adj2" fmla="val 71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857356" y="585789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FF00"/>
                </a:solidFill>
              </a:rPr>
              <a:t>Son videos que duran entre 6 y 7 minutos.</a:t>
            </a:r>
          </a:p>
          <a:p>
            <a:pPr algn="ctr"/>
            <a:r>
              <a:rPr lang="es-CL" dirty="0">
                <a:solidFill>
                  <a:srgbClr val="FFFF00"/>
                </a:solidFill>
              </a:rPr>
              <a:t>Entren a </a:t>
            </a:r>
            <a:r>
              <a:rPr lang="es-CL" dirty="0" err="1">
                <a:solidFill>
                  <a:srgbClr val="FFFF00"/>
                </a:solidFill>
              </a:rPr>
              <a:t>Youtube</a:t>
            </a:r>
            <a:r>
              <a:rPr lang="es-CL" dirty="0">
                <a:solidFill>
                  <a:srgbClr val="FFFF00"/>
                </a:solidFill>
              </a:rPr>
              <a:t>  y vean los videos.  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3"/>
          <p:cNvSpPr txBox="1">
            <a:spLocks/>
          </p:cNvSpPr>
          <p:nvPr/>
        </p:nvSpPr>
        <p:spPr>
          <a:xfrm>
            <a:off x="1285852" y="0"/>
            <a:ext cx="7498080" cy="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200"/>
              <a:buFont typeface="Gill Sans"/>
              <a:buNone/>
              <a:tabLst/>
              <a:defRPr/>
            </a:pPr>
            <a:r>
              <a:rPr lang="es-ES" sz="3200" dirty="0"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Recreo Educativo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Google Shape;164;p9"/>
          <p:cNvSpPr txBox="1">
            <a:spLocks/>
          </p:cNvSpPr>
          <p:nvPr/>
        </p:nvSpPr>
        <p:spPr>
          <a:xfrm>
            <a:off x="2071670" y="928670"/>
            <a:ext cx="6143668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200"/>
              <a:buFont typeface="Gill Sans"/>
              <a:buNone/>
              <a:tabLst/>
              <a:defRPr/>
            </a:pPr>
            <a:r>
              <a:rPr kumimoji="0" lang="es-CL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Repasemos la sustracción.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200"/>
              <a:buFont typeface="Gill Sans"/>
              <a:buNone/>
              <a:tabLst/>
              <a:defRPr/>
            </a:pPr>
            <a:r>
              <a:rPr lang="es-CL" sz="2400" b="1" u="sng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¿Qué es lo mismo que la sustracción? </a:t>
            </a:r>
            <a:b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1538" y="164305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/>
              <a:t>Lee las siguientes palabras del árbol.</a:t>
            </a:r>
          </a:p>
          <a:p>
            <a:pPr marL="342900" indent="-342900">
              <a:buAutoNum type="arabicPeriod"/>
            </a:pPr>
            <a:r>
              <a:rPr lang="es-CL" dirty="0"/>
              <a:t>Escribe en tu cuaderno las conceptos y signo que expliquen la sustracción.  </a:t>
            </a:r>
            <a:endParaRPr lang="es-ES" dirty="0"/>
          </a:p>
        </p:txBody>
      </p:sp>
      <p:pic>
        <p:nvPicPr>
          <p:cNvPr id="8194" name="Picture 2" descr="Resultado de imagen para un arbol animado | Dibujos de colores ..."/>
          <p:cNvPicPr>
            <a:picLocks noChangeAspect="1" noChangeArrowheads="1"/>
          </p:cNvPicPr>
          <p:nvPr/>
        </p:nvPicPr>
        <p:blipFill>
          <a:blip r:embed="rId2" cstate="print"/>
          <a:srcRect t="8065" b="11290"/>
          <a:stretch>
            <a:fillRect/>
          </a:stretch>
        </p:blipFill>
        <p:spPr bwMode="auto">
          <a:xfrm>
            <a:off x="1071538" y="2500306"/>
            <a:ext cx="5214974" cy="420562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785918" y="392906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Sacar 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143240" y="292893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Quitar 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71802" y="364331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Te Regalan  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00562" y="34290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Restar 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43438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57356" y="34290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Sumar 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43438" y="40005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Perder 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71802" y="5286388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FFF00"/>
                </a:solidFill>
              </a:rPr>
              <a:t>    +</a:t>
            </a:r>
          </a:p>
          <a:p>
            <a:r>
              <a:rPr lang="es-CL" sz="2800" b="1" dirty="0">
                <a:solidFill>
                  <a:srgbClr val="FFFF00"/>
                </a:solidFill>
              </a:rPr>
              <a:t>    - 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43174" y="142852"/>
            <a:ext cx="381000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Sustracción 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3 Marcador de texto"/>
          <p:cNvSpPr txBox="1">
            <a:spLocks/>
          </p:cNvSpPr>
          <p:nvPr/>
        </p:nvSpPr>
        <p:spPr>
          <a:xfrm>
            <a:off x="1071538" y="928670"/>
            <a:ext cx="7429552" cy="698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Operación aritmética que consiste en restar una cantidad para conocer su diferencia.</a:t>
            </a:r>
          </a:p>
        </p:txBody>
      </p:sp>
      <p:pic>
        <p:nvPicPr>
          <p:cNvPr id="4" name="Picture 4" descr="Términos de la sustracción en formato PDF - Fichas Esco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6715172" cy="4682260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4357686" y="407194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4357686" y="457200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4357686" y="507207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12D03-0B0E-4597-9632-9B11B773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Así vemos una sustracción con material concreto.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C1637-224D-4132-8307-7D03246D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916832"/>
            <a:ext cx="3546966" cy="40573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4ED138-8DFC-4637-AA09-14B3D782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722" y="3267411"/>
            <a:ext cx="3546966" cy="33162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54D81F-34F1-4764-BD11-8CFFF1A9F68D}"/>
              </a:ext>
            </a:extLst>
          </p:cNvPr>
          <p:cNvSpPr txBox="1"/>
          <p:nvPr/>
        </p:nvSpPr>
        <p:spPr>
          <a:xfrm>
            <a:off x="3818346" y="143233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Unidad</a:t>
            </a:r>
          </a:p>
          <a:p>
            <a:r>
              <a:rPr lang="es-CL" dirty="0"/>
              <a:t>  </a:t>
            </a:r>
            <a:r>
              <a:rPr lang="es-CL" b="1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C3A0BF-5295-4947-91D7-D5A0678B1BCA}"/>
              </a:ext>
            </a:extLst>
          </p:cNvPr>
          <p:cNvSpPr txBox="1"/>
          <p:nvPr/>
        </p:nvSpPr>
        <p:spPr>
          <a:xfrm>
            <a:off x="2977579" y="1426433"/>
            <a:ext cx="80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Decena</a:t>
            </a:r>
          </a:p>
          <a:p>
            <a:r>
              <a:rPr lang="es-CL" dirty="0"/>
              <a:t> </a:t>
            </a:r>
            <a:r>
              <a:rPr lang="es-CL" b="1" dirty="0">
                <a:solidFill>
                  <a:srgbClr val="92D050"/>
                </a:solidFill>
              </a:rPr>
              <a:t> </a:t>
            </a:r>
            <a:r>
              <a:rPr lang="es-CL" b="1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6087DF-A637-4807-81CF-C046751B0460}"/>
              </a:ext>
            </a:extLst>
          </p:cNvPr>
          <p:cNvSpPr txBox="1"/>
          <p:nvPr/>
        </p:nvSpPr>
        <p:spPr>
          <a:xfrm>
            <a:off x="2061187" y="1426433"/>
            <a:ext cx="80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Centena</a:t>
            </a:r>
          </a:p>
          <a:p>
            <a:r>
              <a:rPr lang="es-CL" dirty="0"/>
              <a:t>  </a:t>
            </a:r>
            <a:r>
              <a:rPr lang="es-CL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Onda 9">
            <a:extLst>
              <a:ext uri="{FF2B5EF4-FFF2-40B4-BE49-F238E27FC236}">
                <a16:creationId xmlns:a16="http://schemas.microsoft.com/office/drawing/2014/main" id="{D07579F9-93AF-4154-8BC6-5C4CC3F1ADAD}"/>
              </a:ext>
            </a:extLst>
          </p:cNvPr>
          <p:cNvSpPr/>
          <p:nvPr/>
        </p:nvSpPr>
        <p:spPr>
          <a:xfrm>
            <a:off x="6084168" y="2564904"/>
            <a:ext cx="2016224" cy="7025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Para recordar</a:t>
            </a:r>
          </a:p>
        </p:txBody>
      </p:sp>
    </p:spTree>
    <p:extLst>
      <p:ext uri="{BB962C8B-B14F-4D97-AF65-F5344CB8AC3E}">
        <p14:creationId xmlns:p14="http://schemas.microsoft.com/office/powerpoint/2010/main" val="131373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4834904" cy="689098"/>
          </a:xfrm>
        </p:spPr>
        <p:txBody>
          <a:bodyPr>
            <a:normAutofit fontScale="90000"/>
          </a:bodyPr>
          <a:lstStyle/>
          <a:p>
            <a:r>
              <a:rPr lang="es-CL" dirty="0"/>
              <a:t>Sustracción con canje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7406640" cy="1500198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El nombre formal a esa estrategia es</a:t>
            </a:r>
          </a:p>
          <a:p>
            <a:pPr algn="ctr"/>
            <a:r>
              <a:rPr lang="es-CL" dirty="0"/>
              <a:t> SUSTRACCIÓN CON CANJE.</a:t>
            </a:r>
          </a:p>
          <a:p>
            <a:pPr algn="ctr"/>
            <a:r>
              <a:rPr lang="es-CL" dirty="0"/>
              <a:t>Consiste en reagrupar  </a:t>
            </a:r>
          </a:p>
          <a:p>
            <a:pPr algn="ctr"/>
            <a:endParaRPr lang="es-CL" dirty="0"/>
          </a:p>
          <a:p>
            <a:pPr algn="ctr"/>
            <a:endParaRPr lang="es-ES" dirty="0"/>
          </a:p>
        </p:txBody>
      </p:sp>
      <p:sp>
        <p:nvSpPr>
          <p:cNvPr id="4" name="3 Marco"/>
          <p:cNvSpPr/>
          <p:nvPr/>
        </p:nvSpPr>
        <p:spPr>
          <a:xfrm>
            <a:off x="3428992" y="1142984"/>
            <a:ext cx="2643206" cy="1071570"/>
          </a:xfrm>
          <a:prstGeom prst="frame">
            <a:avLst>
              <a:gd name="adj1" fmla="val 777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Importante 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</a:rPr>
              <a:t>Mamitas o papitos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3500430" y="3929066"/>
            <a:ext cx="2643206" cy="785818"/>
          </a:xfrm>
          <a:prstGeom prst="frame">
            <a:avLst>
              <a:gd name="adj1" fmla="val 7771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Actualmente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000100" y="2500306"/>
            <a:ext cx="7929618" cy="1214446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Cuando nosotros éramos pequeños nos enseñaron que si no nos alcanzaba en una resta, teníamos que pedirle al número vecino.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Young troubled couple. confused woman and man thinking toget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2357454" cy="192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22C0352-C13B-443C-920D-760F2EBB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0" y="0"/>
            <a:ext cx="8964488" cy="1143000"/>
          </a:xfrm>
        </p:spPr>
        <p:txBody>
          <a:bodyPr>
            <a:noAutofit/>
          </a:bodyPr>
          <a:lstStyle/>
          <a:p>
            <a:pPr algn="r"/>
            <a:r>
              <a:rPr lang="es-CL" sz="2400" dirty="0"/>
              <a:t>Para comprender la reagrupación, tenemos que entender que…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B3D04A8-5EFD-43A4-93A5-38CE4101F7B8}"/>
              </a:ext>
            </a:extLst>
          </p:cNvPr>
          <p:cNvGrpSpPr/>
          <p:nvPr/>
        </p:nvGrpSpPr>
        <p:grpSpPr>
          <a:xfrm>
            <a:off x="1317548" y="1406778"/>
            <a:ext cx="3888432" cy="4686518"/>
            <a:chOff x="1317548" y="1406778"/>
            <a:chExt cx="3888432" cy="4686518"/>
          </a:xfrm>
        </p:grpSpPr>
        <p:pic>
          <p:nvPicPr>
            <p:cNvPr id="5" name="Picture 4" descr="Términos de la sustracción en formato PDF - Fichas Escolares">
              <a:extLst>
                <a:ext uri="{FF2B5EF4-FFF2-40B4-BE49-F238E27FC236}">
                  <a16:creationId xmlns:a16="http://schemas.microsoft.com/office/drawing/2014/main" id="{5C983650-FEC6-457B-A05D-897D631D49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1456" t="42781" r="57447" b="20309"/>
            <a:stretch/>
          </p:blipFill>
          <p:spPr bwMode="auto">
            <a:xfrm>
              <a:off x="1317548" y="3356992"/>
              <a:ext cx="3888432" cy="2736304"/>
            </a:xfrm>
            <a:prstGeom prst="rect">
              <a:avLst/>
            </a:prstGeom>
            <a:noFill/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9376BE3-DBD0-4911-84E2-553293A7850F}"/>
                </a:ext>
              </a:extLst>
            </p:cNvPr>
            <p:cNvSpPr txBox="1"/>
            <p:nvPr/>
          </p:nvSpPr>
          <p:spPr>
            <a:xfrm>
              <a:off x="3981844" y="2708920"/>
              <a:ext cx="6480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Unidad</a:t>
              </a:r>
            </a:p>
            <a:p>
              <a:r>
                <a:rPr lang="es-CL" dirty="0"/>
                <a:t>  </a:t>
              </a:r>
              <a:r>
                <a:rPr lang="es-CL" b="1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AD8B43D-AE1F-464B-9224-0444EE30F0DD}"/>
                </a:ext>
              </a:extLst>
            </p:cNvPr>
            <p:cNvSpPr txBox="1"/>
            <p:nvPr/>
          </p:nvSpPr>
          <p:spPr>
            <a:xfrm>
              <a:off x="3061646" y="2708920"/>
              <a:ext cx="8004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Decena</a:t>
              </a:r>
            </a:p>
            <a:p>
              <a:r>
                <a:rPr lang="es-CL" dirty="0"/>
                <a:t> </a:t>
              </a:r>
              <a:r>
                <a:rPr lang="es-CL" b="1" dirty="0">
                  <a:solidFill>
                    <a:srgbClr val="92D050"/>
                  </a:solidFill>
                </a:rPr>
                <a:t> </a:t>
              </a:r>
              <a:r>
                <a:rPr lang="es-CL" b="1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B0FE63E-EC61-4DC9-9232-BC0C04A0BD86}"/>
                </a:ext>
              </a:extLst>
            </p:cNvPr>
            <p:cNvSpPr txBox="1"/>
            <p:nvPr/>
          </p:nvSpPr>
          <p:spPr>
            <a:xfrm>
              <a:off x="2141449" y="2713722"/>
              <a:ext cx="8004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Centena</a:t>
              </a:r>
            </a:p>
            <a:p>
              <a:r>
                <a:rPr lang="es-CL" dirty="0"/>
                <a:t>  </a:t>
              </a:r>
              <a:r>
                <a:rPr lang="es-CL" b="1" dirty="0">
                  <a:solidFill>
                    <a:srgbClr val="FF0000"/>
                  </a:solidFill>
                </a:rPr>
                <a:t>C</a:t>
              </a:r>
            </a:p>
          </p:txBody>
        </p:sp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A77E3152-283B-40DB-A8E1-9FFBFC123A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936" t="70629" r="33974" b="18813"/>
            <a:stretch/>
          </p:blipFill>
          <p:spPr bwMode="auto">
            <a:xfrm>
              <a:off x="1691680" y="1406778"/>
              <a:ext cx="1369966" cy="13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FC04A9-442E-40B8-B962-8EE799ABD4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849" t="57943" r="39081" b="31499"/>
            <a:stretch/>
          </p:blipFill>
          <p:spPr bwMode="auto">
            <a:xfrm>
              <a:off x="3315621" y="1471846"/>
              <a:ext cx="206124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4858877F-5776-4F90-8F91-F606FC3EF7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581" t="45865" r="38923" b="50810"/>
            <a:stretch/>
          </p:blipFill>
          <p:spPr bwMode="auto">
            <a:xfrm>
              <a:off x="4161864" y="2301843"/>
              <a:ext cx="28803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303CFF-9675-4328-B87E-01E4CA7207B1}"/>
              </a:ext>
            </a:extLst>
          </p:cNvPr>
          <p:cNvSpPr txBox="1"/>
          <p:nvPr/>
        </p:nvSpPr>
        <p:spPr>
          <a:xfrm>
            <a:off x="5652624" y="1277759"/>
            <a:ext cx="2276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la </a:t>
            </a:r>
            <a:r>
              <a:rPr lang="es-CL" b="1" dirty="0">
                <a:solidFill>
                  <a:srgbClr val="FFC000"/>
                </a:solidFill>
              </a:rPr>
              <a:t>Unidad</a:t>
            </a:r>
            <a:r>
              <a:rPr lang="es-CL" dirty="0"/>
              <a:t> solamente podemos colocar cubitos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En la </a:t>
            </a:r>
            <a:r>
              <a:rPr lang="es-CL" b="1" dirty="0">
                <a:solidFill>
                  <a:srgbClr val="00B050"/>
                </a:solidFill>
              </a:rPr>
              <a:t>Decena</a:t>
            </a:r>
            <a:r>
              <a:rPr lang="es-CL" dirty="0"/>
              <a:t> solamente podemos colocar barritas 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En la </a:t>
            </a:r>
            <a:r>
              <a:rPr lang="es-CL" b="1" dirty="0">
                <a:solidFill>
                  <a:srgbClr val="FF0000"/>
                </a:solidFill>
              </a:rPr>
              <a:t>Centena</a:t>
            </a:r>
            <a:r>
              <a:rPr lang="es-CL" dirty="0"/>
              <a:t> solamente podemos colocar placas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7C60839F-F5E1-4BB9-8A32-F0845FC44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9936" t="70629" r="33974" b="18813"/>
          <a:stretch/>
        </p:blipFill>
        <p:spPr bwMode="auto">
          <a:xfrm>
            <a:off x="7690623" y="4217149"/>
            <a:ext cx="1369966" cy="13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84ED49DB-8CDC-4F4E-8F07-A3FDB9728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9849" t="57943" r="39081" b="31499"/>
          <a:stretch/>
        </p:blipFill>
        <p:spPr bwMode="auto">
          <a:xfrm>
            <a:off x="7723390" y="2785492"/>
            <a:ext cx="2061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4838AB50-2BD3-40CE-B096-662115CC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9581" t="45865" r="38923" b="50810"/>
          <a:stretch/>
        </p:blipFill>
        <p:spPr bwMode="auto">
          <a:xfrm>
            <a:off x="7751967" y="1565920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080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1F8F8-E3CD-4C0B-95C6-DB4CD1EC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644" y="-15315"/>
            <a:ext cx="7406640" cy="779346"/>
          </a:xfrm>
        </p:spPr>
        <p:txBody>
          <a:bodyPr>
            <a:normAutofit/>
          </a:bodyPr>
          <a:lstStyle/>
          <a:p>
            <a:r>
              <a:rPr lang="es-CL" dirty="0"/>
              <a:t>Sustracción por reagrupación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085A55-8810-486B-8F28-F0F886D8D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776" y="764031"/>
            <a:ext cx="5227672" cy="498816"/>
          </a:xfrm>
        </p:spPr>
        <p:txBody>
          <a:bodyPr/>
          <a:lstStyle/>
          <a:p>
            <a:r>
              <a:rPr lang="es-CL" dirty="0"/>
              <a:t>¿Cuándo tenemos que reagrupar?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6FF719-F8E0-4D5D-A31E-88B5E473E7E0}"/>
              </a:ext>
            </a:extLst>
          </p:cNvPr>
          <p:cNvSpPr txBox="1"/>
          <p:nvPr/>
        </p:nvSpPr>
        <p:spPr>
          <a:xfrm>
            <a:off x="1328537" y="3284984"/>
            <a:ext cx="3224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2">
                    <a:lumMod val="75000"/>
                  </a:schemeClr>
                </a:solidFill>
              </a:rPr>
              <a:t>En palabras correctas:</a:t>
            </a:r>
          </a:p>
          <a:p>
            <a:r>
              <a:rPr lang="es-CL" sz="2000" dirty="0">
                <a:solidFill>
                  <a:schemeClr val="tx2">
                    <a:lumMod val="75000"/>
                  </a:schemeClr>
                </a:solidFill>
              </a:rPr>
              <a:t>Cuando en una sustracción  uno de los números del minuendo es menor que el sustraendo.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02DC38-8E2B-4E10-99AA-C2B7C6CC3E18}"/>
              </a:ext>
            </a:extLst>
          </p:cNvPr>
          <p:cNvSpPr txBox="1"/>
          <p:nvPr/>
        </p:nvSpPr>
        <p:spPr>
          <a:xfrm>
            <a:off x="5652120" y="3284984"/>
            <a:ext cx="3224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>
                <a:solidFill>
                  <a:schemeClr val="tx2">
                    <a:lumMod val="75000"/>
                  </a:schemeClr>
                </a:solidFill>
              </a:rPr>
              <a:t>En palabras informales</a:t>
            </a:r>
            <a:r>
              <a:rPr lang="es-CL" sz="20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es-CL" sz="2000" dirty="0">
                <a:solidFill>
                  <a:schemeClr val="tx2">
                    <a:lumMod val="75000"/>
                  </a:schemeClr>
                </a:solidFill>
              </a:rPr>
              <a:t>Cuando vamos a quitarle a un número, pero no nos alcanza.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F3533A-B4EA-42CD-9FAC-99EEFD88B7C1}"/>
              </a:ext>
            </a:extLst>
          </p:cNvPr>
          <p:cNvSpPr txBox="1"/>
          <p:nvPr/>
        </p:nvSpPr>
        <p:spPr>
          <a:xfrm>
            <a:off x="1256529" y="5493804"/>
            <a:ext cx="336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la posición de la Unidad del minuendo tenemos el número 6, que es de menor valor que el 8 del sustraendo.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E500C8-7439-4E36-A5F7-CAD1B36B5EEF}"/>
              </a:ext>
            </a:extLst>
          </p:cNvPr>
          <p:cNvSpPr txBox="1"/>
          <p:nvPr/>
        </p:nvSpPr>
        <p:spPr>
          <a:xfrm>
            <a:off x="5652120" y="548066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Cuando al número 6 no puedo quitarle 8.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08219BC7-459F-4A12-927C-17E8BEB61F99}"/>
              </a:ext>
            </a:extLst>
          </p:cNvPr>
          <p:cNvSpPr/>
          <p:nvPr/>
        </p:nvSpPr>
        <p:spPr>
          <a:xfrm>
            <a:off x="6768244" y="4916200"/>
            <a:ext cx="432048" cy="370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ED5AF5FA-857F-4291-AE65-0976F7052E1E}"/>
              </a:ext>
            </a:extLst>
          </p:cNvPr>
          <p:cNvSpPr/>
          <p:nvPr/>
        </p:nvSpPr>
        <p:spPr>
          <a:xfrm>
            <a:off x="2555776" y="4916200"/>
            <a:ext cx="432048" cy="370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04540BBA-597A-4FD2-938A-BA9201DCE916}"/>
              </a:ext>
            </a:extLst>
          </p:cNvPr>
          <p:cNvSpPr/>
          <p:nvPr/>
        </p:nvSpPr>
        <p:spPr>
          <a:xfrm>
            <a:off x="2184651" y="1633401"/>
            <a:ext cx="1512168" cy="49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Minuendo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E98A199-2F35-4667-AB6E-B713056A29DB}"/>
              </a:ext>
            </a:extLst>
          </p:cNvPr>
          <p:cNvSpPr/>
          <p:nvPr/>
        </p:nvSpPr>
        <p:spPr>
          <a:xfrm>
            <a:off x="2184651" y="2271632"/>
            <a:ext cx="1512168" cy="49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Sustraendo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D6676D0-DE15-40FF-9068-1F76492BFAC6}"/>
              </a:ext>
            </a:extLst>
          </p:cNvPr>
          <p:cNvGrpSpPr/>
          <p:nvPr/>
        </p:nvGrpSpPr>
        <p:grpSpPr>
          <a:xfrm>
            <a:off x="4017484" y="1077139"/>
            <a:ext cx="2304256" cy="1837291"/>
            <a:chOff x="4017484" y="1077139"/>
            <a:chExt cx="2304256" cy="183729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3E3EC02-BF3E-403F-9F90-D81B0B266473}"/>
                </a:ext>
              </a:extLst>
            </p:cNvPr>
            <p:cNvSpPr txBox="1"/>
            <p:nvPr/>
          </p:nvSpPr>
          <p:spPr>
            <a:xfrm>
              <a:off x="4017484" y="1406325"/>
              <a:ext cx="230425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800" dirty="0"/>
                <a:t>  </a:t>
              </a:r>
              <a:r>
                <a:rPr lang="es-CL" sz="4400" dirty="0"/>
                <a:t>2  4  6</a:t>
              </a:r>
            </a:p>
            <a:p>
              <a:r>
                <a:rPr lang="es-CL" sz="4400" u="sng" dirty="0"/>
                <a:t> -1  2  8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257574A-7663-4F81-8DE7-5B726825384A}"/>
                </a:ext>
              </a:extLst>
            </p:cNvPr>
            <p:cNvSpPr txBox="1"/>
            <p:nvPr/>
          </p:nvSpPr>
          <p:spPr>
            <a:xfrm>
              <a:off x="5401608" y="1077139"/>
              <a:ext cx="6480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Unidad</a:t>
              </a:r>
            </a:p>
            <a:p>
              <a:r>
                <a:rPr lang="es-CL" dirty="0"/>
                <a:t>  </a:t>
              </a:r>
              <a:r>
                <a:rPr lang="es-CL" b="1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DBC720D-113C-4841-A314-8C63FD058E5E}"/>
                </a:ext>
              </a:extLst>
            </p:cNvPr>
            <p:cNvSpPr txBox="1"/>
            <p:nvPr/>
          </p:nvSpPr>
          <p:spPr>
            <a:xfrm>
              <a:off x="4851648" y="1077139"/>
              <a:ext cx="8004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Decena</a:t>
              </a:r>
            </a:p>
            <a:p>
              <a:r>
                <a:rPr lang="es-CL" dirty="0"/>
                <a:t> </a:t>
              </a:r>
              <a:r>
                <a:rPr lang="es-CL" b="1" dirty="0">
                  <a:solidFill>
                    <a:srgbClr val="92D050"/>
                  </a:solidFill>
                </a:rPr>
                <a:t> </a:t>
              </a:r>
              <a:r>
                <a:rPr lang="es-CL" b="1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5FAE727-6794-4C00-BB95-B8330C6DAD2A}"/>
                </a:ext>
              </a:extLst>
            </p:cNvPr>
            <p:cNvSpPr txBox="1"/>
            <p:nvPr/>
          </p:nvSpPr>
          <p:spPr>
            <a:xfrm>
              <a:off x="4291080" y="1077139"/>
              <a:ext cx="8004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Centena</a:t>
              </a:r>
            </a:p>
            <a:p>
              <a:r>
                <a:rPr lang="es-CL" dirty="0"/>
                <a:t>  </a:t>
              </a:r>
              <a:r>
                <a:rPr lang="es-CL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7" name="Círculo: vacío 16">
            <a:extLst>
              <a:ext uri="{FF2B5EF4-FFF2-40B4-BE49-F238E27FC236}">
                <a16:creationId xmlns:a16="http://schemas.microsoft.com/office/drawing/2014/main" id="{665A2A40-EDB2-4DC8-B8BB-3FC6B7243792}"/>
              </a:ext>
            </a:extLst>
          </p:cNvPr>
          <p:cNvSpPr/>
          <p:nvPr/>
        </p:nvSpPr>
        <p:spPr>
          <a:xfrm>
            <a:off x="5462638" y="1575956"/>
            <a:ext cx="617557" cy="619648"/>
          </a:xfrm>
          <a:prstGeom prst="donut">
            <a:avLst>
              <a:gd name="adj" fmla="val 4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49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1008</Words>
  <Application>Microsoft Office PowerPoint</Application>
  <PresentationFormat>Presentación en pantalla (4:3)</PresentationFormat>
  <Paragraphs>195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</vt:lpstr>
      <vt:lpstr>Gill Sans MT</vt:lpstr>
      <vt:lpstr>Noto Sans Symbols</vt:lpstr>
      <vt:lpstr>Verdana</vt:lpstr>
      <vt:lpstr>Wingdings 2</vt:lpstr>
      <vt:lpstr>Solsticio</vt:lpstr>
      <vt:lpstr>Material semana 24 y 26 Matemática</vt:lpstr>
      <vt:lpstr>Presentación de PowerPoint</vt:lpstr>
      <vt:lpstr>Repasemos los contenidos. </vt:lpstr>
      <vt:lpstr>Presentación de PowerPoint</vt:lpstr>
      <vt:lpstr>Presentación de PowerPoint</vt:lpstr>
      <vt:lpstr>Así vemos una sustracción con material concreto.</vt:lpstr>
      <vt:lpstr>Sustracción con canje </vt:lpstr>
      <vt:lpstr>Para comprender la reagrupación, tenemos que entender que…</vt:lpstr>
      <vt:lpstr>Sustracción por reagrupación</vt:lpstr>
      <vt:lpstr>Recreo Educativo </vt:lpstr>
      <vt:lpstr>¿En qué consiste el reagrupar?</vt:lpstr>
      <vt:lpstr>Presentación de PowerPoint</vt:lpstr>
      <vt:lpstr>Sustracción con canje de forma simbólica</vt:lpstr>
      <vt:lpstr>Presentación de PowerPoint</vt:lpstr>
      <vt:lpstr>Desafío ¿Cómo lo resolverías tu?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semana 20 y 21 Matemáticas</dc:title>
  <dc:creator>Daniela</dc:creator>
  <cp:lastModifiedBy>cinthiahernandez</cp:lastModifiedBy>
  <cp:revision>187</cp:revision>
  <dcterms:created xsi:type="dcterms:W3CDTF">2020-08-04T08:21:05Z</dcterms:created>
  <dcterms:modified xsi:type="dcterms:W3CDTF">2020-09-07T20:52:38Z</dcterms:modified>
</cp:coreProperties>
</file>