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57" r:id="rId4"/>
    <p:sldId id="268" r:id="rId5"/>
    <p:sldId id="267" r:id="rId6"/>
    <p:sldId id="271" r:id="rId7"/>
    <p:sldId id="272" r:id="rId8"/>
    <p:sldId id="276" r:id="rId9"/>
    <p:sldId id="273" r:id="rId10"/>
    <p:sldId id="269" r:id="rId11"/>
    <p:sldId id="274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9900"/>
    <a:srgbClr val="C88500"/>
    <a:srgbClr val="996600"/>
    <a:srgbClr val="C6107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1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97E38-3626-4658-B4CD-0BE71AECDE14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9A52C-EA1E-434D-AC3F-CCAEC57B785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A9A52C-EA1E-434D-AC3F-CCAEC57B7852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6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EBC3F9-395E-42AC-925E-C783C914A1DF}" type="datetimeFigureOut">
              <a:rPr lang="es-ES" smtClean="0"/>
              <a:pPr/>
              <a:t>25/10/2020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4EBDE07-E9E1-469A-BD40-FB02D2644B9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Material semana 31 y 32 Matemática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5928"/>
          </a:xfrm>
        </p:spPr>
        <p:txBody>
          <a:bodyPr>
            <a:normAutofit lnSpcReduction="10000"/>
          </a:bodyPr>
          <a:lstStyle/>
          <a:p>
            <a:r>
              <a:rPr lang="es-CL" dirty="0"/>
              <a:t>Del 26 de octubre al 6 de Noviembre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1500166" y="2643182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>
                <a:solidFill>
                  <a:srgbClr val="A50021"/>
                </a:solidFill>
              </a:rPr>
              <a:t>Destinado para complementar los aprendizajes de Tercero Básico</a:t>
            </a:r>
            <a:endParaRPr lang="es-ES" b="1" dirty="0">
              <a:solidFill>
                <a:srgbClr val="A50021"/>
              </a:solidFill>
            </a:endParaRPr>
          </a:p>
        </p:txBody>
      </p:sp>
      <p:pic>
        <p:nvPicPr>
          <p:cNvPr id="6" name="Google Shape;102;p1" descr="Resultado de imagen para insignia colegio republica argentina rancagua"/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42844" y="214290"/>
            <a:ext cx="785818" cy="80010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Onda"/>
          <p:cNvSpPr/>
          <p:nvPr/>
        </p:nvSpPr>
        <p:spPr>
          <a:xfrm>
            <a:off x="428596" y="3786190"/>
            <a:ext cx="1500198" cy="278608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571472" y="4572008"/>
            <a:ext cx="1143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FF00"/>
                </a:solidFill>
              </a:rPr>
              <a:t>No es necesario imprimir 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9" name="Google Shape;101;p1"/>
          <p:cNvSpPr txBox="1">
            <a:spLocks/>
          </p:cNvSpPr>
          <p:nvPr/>
        </p:nvSpPr>
        <p:spPr>
          <a:xfrm>
            <a:off x="1223938" y="3438524"/>
            <a:ext cx="7643866" cy="3000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1" i="0" u="none" strike="noStrike" kern="1200" cap="none" spc="0" normalizeH="0" baseline="0" noProof="0" dirty="0">
                <a:ln>
                  <a:noFill/>
                </a:ln>
                <a:solidFill>
                  <a:srgbClr val="5463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 confeccionado</a:t>
            </a:r>
            <a:r>
              <a:rPr kumimoji="0" lang="es-CL" sz="2405" b="1" i="0" u="none" strike="noStrike" kern="1200" cap="none" spc="0" normalizeH="0" noProof="0" dirty="0">
                <a:ln>
                  <a:noFill/>
                </a:ln>
                <a:solidFill>
                  <a:srgbClr val="5463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 </a:t>
            </a: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1" i="0" u="none" strike="noStrike" kern="1200" cap="none" spc="0" normalizeH="0" noProof="0" dirty="0">
                <a:ln>
                  <a:noFill/>
                </a:ln>
                <a:solidFill>
                  <a:srgbClr val="5463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Programa de Integración Escolar</a:t>
            </a:r>
            <a:endParaRPr kumimoji="0" lang="es-CL" sz="26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rgbClr val="5463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rgbClr val="5463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3°A Carolina Rodríguez + Estefanía Peña</a:t>
            </a:r>
            <a:endParaRPr kumimoji="0" lang="es-CL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3°B Marisol Gómez + Daniela García</a:t>
            </a:r>
            <a:endParaRPr kumimoji="0" lang="es-CL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r>
              <a:rPr kumimoji="0" lang="es-CL" sz="2405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3°C Gonzalo Díaz + Carolina Pizarro</a:t>
            </a: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rgbClr val="5463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24"/>
              <a:buFont typeface="Wingdings 2"/>
              <a:buNone/>
              <a:tabLst/>
              <a:defRPr/>
            </a:pPr>
            <a:endParaRPr kumimoji="0" lang="es-CL" sz="2405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49123-B4CE-4253-8CB3-9B0603C9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499" y="97679"/>
            <a:ext cx="7498080" cy="674958"/>
          </a:xfrm>
        </p:spPr>
        <p:txBody>
          <a:bodyPr>
            <a:normAutofit fontScale="90000"/>
          </a:bodyPr>
          <a:lstStyle/>
          <a:p>
            <a:r>
              <a:rPr lang="es-CL" dirty="0"/>
              <a:t>Desafío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3A0A24-03BA-4EBD-B3C0-68EDEB2F3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499" y="854463"/>
            <a:ext cx="7890080" cy="1727921"/>
          </a:xfrm>
        </p:spPr>
        <p:txBody>
          <a:bodyPr/>
          <a:lstStyle/>
          <a:p>
            <a:pPr marL="82296" indent="0">
              <a:buNone/>
            </a:pPr>
            <a:r>
              <a:rPr lang="es-CL" dirty="0"/>
              <a:t>Realiza este robot con trozos de papeles lustre y luego responde en tu cuaderno las siguientes preguntas.</a:t>
            </a:r>
          </a:p>
        </p:txBody>
      </p:sp>
      <p:grpSp>
        <p:nvGrpSpPr>
          <p:cNvPr id="33" name="Grupo 32">
            <a:extLst>
              <a:ext uri="{FF2B5EF4-FFF2-40B4-BE49-F238E27FC236}">
                <a16:creationId xmlns:a16="http://schemas.microsoft.com/office/drawing/2014/main" id="{8AF0F705-AD4D-40F2-8FCB-BFFC3878F8DE}"/>
              </a:ext>
            </a:extLst>
          </p:cNvPr>
          <p:cNvGrpSpPr/>
          <p:nvPr/>
        </p:nvGrpSpPr>
        <p:grpSpPr>
          <a:xfrm>
            <a:off x="1431148" y="2694886"/>
            <a:ext cx="3365327" cy="3851121"/>
            <a:chOff x="1854745" y="2680405"/>
            <a:chExt cx="3748827" cy="4138999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0E099231-70C5-4608-9292-6EFF55A9D48E}"/>
                </a:ext>
              </a:extLst>
            </p:cNvPr>
            <p:cNvSpPr/>
            <p:nvPr/>
          </p:nvSpPr>
          <p:spPr>
            <a:xfrm>
              <a:off x="2971290" y="2680405"/>
              <a:ext cx="504056" cy="50405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846E1935-E3C2-4EB9-B4A2-2D4DCEB3AA79}"/>
                </a:ext>
              </a:extLst>
            </p:cNvPr>
            <p:cNvSpPr/>
            <p:nvPr/>
          </p:nvSpPr>
          <p:spPr>
            <a:xfrm>
              <a:off x="3495950" y="2705138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AA91A7DF-EA98-4C9B-B2B2-ABCAB0BE8422}"/>
                </a:ext>
              </a:extLst>
            </p:cNvPr>
            <p:cNvSpPr/>
            <p:nvPr/>
          </p:nvSpPr>
          <p:spPr>
            <a:xfrm>
              <a:off x="2951821" y="3206810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FDA12FAB-7673-4A1C-B4C4-144BABD584C2}"/>
                </a:ext>
              </a:extLst>
            </p:cNvPr>
            <p:cNvSpPr/>
            <p:nvPr/>
          </p:nvSpPr>
          <p:spPr>
            <a:xfrm>
              <a:off x="3490957" y="3206620"/>
              <a:ext cx="504056" cy="5040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08683E14-9140-4F42-9A97-7AA56D7621B4}"/>
                </a:ext>
              </a:extLst>
            </p:cNvPr>
            <p:cNvSpPr/>
            <p:nvPr/>
          </p:nvSpPr>
          <p:spPr>
            <a:xfrm>
              <a:off x="3481504" y="5315919"/>
              <a:ext cx="504056" cy="5040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06CC1821-6486-4782-95D8-6ADD2AAE0EBC}"/>
                </a:ext>
              </a:extLst>
            </p:cNvPr>
            <p:cNvSpPr/>
            <p:nvPr/>
          </p:nvSpPr>
          <p:spPr>
            <a:xfrm>
              <a:off x="3434322" y="4778616"/>
              <a:ext cx="504056" cy="504056"/>
            </a:xfrm>
            <a:prstGeom prst="rect">
              <a:avLst/>
            </a:prstGeom>
            <a:solidFill>
              <a:srgbClr val="C6107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CC20B35A-3060-4E22-8148-7E7F87C472A7}"/>
                </a:ext>
              </a:extLst>
            </p:cNvPr>
            <p:cNvSpPr/>
            <p:nvPr/>
          </p:nvSpPr>
          <p:spPr>
            <a:xfrm>
              <a:off x="3995013" y="4250167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68CB67D8-E607-4D24-ADBB-47925D876E4B}"/>
                </a:ext>
              </a:extLst>
            </p:cNvPr>
            <p:cNvSpPr/>
            <p:nvPr/>
          </p:nvSpPr>
          <p:spPr>
            <a:xfrm>
              <a:off x="2916260" y="4803202"/>
              <a:ext cx="504056" cy="5040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99A2866-C239-41BA-B880-759354ABFD0C}"/>
                </a:ext>
              </a:extLst>
            </p:cNvPr>
            <p:cNvSpPr/>
            <p:nvPr/>
          </p:nvSpPr>
          <p:spPr>
            <a:xfrm>
              <a:off x="3465541" y="4272800"/>
              <a:ext cx="504056" cy="50405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8B137FF4-6BAC-4C49-AD2A-FC3818718BB0}"/>
                </a:ext>
              </a:extLst>
            </p:cNvPr>
            <p:cNvSpPr/>
            <p:nvPr/>
          </p:nvSpPr>
          <p:spPr>
            <a:xfrm>
              <a:off x="3971066" y="4812520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BC85D96B-45A6-4AD9-940E-7C9EB8AD1687}"/>
                </a:ext>
              </a:extLst>
            </p:cNvPr>
            <p:cNvSpPr/>
            <p:nvPr/>
          </p:nvSpPr>
          <p:spPr>
            <a:xfrm>
              <a:off x="2928930" y="4272800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25A4CEEC-6ECD-4DE3-BF4E-067B7E2D6277}"/>
                </a:ext>
              </a:extLst>
            </p:cNvPr>
            <p:cNvSpPr/>
            <p:nvPr/>
          </p:nvSpPr>
          <p:spPr>
            <a:xfrm>
              <a:off x="2939607" y="5284574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CA67870D-1D94-44F0-AF95-C6BCE802AB44}"/>
                </a:ext>
              </a:extLst>
            </p:cNvPr>
            <p:cNvSpPr/>
            <p:nvPr/>
          </p:nvSpPr>
          <p:spPr>
            <a:xfrm>
              <a:off x="3481504" y="3746111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3E5814A6-9E4C-4F4A-81DC-629877DF66AC}"/>
                </a:ext>
              </a:extLst>
            </p:cNvPr>
            <p:cNvSpPr/>
            <p:nvPr/>
          </p:nvSpPr>
          <p:spPr>
            <a:xfrm>
              <a:off x="3989207" y="5294694"/>
              <a:ext cx="504056" cy="5040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F7213221-EB1C-44BF-A1D6-C91E99E7DD03}"/>
                </a:ext>
              </a:extLst>
            </p:cNvPr>
            <p:cNvSpPr/>
            <p:nvPr/>
          </p:nvSpPr>
          <p:spPr>
            <a:xfrm>
              <a:off x="1854745" y="4727510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F75D15B5-A6D9-44F0-8FA2-EC268D0D55F9}"/>
                </a:ext>
              </a:extLst>
            </p:cNvPr>
            <p:cNvSpPr/>
            <p:nvPr/>
          </p:nvSpPr>
          <p:spPr>
            <a:xfrm>
              <a:off x="1867453" y="4214732"/>
              <a:ext cx="504056" cy="5040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4E7114FD-3B43-4B07-9118-90162E411FD5}"/>
                </a:ext>
              </a:extLst>
            </p:cNvPr>
            <p:cNvSpPr/>
            <p:nvPr/>
          </p:nvSpPr>
          <p:spPr>
            <a:xfrm>
              <a:off x="2384217" y="4214732"/>
              <a:ext cx="504056" cy="504056"/>
            </a:xfrm>
            <a:prstGeom prst="rect">
              <a:avLst/>
            </a:prstGeom>
            <a:solidFill>
              <a:srgbClr val="C6107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EB53FDF1-B54A-4822-9EA6-C5653B0C667F}"/>
                </a:ext>
              </a:extLst>
            </p:cNvPr>
            <p:cNvSpPr/>
            <p:nvPr/>
          </p:nvSpPr>
          <p:spPr>
            <a:xfrm>
              <a:off x="5099516" y="3710676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C456DD7D-0CD8-47BD-9818-505D2BC10B88}"/>
                </a:ext>
              </a:extLst>
            </p:cNvPr>
            <p:cNvSpPr/>
            <p:nvPr/>
          </p:nvSpPr>
          <p:spPr>
            <a:xfrm>
              <a:off x="5099516" y="4269108"/>
              <a:ext cx="504056" cy="504056"/>
            </a:xfrm>
            <a:prstGeom prst="rect">
              <a:avLst/>
            </a:prstGeom>
            <a:solidFill>
              <a:srgbClr val="C6107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34288FA7-7CAB-40AA-970D-282F513D5FC3}"/>
                </a:ext>
              </a:extLst>
            </p:cNvPr>
            <p:cNvSpPr/>
            <p:nvPr/>
          </p:nvSpPr>
          <p:spPr>
            <a:xfrm>
              <a:off x="4539726" y="4272800"/>
              <a:ext cx="504056" cy="50405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7EB3C078-4E7C-4E0E-A1C7-3357FC501BE1}"/>
                </a:ext>
              </a:extLst>
            </p:cNvPr>
            <p:cNvSpPr/>
            <p:nvPr/>
          </p:nvSpPr>
          <p:spPr>
            <a:xfrm>
              <a:off x="3971066" y="5811292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0B2E0396-BC30-44D4-98BA-FCD03C316DC1}"/>
                </a:ext>
              </a:extLst>
            </p:cNvPr>
            <p:cNvSpPr/>
            <p:nvPr/>
          </p:nvSpPr>
          <p:spPr>
            <a:xfrm>
              <a:off x="2946411" y="5811292"/>
              <a:ext cx="504056" cy="50405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5149E23F-0927-47A5-8D67-8D95A11E4757}"/>
                </a:ext>
              </a:extLst>
            </p:cNvPr>
            <p:cNvSpPr/>
            <p:nvPr/>
          </p:nvSpPr>
          <p:spPr>
            <a:xfrm>
              <a:off x="4493263" y="6315348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60C383DE-0EC2-4806-866D-265133FA1196}"/>
                </a:ext>
              </a:extLst>
            </p:cNvPr>
            <p:cNvSpPr/>
            <p:nvPr/>
          </p:nvSpPr>
          <p:spPr>
            <a:xfrm>
              <a:off x="2415086" y="6306697"/>
              <a:ext cx="504056" cy="504056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98747DD7-CCDC-4730-811C-632B9B8E27C8}"/>
                </a:ext>
              </a:extLst>
            </p:cNvPr>
            <p:cNvSpPr/>
            <p:nvPr/>
          </p:nvSpPr>
          <p:spPr>
            <a:xfrm>
              <a:off x="2946411" y="6315348"/>
              <a:ext cx="504056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C9ADAFE2-F00C-4E2F-A1B9-9EEC45673CC9}"/>
                </a:ext>
              </a:extLst>
            </p:cNvPr>
            <p:cNvSpPr/>
            <p:nvPr/>
          </p:nvSpPr>
          <p:spPr>
            <a:xfrm>
              <a:off x="3972145" y="6297743"/>
              <a:ext cx="504056" cy="504056"/>
            </a:xfrm>
            <a:prstGeom prst="rect">
              <a:avLst/>
            </a:prstGeom>
            <a:solidFill>
              <a:srgbClr val="C6107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32" name="CuadroTexto 31">
            <a:extLst>
              <a:ext uri="{FF2B5EF4-FFF2-40B4-BE49-F238E27FC236}">
                <a16:creationId xmlns:a16="http://schemas.microsoft.com/office/drawing/2014/main" id="{3AC771E4-F9D2-49F5-A0CC-93F4DC03A40A}"/>
              </a:ext>
            </a:extLst>
          </p:cNvPr>
          <p:cNvSpPr txBox="1"/>
          <p:nvPr/>
        </p:nvSpPr>
        <p:spPr>
          <a:xfrm>
            <a:off x="5359570" y="2703097"/>
            <a:ext cx="346090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C00000"/>
                </a:solidFill>
              </a:rPr>
              <a:t>¿Cuál es el perímetro del robot?</a:t>
            </a:r>
          </a:p>
          <a:p>
            <a:endParaRPr lang="es-CL" sz="2000" b="1" dirty="0">
              <a:solidFill>
                <a:srgbClr val="C00000"/>
              </a:solidFill>
            </a:endParaRPr>
          </a:p>
          <a:p>
            <a:r>
              <a:rPr lang="es-CL" sz="2000" b="1" dirty="0">
                <a:solidFill>
                  <a:srgbClr val="C00000"/>
                </a:solidFill>
              </a:rPr>
              <a:t>¿Qué estrategia ocupaste para recordar desde donde empezaste a realizar el conteo del perímetro?</a:t>
            </a:r>
          </a:p>
          <a:p>
            <a:endParaRPr lang="es-CL" sz="2000" b="1" dirty="0">
              <a:solidFill>
                <a:srgbClr val="C00000"/>
              </a:solidFill>
            </a:endParaRPr>
          </a:p>
          <a:p>
            <a:r>
              <a:rPr lang="es-CL" sz="2000" b="1" dirty="0">
                <a:solidFill>
                  <a:srgbClr val="C00000"/>
                </a:solidFill>
              </a:rPr>
              <a:t>¿Cuántos trozos de  papel lustre ocupaste?</a:t>
            </a:r>
          </a:p>
          <a:p>
            <a:endParaRPr lang="es-CL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7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49123-B4CE-4253-8CB3-9B0603C9F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23167"/>
            <a:ext cx="7498080" cy="662217"/>
          </a:xfrm>
        </p:spPr>
        <p:txBody>
          <a:bodyPr>
            <a:normAutofit fontScale="90000"/>
          </a:bodyPr>
          <a:lstStyle/>
          <a:p>
            <a:r>
              <a:rPr lang="es-CL" dirty="0"/>
              <a:t>Desafío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3A0A24-03BA-4EBD-B3C0-68EDEB2F3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040" y="740898"/>
            <a:ext cx="7890080" cy="27012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s-CL" sz="2800" dirty="0">
                <a:solidFill>
                  <a:schemeClr val="accent5">
                    <a:lumMod val="75000"/>
                  </a:schemeClr>
                </a:solidFill>
              </a:rPr>
              <a:t>Te proponemos en familia realizar una figura unida con </a:t>
            </a:r>
            <a:r>
              <a:rPr lang="es-CL" sz="2800" b="1" dirty="0">
                <a:solidFill>
                  <a:schemeClr val="accent5">
                    <a:lumMod val="75000"/>
                  </a:schemeClr>
                </a:solidFill>
              </a:rPr>
              <a:t>40 trozos </a:t>
            </a:r>
            <a:r>
              <a:rPr lang="es-CL" sz="2800" dirty="0">
                <a:solidFill>
                  <a:schemeClr val="accent5">
                    <a:lumMod val="75000"/>
                  </a:schemeClr>
                </a:solidFill>
              </a:rPr>
              <a:t>de papel lustre y pegarla en una cartulina.</a:t>
            </a:r>
          </a:p>
          <a:p>
            <a:pPr marL="82296" indent="0">
              <a:buNone/>
            </a:pPr>
            <a:r>
              <a:rPr lang="es-CL" sz="2800" dirty="0">
                <a:solidFill>
                  <a:srgbClr val="7030A0"/>
                </a:solidFill>
              </a:rPr>
              <a:t>Luego deberán hacer el conteo del perímetro </a:t>
            </a:r>
            <a:r>
              <a:rPr lang="es-CL" sz="2800" dirty="0">
                <a:solidFill>
                  <a:srgbClr val="0070C0"/>
                </a:solidFill>
              </a:rPr>
              <a:t>y enviar una foto de su obra de arte. </a:t>
            </a:r>
          </a:p>
        </p:txBody>
      </p:sp>
      <p:grpSp>
        <p:nvGrpSpPr>
          <p:cNvPr id="82" name="Grupo 81">
            <a:extLst>
              <a:ext uri="{FF2B5EF4-FFF2-40B4-BE49-F238E27FC236}">
                <a16:creationId xmlns:a16="http://schemas.microsoft.com/office/drawing/2014/main" id="{C30A7CCC-BAC2-43A4-A3F0-51F314342F1F}"/>
              </a:ext>
            </a:extLst>
          </p:cNvPr>
          <p:cNvGrpSpPr/>
          <p:nvPr/>
        </p:nvGrpSpPr>
        <p:grpSpPr>
          <a:xfrm>
            <a:off x="1459669" y="3645024"/>
            <a:ext cx="3095698" cy="2888584"/>
            <a:chOff x="2789897" y="3040267"/>
            <a:chExt cx="4590504" cy="4442113"/>
          </a:xfrm>
        </p:grpSpPr>
        <p:sp>
          <p:nvSpPr>
            <p:cNvPr id="83" name="Rectángulo 82">
              <a:extLst>
                <a:ext uri="{FF2B5EF4-FFF2-40B4-BE49-F238E27FC236}">
                  <a16:creationId xmlns:a16="http://schemas.microsoft.com/office/drawing/2014/main" id="{35F5EAE9-B40C-4683-8A19-B0FF8AEE8132}"/>
                </a:ext>
              </a:extLst>
            </p:cNvPr>
            <p:cNvSpPr/>
            <p:nvPr/>
          </p:nvSpPr>
          <p:spPr>
            <a:xfrm>
              <a:off x="5303501" y="7006436"/>
              <a:ext cx="504056" cy="441551"/>
            </a:xfrm>
            <a:prstGeom prst="rect">
              <a:avLst/>
            </a:prstGeom>
            <a:solidFill>
              <a:srgbClr val="CC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4" name="Rectángulo 83">
              <a:extLst>
                <a:ext uri="{FF2B5EF4-FFF2-40B4-BE49-F238E27FC236}">
                  <a16:creationId xmlns:a16="http://schemas.microsoft.com/office/drawing/2014/main" id="{8A84B8EE-91A5-4E6D-8FDD-0A8202351375}"/>
                </a:ext>
              </a:extLst>
            </p:cNvPr>
            <p:cNvSpPr/>
            <p:nvPr/>
          </p:nvSpPr>
          <p:spPr>
            <a:xfrm>
              <a:off x="4830762" y="7006436"/>
              <a:ext cx="504056" cy="441551"/>
            </a:xfrm>
            <a:prstGeom prst="rect">
              <a:avLst/>
            </a:prstGeom>
            <a:solidFill>
              <a:srgbClr val="CC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5" name="Rectángulo 84">
              <a:extLst>
                <a:ext uri="{FF2B5EF4-FFF2-40B4-BE49-F238E27FC236}">
                  <a16:creationId xmlns:a16="http://schemas.microsoft.com/office/drawing/2014/main" id="{17C690ED-852B-4E1E-9DB5-698309CF76C7}"/>
                </a:ext>
              </a:extLst>
            </p:cNvPr>
            <p:cNvSpPr/>
            <p:nvPr/>
          </p:nvSpPr>
          <p:spPr>
            <a:xfrm>
              <a:off x="4364392" y="7040829"/>
              <a:ext cx="504056" cy="441551"/>
            </a:xfrm>
            <a:prstGeom prst="rect">
              <a:avLst/>
            </a:prstGeom>
            <a:solidFill>
              <a:srgbClr val="CC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:a16="http://schemas.microsoft.com/office/drawing/2014/main" id="{6C29ED96-6F72-49CD-ADCD-9EC26181E4FC}"/>
                </a:ext>
              </a:extLst>
            </p:cNvPr>
            <p:cNvSpPr/>
            <p:nvPr/>
          </p:nvSpPr>
          <p:spPr>
            <a:xfrm>
              <a:off x="3824859" y="7014879"/>
              <a:ext cx="504056" cy="441551"/>
            </a:xfrm>
            <a:prstGeom prst="rect">
              <a:avLst/>
            </a:prstGeom>
            <a:solidFill>
              <a:srgbClr val="CC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7" name="Rectángulo 86">
              <a:extLst>
                <a:ext uri="{FF2B5EF4-FFF2-40B4-BE49-F238E27FC236}">
                  <a16:creationId xmlns:a16="http://schemas.microsoft.com/office/drawing/2014/main" id="{1FA7AD53-A439-41B2-A860-7B9E7AA92637}"/>
                </a:ext>
              </a:extLst>
            </p:cNvPr>
            <p:cNvSpPr/>
            <p:nvPr/>
          </p:nvSpPr>
          <p:spPr>
            <a:xfrm>
              <a:off x="6398070" y="6538667"/>
              <a:ext cx="504056" cy="441551"/>
            </a:xfrm>
            <a:prstGeom prst="rect">
              <a:avLst/>
            </a:prstGeom>
            <a:solidFill>
              <a:srgbClr val="C885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8" name="Rectángulo 87">
              <a:extLst>
                <a:ext uri="{FF2B5EF4-FFF2-40B4-BE49-F238E27FC236}">
                  <a16:creationId xmlns:a16="http://schemas.microsoft.com/office/drawing/2014/main" id="{11E3C786-82B9-4822-A9B6-56044CCC72D5}"/>
                </a:ext>
              </a:extLst>
            </p:cNvPr>
            <p:cNvSpPr/>
            <p:nvPr/>
          </p:nvSpPr>
          <p:spPr>
            <a:xfrm>
              <a:off x="5851368" y="6533281"/>
              <a:ext cx="504056" cy="441551"/>
            </a:xfrm>
            <a:prstGeom prst="rect">
              <a:avLst/>
            </a:prstGeom>
            <a:solidFill>
              <a:srgbClr val="C885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:a16="http://schemas.microsoft.com/office/drawing/2014/main" id="{51190AC0-FE13-4A81-B9E2-BC45864965D8}"/>
                </a:ext>
              </a:extLst>
            </p:cNvPr>
            <p:cNvSpPr/>
            <p:nvPr/>
          </p:nvSpPr>
          <p:spPr>
            <a:xfrm>
              <a:off x="4328264" y="6580927"/>
              <a:ext cx="504056" cy="441551"/>
            </a:xfrm>
            <a:prstGeom prst="rect">
              <a:avLst/>
            </a:prstGeom>
            <a:solidFill>
              <a:srgbClr val="C885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0" name="Rectángulo 89">
              <a:extLst>
                <a:ext uri="{FF2B5EF4-FFF2-40B4-BE49-F238E27FC236}">
                  <a16:creationId xmlns:a16="http://schemas.microsoft.com/office/drawing/2014/main" id="{532BF348-D2CB-448E-A21B-A970A186D460}"/>
                </a:ext>
              </a:extLst>
            </p:cNvPr>
            <p:cNvSpPr/>
            <p:nvPr/>
          </p:nvSpPr>
          <p:spPr>
            <a:xfrm>
              <a:off x="3818193" y="6583689"/>
              <a:ext cx="504056" cy="441551"/>
            </a:xfrm>
            <a:prstGeom prst="rect">
              <a:avLst/>
            </a:prstGeom>
            <a:solidFill>
              <a:srgbClr val="C885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1" name="Rectángulo 90">
              <a:extLst>
                <a:ext uri="{FF2B5EF4-FFF2-40B4-BE49-F238E27FC236}">
                  <a16:creationId xmlns:a16="http://schemas.microsoft.com/office/drawing/2014/main" id="{E7878EAE-EE7E-4948-9C57-A815C375974B}"/>
                </a:ext>
              </a:extLst>
            </p:cNvPr>
            <p:cNvSpPr/>
            <p:nvPr/>
          </p:nvSpPr>
          <p:spPr>
            <a:xfrm>
              <a:off x="3350128" y="6540856"/>
              <a:ext cx="504056" cy="441551"/>
            </a:xfrm>
            <a:prstGeom prst="rect">
              <a:avLst/>
            </a:prstGeom>
            <a:solidFill>
              <a:srgbClr val="C885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2" name="Rectángulo 91">
              <a:extLst>
                <a:ext uri="{FF2B5EF4-FFF2-40B4-BE49-F238E27FC236}">
                  <a16:creationId xmlns:a16="http://schemas.microsoft.com/office/drawing/2014/main" id="{00078878-5D19-46FB-B7CB-05B70E314E1C}"/>
                </a:ext>
              </a:extLst>
            </p:cNvPr>
            <p:cNvSpPr/>
            <p:nvPr/>
          </p:nvSpPr>
          <p:spPr>
            <a:xfrm>
              <a:off x="4806539" y="5680543"/>
              <a:ext cx="504056" cy="4415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:a16="http://schemas.microsoft.com/office/drawing/2014/main" id="{5AEB77E8-AEDA-482A-AC8B-702AADEFBBBD}"/>
                </a:ext>
              </a:extLst>
            </p:cNvPr>
            <p:cNvSpPr/>
            <p:nvPr/>
          </p:nvSpPr>
          <p:spPr>
            <a:xfrm>
              <a:off x="5317789" y="6550205"/>
              <a:ext cx="504056" cy="441551"/>
            </a:xfrm>
            <a:prstGeom prst="rect">
              <a:avLst/>
            </a:prstGeom>
            <a:solidFill>
              <a:srgbClr val="C885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4" name="Rectángulo 93">
              <a:extLst>
                <a:ext uri="{FF2B5EF4-FFF2-40B4-BE49-F238E27FC236}">
                  <a16:creationId xmlns:a16="http://schemas.microsoft.com/office/drawing/2014/main" id="{89145CEF-723A-4E10-A598-62B13AA90E17}"/>
                </a:ext>
              </a:extLst>
            </p:cNvPr>
            <p:cNvSpPr/>
            <p:nvPr/>
          </p:nvSpPr>
          <p:spPr>
            <a:xfrm>
              <a:off x="4832320" y="6580927"/>
              <a:ext cx="504056" cy="441551"/>
            </a:xfrm>
            <a:prstGeom prst="rect">
              <a:avLst/>
            </a:prstGeom>
            <a:solidFill>
              <a:srgbClr val="C885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5" name="Rectángulo 94">
              <a:extLst>
                <a:ext uri="{FF2B5EF4-FFF2-40B4-BE49-F238E27FC236}">
                  <a16:creationId xmlns:a16="http://schemas.microsoft.com/office/drawing/2014/main" id="{3C57FDD3-3524-4072-9828-6EC5E8D845C6}"/>
                </a:ext>
              </a:extLst>
            </p:cNvPr>
            <p:cNvSpPr/>
            <p:nvPr/>
          </p:nvSpPr>
          <p:spPr>
            <a:xfrm>
              <a:off x="3309799" y="6144645"/>
              <a:ext cx="504056" cy="441551"/>
            </a:xfrm>
            <a:prstGeom prst="rect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:a16="http://schemas.microsoft.com/office/drawing/2014/main" id="{8931F7C8-754C-41DF-A962-1F211755ABD4}"/>
                </a:ext>
              </a:extLst>
            </p:cNvPr>
            <p:cNvSpPr/>
            <p:nvPr/>
          </p:nvSpPr>
          <p:spPr>
            <a:xfrm>
              <a:off x="6365195" y="6108654"/>
              <a:ext cx="504056" cy="441551"/>
            </a:xfrm>
            <a:prstGeom prst="rect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7" name="Rectángulo 96">
              <a:extLst>
                <a:ext uri="{FF2B5EF4-FFF2-40B4-BE49-F238E27FC236}">
                  <a16:creationId xmlns:a16="http://schemas.microsoft.com/office/drawing/2014/main" id="{DA8988DE-8585-4ECA-B1BF-912A1690F64D}"/>
                </a:ext>
              </a:extLst>
            </p:cNvPr>
            <p:cNvSpPr/>
            <p:nvPr/>
          </p:nvSpPr>
          <p:spPr>
            <a:xfrm>
              <a:off x="5839249" y="6116839"/>
              <a:ext cx="504056" cy="441551"/>
            </a:xfrm>
            <a:prstGeom prst="rect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8" name="Rectángulo 97">
              <a:extLst>
                <a:ext uri="{FF2B5EF4-FFF2-40B4-BE49-F238E27FC236}">
                  <a16:creationId xmlns:a16="http://schemas.microsoft.com/office/drawing/2014/main" id="{F7278A38-54AA-420A-8541-41F1F802951D}"/>
                </a:ext>
              </a:extLst>
            </p:cNvPr>
            <p:cNvSpPr/>
            <p:nvPr/>
          </p:nvSpPr>
          <p:spPr>
            <a:xfrm>
              <a:off x="5300385" y="6125783"/>
              <a:ext cx="504056" cy="441551"/>
            </a:xfrm>
            <a:prstGeom prst="rect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:a16="http://schemas.microsoft.com/office/drawing/2014/main" id="{C3446B2C-3119-4435-8B7C-0D0D67288C8E}"/>
                </a:ext>
              </a:extLst>
            </p:cNvPr>
            <p:cNvSpPr/>
            <p:nvPr/>
          </p:nvSpPr>
          <p:spPr>
            <a:xfrm>
              <a:off x="3800342" y="6122546"/>
              <a:ext cx="504056" cy="441551"/>
            </a:xfrm>
            <a:prstGeom prst="rect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0" name="Rectángulo 99">
              <a:extLst>
                <a:ext uri="{FF2B5EF4-FFF2-40B4-BE49-F238E27FC236}">
                  <a16:creationId xmlns:a16="http://schemas.microsoft.com/office/drawing/2014/main" id="{F879690D-B86A-4376-8061-DC5CD331B722}"/>
                </a:ext>
              </a:extLst>
            </p:cNvPr>
            <p:cNvSpPr/>
            <p:nvPr/>
          </p:nvSpPr>
          <p:spPr>
            <a:xfrm>
              <a:off x="4313406" y="6119601"/>
              <a:ext cx="504056" cy="441551"/>
            </a:xfrm>
            <a:prstGeom prst="rect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1" name="Rectángulo 100">
              <a:extLst>
                <a:ext uri="{FF2B5EF4-FFF2-40B4-BE49-F238E27FC236}">
                  <a16:creationId xmlns:a16="http://schemas.microsoft.com/office/drawing/2014/main" id="{88956CD1-8043-45D9-9045-DB2846B4AFC1}"/>
                </a:ext>
              </a:extLst>
            </p:cNvPr>
            <p:cNvSpPr/>
            <p:nvPr/>
          </p:nvSpPr>
          <p:spPr>
            <a:xfrm>
              <a:off x="4799445" y="6116839"/>
              <a:ext cx="504056" cy="441551"/>
            </a:xfrm>
            <a:prstGeom prst="rect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:a16="http://schemas.microsoft.com/office/drawing/2014/main" id="{2323355A-CB7A-44EC-B8FC-7D0C3C91CEA1}"/>
                </a:ext>
              </a:extLst>
            </p:cNvPr>
            <p:cNvSpPr/>
            <p:nvPr/>
          </p:nvSpPr>
          <p:spPr>
            <a:xfrm>
              <a:off x="4817462" y="3479091"/>
              <a:ext cx="504056" cy="4415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3" name="Rectángulo 102">
              <a:extLst>
                <a:ext uri="{FF2B5EF4-FFF2-40B4-BE49-F238E27FC236}">
                  <a16:creationId xmlns:a16="http://schemas.microsoft.com/office/drawing/2014/main" id="{B98CED04-251A-4E4E-8659-984C866A6762}"/>
                </a:ext>
              </a:extLst>
            </p:cNvPr>
            <p:cNvSpPr/>
            <p:nvPr/>
          </p:nvSpPr>
          <p:spPr>
            <a:xfrm>
              <a:off x="3824942" y="3821211"/>
              <a:ext cx="504056" cy="4415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:a16="http://schemas.microsoft.com/office/drawing/2014/main" id="{A2C772DC-AA73-4EA1-8973-004B337D4BF6}"/>
                </a:ext>
              </a:extLst>
            </p:cNvPr>
            <p:cNvSpPr/>
            <p:nvPr/>
          </p:nvSpPr>
          <p:spPr>
            <a:xfrm>
              <a:off x="4313406" y="3441668"/>
              <a:ext cx="504056" cy="4415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:a16="http://schemas.microsoft.com/office/drawing/2014/main" id="{F2E41C73-9E75-4029-A9F5-9CB6B7B91FA5}"/>
                </a:ext>
              </a:extLst>
            </p:cNvPr>
            <p:cNvSpPr/>
            <p:nvPr/>
          </p:nvSpPr>
          <p:spPr>
            <a:xfrm>
              <a:off x="4344590" y="3836733"/>
              <a:ext cx="504056" cy="4415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6" name="Rectángulo 105">
              <a:extLst>
                <a:ext uri="{FF2B5EF4-FFF2-40B4-BE49-F238E27FC236}">
                  <a16:creationId xmlns:a16="http://schemas.microsoft.com/office/drawing/2014/main" id="{233659EA-F8C7-4760-851B-319B0058DB47}"/>
                </a:ext>
              </a:extLst>
            </p:cNvPr>
            <p:cNvSpPr/>
            <p:nvPr/>
          </p:nvSpPr>
          <p:spPr>
            <a:xfrm>
              <a:off x="4819761" y="3040267"/>
              <a:ext cx="504056" cy="4415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:a16="http://schemas.microsoft.com/office/drawing/2014/main" id="{B9296C97-8C29-4DDA-9895-44BC1968E1A5}"/>
                </a:ext>
              </a:extLst>
            </p:cNvPr>
            <p:cNvSpPr/>
            <p:nvPr/>
          </p:nvSpPr>
          <p:spPr>
            <a:xfrm>
              <a:off x="5804441" y="6996666"/>
              <a:ext cx="504056" cy="441551"/>
            </a:xfrm>
            <a:prstGeom prst="rect">
              <a:avLst/>
            </a:prstGeom>
            <a:solidFill>
              <a:srgbClr val="CC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:a16="http://schemas.microsoft.com/office/drawing/2014/main" id="{97C96E76-5852-4F7D-A5FF-43F7A35532E9}"/>
                </a:ext>
              </a:extLst>
            </p:cNvPr>
            <p:cNvSpPr/>
            <p:nvPr/>
          </p:nvSpPr>
          <p:spPr>
            <a:xfrm>
              <a:off x="2789897" y="6125783"/>
              <a:ext cx="504056" cy="441551"/>
            </a:xfrm>
            <a:prstGeom prst="rect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9" name="Rectángulo 108">
              <a:extLst>
                <a:ext uri="{FF2B5EF4-FFF2-40B4-BE49-F238E27FC236}">
                  <a16:creationId xmlns:a16="http://schemas.microsoft.com/office/drawing/2014/main" id="{929F0192-82CD-4DD8-BF40-C88A771542DA}"/>
                </a:ext>
              </a:extLst>
            </p:cNvPr>
            <p:cNvSpPr/>
            <p:nvPr/>
          </p:nvSpPr>
          <p:spPr>
            <a:xfrm>
              <a:off x="6876345" y="6125783"/>
              <a:ext cx="504056" cy="441551"/>
            </a:xfrm>
            <a:prstGeom prst="rect">
              <a:avLst/>
            </a:prstGeom>
            <a:solidFill>
              <a:srgbClr val="99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:a16="http://schemas.microsoft.com/office/drawing/2014/main" id="{E6D976C8-3BC5-4FEB-ADD4-C6F186EB742B}"/>
                </a:ext>
              </a:extLst>
            </p:cNvPr>
            <p:cNvSpPr/>
            <p:nvPr/>
          </p:nvSpPr>
          <p:spPr>
            <a:xfrm>
              <a:off x="6341341" y="4769647"/>
              <a:ext cx="504056" cy="441551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:a16="http://schemas.microsoft.com/office/drawing/2014/main" id="{564DFFB4-1190-44B8-AEDA-D8FCAAB8203F}"/>
                </a:ext>
              </a:extLst>
            </p:cNvPr>
            <p:cNvSpPr/>
            <p:nvPr/>
          </p:nvSpPr>
          <p:spPr>
            <a:xfrm>
              <a:off x="5825745" y="4768991"/>
              <a:ext cx="504056" cy="441551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2" name="Rectángulo 111">
              <a:extLst>
                <a:ext uri="{FF2B5EF4-FFF2-40B4-BE49-F238E27FC236}">
                  <a16:creationId xmlns:a16="http://schemas.microsoft.com/office/drawing/2014/main" id="{CCBFFABA-2EDB-4699-AD03-C64073907740}"/>
                </a:ext>
              </a:extLst>
            </p:cNvPr>
            <p:cNvSpPr/>
            <p:nvPr/>
          </p:nvSpPr>
          <p:spPr>
            <a:xfrm>
              <a:off x="4795922" y="4338468"/>
              <a:ext cx="504056" cy="4415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3" name="Rectángulo 112">
              <a:extLst>
                <a:ext uri="{FF2B5EF4-FFF2-40B4-BE49-F238E27FC236}">
                  <a16:creationId xmlns:a16="http://schemas.microsoft.com/office/drawing/2014/main" id="{CC5AC8BB-F30E-4E9F-850C-20CED81B44FB}"/>
                </a:ext>
              </a:extLst>
            </p:cNvPr>
            <p:cNvSpPr/>
            <p:nvPr/>
          </p:nvSpPr>
          <p:spPr>
            <a:xfrm>
              <a:off x="4817462" y="3903504"/>
              <a:ext cx="504056" cy="4415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:a16="http://schemas.microsoft.com/office/drawing/2014/main" id="{F27E3F79-3925-4CA5-B17D-9E3ABA629458}"/>
                </a:ext>
              </a:extLst>
            </p:cNvPr>
            <p:cNvSpPr/>
            <p:nvPr/>
          </p:nvSpPr>
          <p:spPr>
            <a:xfrm>
              <a:off x="4817462" y="4774208"/>
              <a:ext cx="504056" cy="4415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:a16="http://schemas.microsoft.com/office/drawing/2014/main" id="{D0116B75-C6F7-4668-83B0-2E29B1D0C1BB}"/>
                </a:ext>
              </a:extLst>
            </p:cNvPr>
            <p:cNvSpPr/>
            <p:nvPr/>
          </p:nvSpPr>
          <p:spPr>
            <a:xfrm>
              <a:off x="4817462" y="5234758"/>
              <a:ext cx="504056" cy="441551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6" name="Rectángulo 115">
              <a:extLst>
                <a:ext uri="{FF2B5EF4-FFF2-40B4-BE49-F238E27FC236}">
                  <a16:creationId xmlns:a16="http://schemas.microsoft.com/office/drawing/2014/main" id="{E2C20C04-D395-4FFE-8833-960CF58DE367}"/>
                </a:ext>
              </a:extLst>
            </p:cNvPr>
            <p:cNvSpPr/>
            <p:nvPr/>
          </p:nvSpPr>
          <p:spPr>
            <a:xfrm>
              <a:off x="5321518" y="3488661"/>
              <a:ext cx="504056" cy="441551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:a16="http://schemas.microsoft.com/office/drawing/2014/main" id="{A64FCBFE-CC2C-43D5-8DB0-9772EE49980F}"/>
                </a:ext>
              </a:extLst>
            </p:cNvPr>
            <p:cNvSpPr/>
            <p:nvPr/>
          </p:nvSpPr>
          <p:spPr>
            <a:xfrm>
              <a:off x="5347312" y="3909939"/>
              <a:ext cx="504056" cy="441551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8" name="Rectángulo 117">
              <a:extLst>
                <a:ext uri="{FF2B5EF4-FFF2-40B4-BE49-F238E27FC236}">
                  <a16:creationId xmlns:a16="http://schemas.microsoft.com/office/drawing/2014/main" id="{55C2BB9D-ED36-4B55-9BD7-9F984000EAF3}"/>
                </a:ext>
              </a:extLst>
            </p:cNvPr>
            <p:cNvSpPr/>
            <p:nvPr/>
          </p:nvSpPr>
          <p:spPr>
            <a:xfrm>
              <a:off x="5855290" y="3903923"/>
              <a:ext cx="504056" cy="441551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9" name="Rectángulo 118">
              <a:extLst>
                <a:ext uri="{FF2B5EF4-FFF2-40B4-BE49-F238E27FC236}">
                  <a16:creationId xmlns:a16="http://schemas.microsoft.com/office/drawing/2014/main" id="{341183E4-F321-48A1-82D5-15932E62F328}"/>
                </a:ext>
              </a:extLst>
            </p:cNvPr>
            <p:cNvSpPr/>
            <p:nvPr/>
          </p:nvSpPr>
          <p:spPr>
            <a:xfrm>
              <a:off x="5303501" y="4324782"/>
              <a:ext cx="504056" cy="441551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:a16="http://schemas.microsoft.com/office/drawing/2014/main" id="{1BD7ABEE-6CBF-483F-BDF6-188451BCF15E}"/>
                </a:ext>
              </a:extLst>
            </p:cNvPr>
            <p:cNvSpPr/>
            <p:nvPr/>
          </p:nvSpPr>
          <p:spPr>
            <a:xfrm>
              <a:off x="5815401" y="4324782"/>
              <a:ext cx="504056" cy="441551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121" name="Rectángulo 120">
              <a:extLst>
                <a:ext uri="{FF2B5EF4-FFF2-40B4-BE49-F238E27FC236}">
                  <a16:creationId xmlns:a16="http://schemas.microsoft.com/office/drawing/2014/main" id="{AB5D55C2-31E1-4B40-A594-4786655B3141}"/>
                </a:ext>
              </a:extLst>
            </p:cNvPr>
            <p:cNvSpPr/>
            <p:nvPr/>
          </p:nvSpPr>
          <p:spPr>
            <a:xfrm>
              <a:off x="5343058" y="4786454"/>
              <a:ext cx="504056" cy="441551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22" name="Rectángulo 121">
              <a:extLst>
                <a:ext uri="{FF2B5EF4-FFF2-40B4-BE49-F238E27FC236}">
                  <a16:creationId xmlns:a16="http://schemas.microsoft.com/office/drawing/2014/main" id="{C84F2C18-63AE-4392-B354-313256AADD7C}"/>
                </a:ext>
              </a:extLst>
            </p:cNvPr>
            <p:cNvSpPr/>
            <p:nvPr/>
          </p:nvSpPr>
          <p:spPr>
            <a:xfrm>
              <a:off x="6351341" y="4339634"/>
              <a:ext cx="504056" cy="441551"/>
            </a:xfrm>
            <a:prstGeom prst="rect">
              <a:avLst/>
            </a:prstGeom>
            <a:solidFill>
              <a:srgbClr val="CC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123" name="Marco 122">
            <a:extLst>
              <a:ext uri="{FF2B5EF4-FFF2-40B4-BE49-F238E27FC236}">
                <a16:creationId xmlns:a16="http://schemas.microsoft.com/office/drawing/2014/main" id="{41F48F12-2C62-45A7-AC87-F9EE2CB8FE60}"/>
              </a:ext>
            </a:extLst>
          </p:cNvPr>
          <p:cNvSpPr/>
          <p:nvPr/>
        </p:nvSpPr>
        <p:spPr>
          <a:xfrm>
            <a:off x="1231040" y="3284984"/>
            <a:ext cx="7085376" cy="3549849"/>
          </a:xfrm>
          <a:prstGeom prst="frame">
            <a:avLst>
              <a:gd name="adj1" fmla="val 14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24" name="CuadroTexto 123">
            <a:extLst>
              <a:ext uri="{FF2B5EF4-FFF2-40B4-BE49-F238E27FC236}">
                <a16:creationId xmlns:a16="http://schemas.microsoft.com/office/drawing/2014/main" id="{15577517-3676-4E17-A31A-8B0B46283FCB}"/>
              </a:ext>
            </a:extLst>
          </p:cNvPr>
          <p:cNvSpPr txBox="1"/>
          <p:nvPr/>
        </p:nvSpPr>
        <p:spPr>
          <a:xfrm>
            <a:off x="4762876" y="4882983"/>
            <a:ext cx="3324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La Barco tiene Perímetro 48</a:t>
            </a:r>
          </a:p>
        </p:txBody>
      </p:sp>
    </p:spTree>
    <p:extLst>
      <p:ext uri="{BB962C8B-B14F-4D97-AF65-F5344CB8AC3E}">
        <p14:creationId xmlns:p14="http://schemas.microsoft.com/office/powerpoint/2010/main" val="3071280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Plantilla de pizarra con niña feliz pintando en la pizarra | Vector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7838331" cy="509033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2915816" y="1756926"/>
            <a:ext cx="45005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rgbClr val="FFFF00"/>
                </a:solidFill>
              </a:rPr>
              <a:t>La vida es un mosaico de oportunidades.</a:t>
            </a:r>
          </a:p>
          <a:p>
            <a:pPr algn="ctr"/>
            <a:r>
              <a:rPr lang="es-CL" sz="3600" dirty="0">
                <a:solidFill>
                  <a:srgbClr val="FFFF00"/>
                </a:solidFill>
              </a:rPr>
              <a:t>Cada uno de nosotros sabe la cantidad y cuales ocupar.</a:t>
            </a:r>
            <a:endParaRPr lang="es-ES" sz="3600" dirty="0">
              <a:solidFill>
                <a:srgbClr val="FFFF00"/>
              </a:solidFill>
            </a:endParaRPr>
          </a:p>
        </p:txBody>
      </p:sp>
      <p:sp>
        <p:nvSpPr>
          <p:cNvPr id="5" name="3 CuadroTexto">
            <a:extLst>
              <a:ext uri="{FF2B5EF4-FFF2-40B4-BE49-F238E27FC236}">
                <a16:creationId xmlns:a16="http://schemas.microsoft.com/office/drawing/2014/main" id="{27E1B74C-BCF1-4592-8DC0-5E19A1AEFFD7}"/>
              </a:ext>
            </a:extLst>
          </p:cNvPr>
          <p:cNvSpPr txBox="1"/>
          <p:nvPr/>
        </p:nvSpPr>
        <p:spPr>
          <a:xfrm>
            <a:off x="827585" y="5706988"/>
            <a:ext cx="8082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dirty="0">
                <a:solidFill>
                  <a:schemeClr val="accent5">
                    <a:lumMod val="75000"/>
                  </a:schemeClr>
                </a:solidFill>
              </a:rPr>
              <a:t>Con Cariño Programa de Integración Escolar</a:t>
            </a:r>
            <a:endParaRPr lang="es-E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 txBox="1"/>
          <p:nvPr/>
        </p:nvSpPr>
        <p:spPr>
          <a:xfrm>
            <a:off x="1142976" y="1785926"/>
            <a:ext cx="7498080" cy="642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B8C"/>
              </a:buClr>
              <a:buSzPts val="4300"/>
              <a:buFont typeface="Gill Sans"/>
              <a:buNone/>
            </a:pPr>
            <a:r>
              <a:rPr lang="es-CL" sz="3200" b="0" i="0" u="none" strike="noStrike" cap="none" dirty="0">
                <a:solidFill>
                  <a:srgbClr val="006B8C"/>
                </a:solidFill>
                <a:latin typeface="Gill Sans"/>
                <a:ea typeface="Gill Sans"/>
                <a:cs typeface="Gill Sans"/>
                <a:sym typeface="Gill Sans"/>
              </a:rPr>
              <a:t>Introducción al trabajo</a:t>
            </a:r>
            <a:endParaRPr sz="3200" b="0" i="0" u="none" strike="noStrike" cap="none">
              <a:solidFill>
                <a:srgbClr val="006B8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571472" y="2500306"/>
            <a:ext cx="8358246" cy="1857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83464"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Con mucho cariño te invitamos a realizar las siguientes actividades. </a:t>
            </a:r>
          </a:p>
          <a:p>
            <a:pPr marL="365760" lvl="0" indent="-283464">
              <a:buClr>
                <a:schemeClr val="accent1"/>
              </a:buClr>
              <a:buSzPts val="1600"/>
              <a:buFont typeface="Noto Sans Symbols"/>
              <a:buChar char="⚫"/>
            </a:pPr>
            <a:endParaRPr lang="es-CL" sz="170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indent="-283464"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ES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El </a:t>
            </a:r>
            <a:r>
              <a:rPr lang="es-ES" sz="1700" i="0" u="none" strike="noStrike" cap="none" dirty="0" err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power</a:t>
            </a:r>
            <a:r>
              <a:rPr lang="es-ES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es-ES" sz="1700" i="0" u="none" strike="noStrike" cap="none" dirty="0" err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point</a:t>
            </a:r>
            <a:r>
              <a:rPr lang="es-ES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está intencionado para reforzar y aclarar de una manera distinta los contenidos abordados en la guía.</a:t>
            </a:r>
          </a:p>
          <a:p>
            <a:pPr marL="365760" lvl="0" indent="-283464">
              <a:buClr>
                <a:schemeClr val="accent1"/>
              </a:buClr>
              <a:buSzPts val="1600"/>
            </a:pPr>
            <a:endParaRPr lang="es-CL" sz="1700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lvl="0" indent="-283464"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1700" i="0" u="none" strike="noStrike" cap="none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Recuerda que puedes contar con nuestro apoyo mediante contacto de WhatsApp.</a:t>
            </a:r>
            <a:endParaRPr sz="1700" dirty="0"/>
          </a:p>
          <a:p>
            <a:pPr marL="365760" marR="0" lvl="0" indent="-18186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1285852" y="4286256"/>
            <a:ext cx="4071966" cy="7858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B8C"/>
              </a:buClr>
              <a:buSzPts val="4300"/>
              <a:buFont typeface="Gill Sans"/>
              <a:buNone/>
            </a:pPr>
            <a:r>
              <a:rPr lang="es-CL" sz="3200" dirty="0">
                <a:solidFill>
                  <a:srgbClr val="006B8C"/>
                </a:solidFill>
                <a:latin typeface="Gill Sans"/>
                <a:ea typeface="Gill Sans"/>
                <a:cs typeface="Gill Sans"/>
                <a:sym typeface="Gill Sans"/>
              </a:rPr>
              <a:t>Ruta</a:t>
            </a:r>
            <a:r>
              <a:rPr lang="es-CL" sz="3200" b="0" i="0" u="none" strike="noStrike" cap="none" dirty="0">
                <a:solidFill>
                  <a:srgbClr val="006B8C"/>
                </a:solidFill>
                <a:latin typeface="Gill Sans"/>
                <a:ea typeface="Gill Sans"/>
                <a:cs typeface="Gill Sans"/>
                <a:sym typeface="Gill Sans"/>
              </a:rPr>
              <a:t> de trabajo </a:t>
            </a:r>
            <a:endParaRPr sz="3200" b="0" i="0" u="none" strike="noStrike" cap="none">
              <a:solidFill>
                <a:srgbClr val="006B8C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827584" y="4857760"/>
            <a:ext cx="6391624" cy="1857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65760" marR="0" lvl="0" indent="-18186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endParaRPr sz="20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1. Ver video de </a:t>
            </a:r>
            <a:r>
              <a:rPr lang="es-CL" sz="2000" b="1" i="0" u="sng" strike="noStrike" cap="none" dirty="0" err="1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Youtube</a:t>
            </a: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endParaRPr lang="es-CL" sz="2000" b="1" u="sng" dirty="0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2. </a:t>
            </a:r>
            <a:r>
              <a:rPr lang="es-CL" sz="2000" b="1" u="sng" dirty="0" err="1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Reuinir</a:t>
            </a:r>
            <a:r>
              <a:rPr lang="es-CL" sz="2000" b="1" u="sng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 los materiales </a:t>
            </a:r>
            <a:endParaRPr lang="es-CL" sz="2000" b="1" i="0" u="sng" strike="noStrike" cap="none" dirty="0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endParaRPr lang="es-CL" sz="2000" b="1" u="sng" dirty="0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3. Practicar los e</a:t>
            </a:r>
            <a:r>
              <a:rPr lang="es-CL" sz="2000" b="1" u="sng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jercicios</a:t>
            </a: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endParaRPr lang="es-CL" sz="2000" b="1" u="sng" dirty="0">
              <a:solidFill>
                <a:srgbClr val="7030A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365760" marR="0" lvl="0" indent="-283464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⚫"/>
            </a:pPr>
            <a:r>
              <a:rPr lang="es-CL" sz="2000" b="1" i="0" u="sng" strike="noStrike" cap="none" dirty="0">
                <a:solidFill>
                  <a:srgbClr val="7030A0"/>
                </a:solidFill>
                <a:latin typeface="Gill Sans"/>
                <a:ea typeface="Gill Sans"/>
                <a:cs typeface="Gill Sans"/>
                <a:sym typeface="Gill Sans"/>
              </a:rPr>
              <a:t>4. Realizar los desafíos</a:t>
            </a:r>
          </a:p>
        </p:txBody>
      </p:sp>
      <p:pic>
        <p:nvPicPr>
          <p:cNvPr id="111" name="Google Shape;111;p2" descr="Niña, descansar, cabeza encendido, computador portatil Foto ..."/>
          <p:cNvPicPr preferRelativeResize="0"/>
          <p:nvPr/>
        </p:nvPicPr>
        <p:blipFill rotWithShape="1">
          <a:blip r:embed="rId3" cstate="print">
            <a:alphaModFix/>
          </a:blip>
          <a:srcRect t="3866" b="11082"/>
          <a:stretch/>
        </p:blipFill>
        <p:spPr>
          <a:xfrm>
            <a:off x="6372200" y="5333094"/>
            <a:ext cx="1285884" cy="90671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16;p3"/>
          <p:cNvSpPr txBox="1">
            <a:spLocks/>
          </p:cNvSpPr>
          <p:nvPr/>
        </p:nvSpPr>
        <p:spPr>
          <a:xfrm>
            <a:off x="1645920" y="142852"/>
            <a:ext cx="4997782" cy="785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B8C"/>
              </a:buClr>
              <a:buSzPts val="3200"/>
              <a:buFont typeface="Gill Sans"/>
              <a:buNone/>
              <a:tabLst/>
              <a:defRPr/>
            </a:pPr>
            <a:r>
              <a:rPr kumimoji="0" lang="es-ES" sz="3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Objetivo de Aprendizaje: 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043608" y="857232"/>
            <a:ext cx="7886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chemeClr val="dk1"/>
              </a:buClr>
              <a:buSzPts val="1400"/>
            </a:pPr>
            <a:r>
              <a:rPr lang="es-CL" b="1" dirty="0">
                <a:solidFill>
                  <a:srgbClr val="C00000"/>
                </a:solidFill>
              </a:rPr>
              <a:t>Demostrar que comprenden el perímetro de una figura regular e irregular: midiendo y registrar el perímetro de figuras del entorno, determinando el perímetro de cuadrados y rectángulos</a:t>
            </a:r>
            <a:endParaRPr lang="es-ES" u="none" strike="noStrike" cap="none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142852"/>
            <a:ext cx="6215106" cy="917596"/>
          </a:xfrm>
        </p:spPr>
        <p:txBody>
          <a:bodyPr/>
          <a:lstStyle/>
          <a:p>
            <a:r>
              <a:rPr lang="es-CL" dirty="0"/>
              <a:t>Repasemos los contenidos.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9943" y="1135183"/>
            <a:ext cx="8753046" cy="5011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CL" sz="2000" dirty="0">
                <a:solidFill>
                  <a:srgbClr val="C00000"/>
                </a:solidFill>
              </a:rPr>
              <a:t>Ingresa a </a:t>
            </a:r>
            <a:r>
              <a:rPr lang="es-CL" sz="2000" dirty="0" err="1">
                <a:solidFill>
                  <a:srgbClr val="C00000"/>
                </a:solidFill>
              </a:rPr>
              <a:t>Youtube</a:t>
            </a:r>
            <a:r>
              <a:rPr lang="es-CL" sz="2000" dirty="0">
                <a:solidFill>
                  <a:srgbClr val="C00000"/>
                </a:solidFill>
              </a:rPr>
              <a:t> y busca el video que se llama </a:t>
            </a:r>
          </a:p>
          <a:p>
            <a:pPr algn="ctr">
              <a:buNone/>
            </a:pPr>
            <a:r>
              <a:rPr lang="es-CL" sz="2000" dirty="0">
                <a:solidFill>
                  <a:srgbClr val="C00000"/>
                </a:solidFill>
              </a:rPr>
              <a:t>“</a:t>
            </a:r>
            <a:r>
              <a:rPr lang="es-CL" sz="2000" b="1" dirty="0">
                <a:solidFill>
                  <a:srgbClr val="C00000"/>
                </a:solidFill>
              </a:rPr>
              <a:t>Perímetro proyecto </a:t>
            </a:r>
            <a:r>
              <a:rPr lang="es-CL" sz="2000" b="1" dirty="0" err="1">
                <a:solidFill>
                  <a:srgbClr val="C00000"/>
                </a:solidFill>
              </a:rPr>
              <a:t>investic</a:t>
            </a:r>
            <a:r>
              <a:rPr lang="es-CL" sz="2000" dirty="0">
                <a:solidFill>
                  <a:srgbClr val="C00000"/>
                </a:solidFill>
              </a:rPr>
              <a:t>”.</a:t>
            </a:r>
          </a:p>
          <a:p>
            <a:pPr algn="ctr">
              <a:buNone/>
            </a:pPr>
            <a:r>
              <a:rPr lang="es-CL" sz="2000" dirty="0">
                <a:solidFill>
                  <a:srgbClr val="C00000"/>
                </a:solidFill>
              </a:rPr>
              <a:t> </a:t>
            </a:r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8" name="7 Cinta hacia abajo"/>
          <p:cNvSpPr/>
          <p:nvPr/>
        </p:nvSpPr>
        <p:spPr>
          <a:xfrm>
            <a:off x="827584" y="4570432"/>
            <a:ext cx="8208912" cy="1450856"/>
          </a:xfrm>
          <a:prstGeom prst="ribbon">
            <a:avLst>
              <a:gd name="adj1" fmla="val 16667"/>
              <a:gd name="adj2" fmla="val 714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2181822" y="4820959"/>
            <a:ext cx="5429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video dura 1 minuto y te mostrará la medición del perímetro en un objeto que se utiliza en el supermercado</a:t>
            </a:r>
            <a:endParaRPr lang="es-ES" sz="24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BDC09E2-4DBF-40F8-9878-ED69002F71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88" t="28990" r="38188" b="26188"/>
          <a:stretch/>
        </p:blipFill>
        <p:spPr>
          <a:xfrm>
            <a:off x="2915816" y="2132856"/>
            <a:ext cx="3607005" cy="186168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9D063A0-7F51-42D4-9B51-DE1F879FD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134" y="116633"/>
            <a:ext cx="5177712" cy="2012784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BE72C3-2D03-44DF-A527-C280005E8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2007767"/>
            <a:ext cx="7498080" cy="1156379"/>
          </a:xfrm>
        </p:spPr>
        <p:txBody>
          <a:bodyPr/>
          <a:lstStyle/>
          <a:p>
            <a:pPr algn="ctr"/>
            <a:r>
              <a:rPr lang="es-CL" dirty="0">
                <a:solidFill>
                  <a:srgbClr val="C00000"/>
                </a:solidFill>
              </a:rPr>
              <a:t>Es la medición del contorno de una figura o superficie. </a:t>
            </a:r>
          </a:p>
        </p:txBody>
      </p:sp>
      <p:pic>
        <p:nvPicPr>
          <p:cNvPr id="2050" name="Picture 2" descr="Ilustraciones, imágenes y vectores de stock sobre Niña Pensando |  Shutterstock">
            <a:extLst>
              <a:ext uri="{FF2B5EF4-FFF2-40B4-BE49-F238E27FC236}">
                <a16:creationId xmlns:a16="http://schemas.microsoft.com/office/drawing/2014/main" id="{5BA91A52-AF8D-4469-838A-E948B7B87C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02"/>
          <a:stretch/>
        </p:blipFill>
        <p:spPr bwMode="auto">
          <a:xfrm>
            <a:off x="1259632" y="3212976"/>
            <a:ext cx="405765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A23FCE91-3A33-468B-B5DB-18FC6291B216}"/>
              </a:ext>
            </a:extLst>
          </p:cNvPr>
          <p:cNvSpPr txBox="1"/>
          <p:nvPr/>
        </p:nvSpPr>
        <p:spPr>
          <a:xfrm>
            <a:off x="2267744" y="364502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/>
              <a:t>¿ Y para qué sirve conocer el perímetro?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03756BF-25F8-4A2D-9962-F1E97FB53E20}"/>
              </a:ext>
            </a:extLst>
          </p:cNvPr>
          <p:cNvSpPr txBox="1"/>
          <p:nvPr/>
        </p:nvSpPr>
        <p:spPr>
          <a:xfrm>
            <a:off x="5748266" y="3334626"/>
            <a:ext cx="3024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Por ejemplo:</a:t>
            </a:r>
          </a:p>
          <a:p>
            <a:endParaRPr lang="es-CL" b="1" dirty="0"/>
          </a:p>
          <a:p>
            <a:r>
              <a:rPr lang="es-CL" dirty="0"/>
              <a:t>- Saber la cantidad de madera para hacer el marco de un cuadro.</a:t>
            </a:r>
          </a:p>
          <a:p>
            <a:r>
              <a:rPr lang="es-CL" dirty="0"/>
              <a:t>- Para saber los metros de alambre necesarios para cercar el jardín. </a:t>
            </a:r>
          </a:p>
          <a:p>
            <a:r>
              <a:rPr lang="es-CL" dirty="0"/>
              <a:t>- Saber la cantidad de cinta para adornar una caja.</a:t>
            </a:r>
          </a:p>
        </p:txBody>
      </p:sp>
      <p:sp>
        <p:nvSpPr>
          <p:cNvPr id="7" name="Globo: flecha derecha 6">
            <a:extLst>
              <a:ext uri="{FF2B5EF4-FFF2-40B4-BE49-F238E27FC236}">
                <a16:creationId xmlns:a16="http://schemas.microsoft.com/office/drawing/2014/main" id="{782EA782-08FB-4562-AE9B-002228529912}"/>
              </a:ext>
            </a:extLst>
          </p:cNvPr>
          <p:cNvSpPr/>
          <p:nvPr/>
        </p:nvSpPr>
        <p:spPr>
          <a:xfrm>
            <a:off x="251520" y="116632"/>
            <a:ext cx="3600400" cy="1842305"/>
          </a:xfrm>
          <a:prstGeom prst="rightArrowCallout">
            <a:avLst>
              <a:gd name="adj1" fmla="val 8201"/>
              <a:gd name="adj2" fmla="val 16601"/>
              <a:gd name="adj3" fmla="val 15837"/>
              <a:gd name="adj4" fmla="val 8780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u="sng" dirty="0">
                <a:solidFill>
                  <a:schemeClr val="accent1">
                    <a:lumMod val="75000"/>
                  </a:schemeClr>
                </a:solidFill>
              </a:rPr>
              <a:t>Estrategia Visual:</a:t>
            </a:r>
          </a:p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Serpentear la letra P de la palabra perímetro.</a:t>
            </a:r>
          </a:p>
          <a:p>
            <a:pPr algn="ctr"/>
            <a:r>
              <a:rPr lang="es-CL" u="sng" dirty="0">
                <a:solidFill>
                  <a:schemeClr val="accent1">
                    <a:lumMod val="75000"/>
                  </a:schemeClr>
                </a:solidFill>
              </a:rPr>
              <a:t>Estrategia Auditiva:</a:t>
            </a:r>
          </a:p>
          <a:p>
            <a:pPr algn="ctr"/>
            <a:r>
              <a:rPr lang="es-CL" dirty="0">
                <a:solidFill>
                  <a:schemeClr val="accent1">
                    <a:lumMod val="75000"/>
                  </a:schemeClr>
                </a:solidFill>
              </a:rPr>
              <a:t>El Perímetro es PARA saber la medida del contorno.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3597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75A5DB-1742-4F68-96C1-24A8C9B1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912" y="7352"/>
            <a:ext cx="7498080" cy="668090"/>
          </a:xfrm>
        </p:spPr>
        <p:txBody>
          <a:bodyPr>
            <a:normAutofit fontScale="90000"/>
          </a:bodyPr>
          <a:lstStyle/>
          <a:p>
            <a:r>
              <a:rPr lang="es-CL" dirty="0"/>
              <a:t>Materiales para la actividad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5A4199-DE23-4E65-B01C-9BC777BB4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798" y="787059"/>
            <a:ext cx="6984776" cy="1477144"/>
          </a:xfrm>
        </p:spPr>
        <p:txBody>
          <a:bodyPr>
            <a:normAutofit fontScale="92500" lnSpcReduction="20000"/>
          </a:bodyPr>
          <a:lstStyle/>
          <a:p>
            <a:r>
              <a:rPr lang="es-CL" sz="2500" dirty="0">
                <a:latin typeface="Arial" panose="020B0604020202020204" pitchFamily="34" charset="0"/>
                <a:cs typeface="Arial" panose="020B0604020202020204" pitchFamily="34" charset="0"/>
              </a:rPr>
              <a:t>1 sobre de papel lustre de los pequeños,</a:t>
            </a:r>
          </a:p>
          <a:p>
            <a:pPr marL="82296" indent="0">
              <a:buNone/>
            </a:pPr>
            <a:r>
              <a:rPr lang="es-CL" sz="2500" dirty="0">
                <a:latin typeface="Arial" panose="020B0604020202020204" pitchFamily="34" charset="0"/>
                <a:cs typeface="Arial" panose="020B0604020202020204" pitchFamily="34" charset="0"/>
              </a:rPr>
              <a:t>    solo ocuparemos 10 papeles.</a:t>
            </a:r>
          </a:p>
          <a:p>
            <a:endParaRPr lang="es-C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500" dirty="0">
                <a:latin typeface="Arial" panose="020B0604020202020204" pitchFamily="34" charset="0"/>
                <a:cs typeface="Arial" panose="020B0604020202020204" pitchFamily="34" charset="0"/>
              </a:rPr>
              <a:t>Tijeras </a:t>
            </a:r>
          </a:p>
        </p:txBody>
      </p:sp>
      <p:pic>
        <p:nvPicPr>
          <p:cNvPr id="1026" name="Picture 2" descr="PAPEL LUSTRE IMAGIA 10X10CM 24 HOJAS 17879">
            <a:extLst>
              <a:ext uri="{FF2B5EF4-FFF2-40B4-BE49-F238E27FC236}">
                <a16:creationId xmlns:a16="http://schemas.microsoft.com/office/drawing/2014/main" id="{6C1BD01E-0DFE-4D0D-A5BA-F20470C0B9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1" t="16401" r="16401" b="19760"/>
          <a:stretch/>
        </p:blipFill>
        <p:spPr bwMode="auto">
          <a:xfrm>
            <a:off x="7456786" y="774485"/>
            <a:ext cx="909575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ijeras escolares 12cm de punta redonda mango plástico | ARQUIPUNTO.CL">
            <a:extLst>
              <a:ext uri="{FF2B5EF4-FFF2-40B4-BE49-F238E27FC236}">
                <a16:creationId xmlns:a16="http://schemas.microsoft.com/office/drawing/2014/main" id="{E81A053E-486B-4702-AC7A-A2E609B82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393" y="1719349"/>
            <a:ext cx="869082" cy="869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D06C83C3-3BDB-48E2-ADE5-EBBDBA630C4D}"/>
              </a:ext>
            </a:extLst>
          </p:cNvPr>
          <p:cNvSpPr txBox="1">
            <a:spLocks/>
          </p:cNvSpPr>
          <p:nvPr/>
        </p:nvSpPr>
        <p:spPr>
          <a:xfrm>
            <a:off x="1250384" y="2683001"/>
            <a:ext cx="7498080" cy="618342"/>
          </a:xfrm>
          <a:prstGeom prst="rect">
            <a:avLst/>
          </a:prstGeom>
        </p:spPr>
        <p:txBody>
          <a:bodyPr anchor="ctr"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CL" sz="4000" dirty="0"/>
              <a:t>Instrucciones</a:t>
            </a:r>
            <a:endParaRPr lang="es-CL" dirty="0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40470048-5B38-4A85-B66F-2C723B759A58}"/>
              </a:ext>
            </a:extLst>
          </p:cNvPr>
          <p:cNvSpPr txBox="1">
            <a:spLocks/>
          </p:cNvSpPr>
          <p:nvPr/>
        </p:nvSpPr>
        <p:spPr>
          <a:xfrm>
            <a:off x="926798" y="4283968"/>
            <a:ext cx="6984776" cy="76927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es-CL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874F6092-5E2E-49A8-8942-5E9999EF858E}"/>
              </a:ext>
            </a:extLst>
          </p:cNvPr>
          <p:cNvSpPr txBox="1">
            <a:spLocks/>
          </p:cNvSpPr>
          <p:nvPr/>
        </p:nvSpPr>
        <p:spPr>
          <a:xfrm>
            <a:off x="899591" y="3574854"/>
            <a:ext cx="7848872" cy="1477144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s-CL" sz="2500" dirty="0">
                <a:latin typeface="Arial" panose="020B0604020202020204" pitchFamily="34" charset="0"/>
                <a:cs typeface="Arial" panose="020B0604020202020204" pitchFamily="34" charset="0"/>
              </a:rPr>
              <a:t>Dobla cada uno de los 10 papeles</a:t>
            </a:r>
          </a:p>
          <a:p>
            <a:pPr marL="82296" indent="0">
              <a:buNone/>
            </a:pPr>
            <a:r>
              <a:rPr lang="es-CL" sz="2500" dirty="0">
                <a:latin typeface="Arial" panose="020B0604020202020204" pitchFamily="34" charset="0"/>
                <a:cs typeface="Arial" panose="020B0604020202020204" pitchFamily="34" charset="0"/>
              </a:rPr>
              <a:t>    lustre en 4.</a:t>
            </a:r>
          </a:p>
          <a:p>
            <a:pPr marL="82296" indent="0">
              <a:buNone/>
            </a:pPr>
            <a:endParaRPr lang="es-CL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500" dirty="0">
                <a:latin typeface="Arial" panose="020B0604020202020204" pitchFamily="34" charset="0"/>
                <a:cs typeface="Arial" panose="020B0604020202020204" pitchFamily="34" charset="0"/>
              </a:rPr>
              <a:t>Córtalos para obtener 40 trozos iguales </a:t>
            </a:r>
            <a:r>
              <a:rPr lang="es-CL" sz="2500">
                <a:latin typeface="Arial" panose="020B0604020202020204" pitchFamily="34" charset="0"/>
                <a:cs typeface="Arial" panose="020B0604020202020204" pitchFamily="34" charset="0"/>
              </a:rPr>
              <a:t>en total.</a:t>
            </a:r>
            <a:endParaRPr lang="es-CL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Cómo hacer remolinos de papel? - Hágalo Usted Mismo">
            <a:extLst>
              <a:ext uri="{FF2B5EF4-FFF2-40B4-BE49-F238E27FC236}">
                <a16:creationId xmlns:a16="http://schemas.microsoft.com/office/drawing/2014/main" id="{EA1389FC-BF0F-42EC-8D80-BB65131EC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341" y="3391249"/>
            <a:ext cx="2340920" cy="1060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10 actitudes para crear una niña confiada y feliz - PlayKids Blog">
            <a:extLst>
              <a:ext uri="{FF2B5EF4-FFF2-40B4-BE49-F238E27FC236}">
                <a16:creationId xmlns:a16="http://schemas.microsoft.com/office/drawing/2014/main" id="{0CEC8159-396C-40EA-ABAC-3DC701018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5338501"/>
            <a:ext cx="2437495" cy="124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Doble onda 4">
            <a:extLst>
              <a:ext uri="{FF2B5EF4-FFF2-40B4-BE49-F238E27FC236}">
                <a16:creationId xmlns:a16="http://schemas.microsoft.com/office/drawing/2014/main" id="{63F8BD56-4A92-4496-9226-A8C47DF9D734}"/>
              </a:ext>
            </a:extLst>
          </p:cNvPr>
          <p:cNvSpPr/>
          <p:nvPr/>
        </p:nvSpPr>
        <p:spPr>
          <a:xfrm>
            <a:off x="3059832" y="5235603"/>
            <a:ext cx="5688631" cy="142372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Si no tienes papel lustre puedes ocupar servilletas, papel de taco o recortar 40 trozos de papel de diario. </a:t>
            </a:r>
          </a:p>
          <a:p>
            <a:pPr algn="ctr"/>
            <a:r>
              <a:rPr lang="es-CL" u="sng" dirty="0"/>
              <a:t>Lo importante es tener 40 cuadrados del mismo tamaño </a:t>
            </a:r>
            <a:r>
              <a:rPr lang="es-CL" dirty="0"/>
              <a:t>(puede ser por ejemplo de 5X5 </a:t>
            </a:r>
            <a:r>
              <a:rPr lang="es-CL" dirty="0" err="1"/>
              <a:t>cms</a:t>
            </a:r>
            <a:r>
              <a:rPr lang="es-CL" dirty="0"/>
              <a:t>.). </a:t>
            </a:r>
          </a:p>
        </p:txBody>
      </p:sp>
    </p:spTree>
    <p:extLst>
      <p:ext uri="{BB962C8B-B14F-4D97-AF65-F5344CB8AC3E}">
        <p14:creationId xmlns:p14="http://schemas.microsoft.com/office/powerpoint/2010/main" val="1141242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0C76DE-D6A6-4729-9922-35C11B007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050" y="106367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es-CL" dirty="0"/>
              <a:t>Actividad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40DBF0-6500-4BC2-96DE-B68D6F084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612" y="798163"/>
            <a:ext cx="7962088" cy="1981200"/>
          </a:xfrm>
        </p:spPr>
        <p:txBody>
          <a:bodyPr>
            <a:normAutofit fontScale="92500"/>
          </a:bodyPr>
          <a:lstStyle/>
          <a:p>
            <a:r>
              <a:rPr lang="es-CL" sz="2800" dirty="0"/>
              <a:t>Realizar con los trozos de papel lustre las siguientes figuras.</a:t>
            </a:r>
          </a:p>
          <a:p>
            <a:r>
              <a:rPr lang="es-CL" sz="2800" dirty="0"/>
              <a:t>Hacer el conteo del perímetro.</a:t>
            </a:r>
          </a:p>
          <a:p>
            <a:r>
              <a:rPr lang="es-CL" sz="2800" dirty="0"/>
              <a:t>Dibujar en el cuaderno la figura y anotar su perímetro.</a:t>
            </a:r>
          </a:p>
          <a:p>
            <a:endParaRPr lang="es-CL" sz="28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1642313-F017-4914-9F21-7A9AED2BEE0D}"/>
              </a:ext>
            </a:extLst>
          </p:cNvPr>
          <p:cNvSpPr txBox="1"/>
          <p:nvPr/>
        </p:nvSpPr>
        <p:spPr>
          <a:xfrm>
            <a:off x="5045620" y="4078638"/>
            <a:ext cx="40491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	</a:t>
            </a:r>
            <a:r>
              <a:rPr lang="es-CL" b="1" u="sng" dirty="0"/>
              <a:t>Conteo de Perímetro</a:t>
            </a:r>
            <a:endParaRPr lang="es-CL" dirty="0"/>
          </a:p>
          <a:p>
            <a:r>
              <a:rPr lang="es-CL" dirty="0">
                <a:solidFill>
                  <a:schemeClr val="accent1"/>
                </a:solidFill>
              </a:rPr>
              <a:t>                Sumo todos los lados</a:t>
            </a:r>
          </a:p>
          <a:p>
            <a:endParaRPr lang="es-CL" dirty="0"/>
          </a:p>
          <a:p>
            <a:r>
              <a:rPr lang="es-CL" dirty="0"/>
              <a:t>      En este caso </a:t>
            </a:r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P=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1+1+1+1+1+1+1+1+1+1+1+1+1+1</a:t>
            </a:r>
          </a:p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P= 14</a:t>
            </a:r>
          </a:p>
          <a:p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Esta figura tiene Perímetro 14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ítulo 1">
            <a:extLst>
              <a:ext uri="{FF2B5EF4-FFF2-40B4-BE49-F238E27FC236}">
                <a16:creationId xmlns:a16="http://schemas.microsoft.com/office/drawing/2014/main" id="{3C924810-80E7-4831-86E0-531CF5D2121F}"/>
              </a:ext>
            </a:extLst>
          </p:cNvPr>
          <p:cNvSpPr txBox="1">
            <a:spLocks/>
          </p:cNvSpPr>
          <p:nvPr/>
        </p:nvSpPr>
        <p:spPr>
          <a:xfrm>
            <a:off x="1354462" y="2523197"/>
            <a:ext cx="1532436" cy="706090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s-CL" sz="3200" dirty="0"/>
              <a:t>Ejemplo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DC7B054C-F3E5-4656-B4BA-A5388DC7FEAA}"/>
              </a:ext>
            </a:extLst>
          </p:cNvPr>
          <p:cNvGrpSpPr/>
          <p:nvPr/>
        </p:nvGrpSpPr>
        <p:grpSpPr>
          <a:xfrm>
            <a:off x="852147" y="3181044"/>
            <a:ext cx="4326249" cy="3467419"/>
            <a:chOff x="1068171" y="2961928"/>
            <a:chExt cx="4326249" cy="3467419"/>
          </a:xfrm>
        </p:grpSpPr>
        <p:grpSp>
          <p:nvGrpSpPr>
            <p:cNvPr id="34" name="Grupo 33">
              <a:extLst>
                <a:ext uri="{FF2B5EF4-FFF2-40B4-BE49-F238E27FC236}">
                  <a16:creationId xmlns:a16="http://schemas.microsoft.com/office/drawing/2014/main" id="{9E050380-7E7A-4883-8608-B024C05C8D02}"/>
                </a:ext>
              </a:extLst>
            </p:cNvPr>
            <p:cNvGrpSpPr/>
            <p:nvPr/>
          </p:nvGrpSpPr>
          <p:grpSpPr>
            <a:xfrm>
              <a:off x="1068171" y="2961928"/>
              <a:ext cx="4326249" cy="3467419"/>
              <a:chOff x="1293930" y="2992733"/>
              <a:chExt cx="4326249" cy="3467419"/>
            </a:xfrm>
          </p:grpSpPr>
          <p:grpSp>
            <p:nvGrpSpPr>
              <p:cNvPr id="19" name="Grupo 18">
                <a:extLst>
                  <a:ext uri="{FF2B5EF4-FFF2-40B4-BE49-F238E27FC236}">
                    <a16:creationId xmlns:a16="http://schemas.microsoft.com/office/drawing/2014/main" id="{67483C69-D319-417D-BFF8-A52B84705F39}"/>
                  </a:ext>
                </a:extLst>
              </p:cNvPr>
              <p:cNvGrpSpPr/>
              <p:nvPr/>
            </p:nvGrpSpPr>
            <p:grpSpPr>
              <a:xfrm>
                <a:off x="1521395" y="3357314"/>
                <a:ext cx="3923662" cy="2739954"/>
                <a:chOff x="2632750" y="3425350"/>
                <a:chExt cx="3923662" cy="2739954"/>
              </a:xfrm>
            </p:grpSpPr>
            <p:grpSp>
              <p:nvGrpSpPr>
                <p:cNvPr id="12" name="Grupo 11">
                  <a:extLst>
                    <a:ext uri="{FF2B5EF4-FFF2-40B4-BE49-F238E27FC236}">
                      <a16:creationId xmlns:a16="http://schemas.microsoft.com/office/drawing/2014/main" id="{E09B5094-7291-4589-BE45-61F9C34DD5C2}"/>
                    </a:ext>
                  </a:extLst>
                </p:cNvPr>
                <p:cNvGrpSpPr/>
                <p:nvPr/>
              </p:nvGrpSpPr>
              <p:grpSpPr>
                <a:xfrm>
                  <a:off x="2735796" y="3573016"/>
                  <a:ext cx="3672408" cy="2469602"/>
                  <a:chOff x="1331640" y="4005064"/>
                  <a:chExt cx="2028600" cy="1535457"/>
                </a:xfrm>
              </p:grpSpPr>
              <p:sp>
                <p:nvSpPr>
                  <p:cNvPr id="4" name="Rectángulo 3">
                    <a:extLst>
                      <a:ext uri="{FF2B5EF4-FFF2-40B4-BE49-F238E27FC236}">
                        <a16:creationId xmlns:a16="http://schemas.microsoft.com/office/drawing/2014/main" id="{CD211502-AE4F-459E-9E0A-517B115FDEF8}"/>
                      </a:ext>
                    </a:extLst>
                  </p:cNvPr>
                  <p:cNvSpPr/>
                  <p:nvPr/>
                </p:nvSpPr>
                <p:spPr>
                  <a:xfrm>
                    <a:off x="1331640" y="4509120"/>
                    <a:ext cx="504056" cy="50405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7" name="Rectángulo 6">
                    <a:extLst>
                      <a:ext uri="{FF2B5EF4-FFF2-40B4-BE49-F238E27FC236}">
                        <a16:creationId xmlns:a16="http://schemas.microsoft.com/office/drawing/2014/main" id="{C3CF66C5-0F18-455E-A4BE-1B8607A517A0}"/>
                      </a:ext>
                    </a:extLst>
                  </p:cNvPr>
                  <p:cNvSpPr/>
                  <p:nvPr/>
                </p:nvSpPr>
                <p:spPr>
                  <a:xfrm>
                    <a:off x="2856184" y="4532409"/>
                    <a:ext cx="504056" cy="50405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8" name="Rectángulo 7">
                    <a:extLst>
                      <a:ext uri="{FF2B5EF4-FFF2-40B4-BE49-F238E27FC236}">
                        <a16:creationId xmlns:a16="http://schemas.microsoft.com/office/drawing/2014/main" id="{671AC85A-1BB1-4B99-869C-4457883077A3}"/>
                      </a:ext>
                    </a:extLst>
                  </p:cNvPr>
                  <p:cNvSpPr/>
                  <p:nvPr/>
                </p:nvSpPr>
                <p:spPr>
                  <a:xfrm>
                    <a:off x="2352128" y="5036465"/>
                    <a:ext cx="504056" cy="504056"/>
                  </a:xfrm>
                  <a:prstGeom prst="rect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9" name="Rectángulo 8">
                    <a:extLst>
                      <a:ext uri="{FF2B5EF4-FFF2-40B4-BE49-F238E27FC236}">
                        <a16:creationId xmlns:a16="http://schemas.microsoft.com/office/drawing/2014/main" id="{8E460685-6416-4B12-BE7E-1DEB729E831E}"/>
                      </a:ext>
                    </a:extLst>
                  </p:cNvPr>
                  <p:cNvSpPr/>
                  <p:nvPr/>
                </p:nvSpPr>
                <p:spPr>
                  <a:xfrm>
                    <a:off x="2330475" y="4005064"/>
                    <a:ext cx="504056" cy="504056"/>
                  </a:xfrm>
                  <a:prstGeom prst="rect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L" dirty="0"/>
                  </a:p>
                </p:txBody>
              </p:sp>
              <p:sp>
                <p:nvSpPr>
                  <p:cNvPr id="10" name="Rectángulo 9">
                    <a:extLst>
                      <a:ext uri="{FF2B5EF4-FFF2-40B4-BE49-F238E27FC236}">
                        <a16:creationId xmlns:a16="http://schemas.microsoft.com/office/drawing/2014/main" id="{8388CA14-4E35-4C76-9E42-4C5D1B9C6BC4}"/>
                      </a:ext>
                    </a:extLst>
                  </p:cNvPr>
                  <p:cNvSpPr/>
                  <p:nvPr/>
                </p:nvSpPr>
                <p:spPr>
                  <a:xfrm>
                    <a:off x="2352128" y="4509120"/>
                    <a:ext cx="504056" cy="504056"/>
                  </a:xfrm>
                  <a:prstGeom prst="rect">
                    <a:avLst/>
                  </a:prstGeom>
                  <a:solidFill>
                    <a:schemeClr val="accent4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L"/>
                  </a:p>
                </p:txBody>
              </p:sp>
              <p:sp>
                <p:nvSpPr>
                  <p:cNvPr id="11" name="Rectángulo 10">
                    <a:extLst>
                      <a:ext uri="{FF2B5EF4-FFF2-40B4-BE49-F238E27FC236}">
                        <a16:creationId xmlns:a16="http://schemas.microsoft.com/office/drawing/2014/main" id="{6500EEBA-31FF-4110-9A1F-3C5C16699EE5}"/>
                      </a:ext>
                    </a:extLst>
                  </p:cNvPr>
                  <p:cNvSpPr/>
                  <p:nvPr/>
                </p:nvSpPr>
                <p:spPr>
                  <a:xfrm>
                    <a:off x="1835696" y="4509120"/>
                    <a:ext cx="504056" cy="504056"/>
                  </a:xfrm>
                  <a:prstGeom prst="rect">
                    <a:avLst/>
                  </a:prstGeom>
                  <a:solidFill>
                    <a:schemeClr val="accent5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CL"/>
                  </a:p>
                </p:txBody>
              </p:sp>
            </p:grpSp>
            <p:sp>
              <p:nvSpPr>
                <p:cNvPr id="13" name="Llaves 12">
                  <a:extLst>
                    <a:ext uri="{FF2B5EF4-FFF2-40B4-BE49-F238E27FC236}">
                      <a16:creationId xmlns:a16="http://schemas.microsoft.com/office/drawing/2014/main" id="{76023FC9-4A90-4FB6-A042-91586A8D0841}"/>
                    </a:ext>
                  </a:extLst>
                </p:cNvPr>
                <p:cNvSpPr/>
                <p:nvPr/>
              </p:nvSpPr>
              <p:spPr>
                <a:xfrm>
                  <a:off x="2632750" y="4524728"/>
                  <a:ext cx="3923662" cy="510946"/>
                </a:xfrm>
                <a:prstGeom prst="bracePair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4" name="Llaves 13">
                  <a:extLst>
                    <a:ext uri="{FF2B5EF4-FFF2-40B4-BE49-F238E27FC236}">
                      <a16:creationId xmlns:a16="http://schemas.microsoft.com/office/drawing/2014/main" id="{DBFB1B02-ACE4-4D3E-8A3F-99B19514FC0B}"/>
                    </a:ext>
                  </a:extLst>
                </p:cNvPr>
                <p:cNvSpPr/>
                <p:nvPr/>
              </p:nvSpPr>
              <p:spPr>
                <a:xfrm>
                  <a:off x="4355977" y="3650183"/>
                  <a:ext cx="1224136" cy="510946"/>
                </a:xfrm>
                <a:prstGeom prst="bracePair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5" name="Llaves 14">
                  <a:extLst>
                    <a:ext uri="{FF2B5EF4-FFF2-40B4-BE49-F238E27FC236}">
                      <a16:creationId xmlns:a16="http://schemas.microsoft.com/office/drawing/2014/main" id="{B154E4F9-6714-4711-9CAE-3CFC597E66A8}"/>
                    </a:ext>
                  </a:extLst>
                </p:cNvPr>
                <p:cNvSpPr/>
                <p:nvPr/>
              </p:nvSpPr>
              <p:spPr>
                <a:xfrm>
                  <a:off x="4427384" y="5507843"/>
                  <a:ext cx="1224136" cy="510946"/>
                </a:xfrm>
                <a:prstGeom prst="bracePair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7" name="Llaves 16">
                  <a:extLst>
                    <a:ext uri="{FF2B5EF4-FFF2-40B4-BE49-F238E27FC236}">
                      <a16:creationId xmlns:a16="http://schemas.microsoft.com/office/drawing/2014/main" id="{55D1B038-CBC7-4090-9C27-D85CD106A32D}"/>
                    </a:ext>
                  </a:extLst>
                </p:cNvPr>
                <p:cNvSpPr/>
                <p:nvPr/>
              </p:nvSpPr>
              <p:spPr>
                <a:xfrm rot="5400000">
                  <a:off x="5377968" y="4566647"/>
                  <a:ext cx="1058049" cy="510946"/>
                </a:xfrm>
                <a:prstGeom prst="bracePair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CL"/>
                </a:p>
              </p:txBody>
            </p:sp>
            <p:sp>
              <p:nvSpPr>
                <p:cNvPr id="18" name="Llaves 17">
                  <a:extLst>
                    <a:ext uri="{FF2B5EF4-FFF2-40B4-BE49-F238E27FC236}">
                      <a16:creationId xmlns:a16="http://schemas.microsoft.com/office/drawing/2014/main" id="{A03EA6B1-3948-495A-931B-F807C2E4D2DF}"/>
                    </a:ext>
                  </a:extLst>
                </p:cNvPr>
                <p:cNvSpPr/>
                <p:nvPr/>
              </p:nvSpPr>
              <p:spPr>
                <a:xfrm rot="5400000">
                  <a:off x="3630276" y="4539854"/>
                  <a:ext cx="2739954" cy="510946"/>
                </a:xfrm>
                <a:prstGeom prst="bracePair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CL" dirty="0"/>
                </a:p>
              </p:txBody>
            </p:sp>
          </p:grpSp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965A4311-56CC-42B2-992C-3515DABA37A8}"/>
                  </a:ext>
                </a:extLst>
              </p:cNvPr>
              <p:cNvSpPr txBox="1"/>
              <p:nvPr/>
            </p:nvSpPr>
            <p:spPr>
              <a:xfrm>
                <a:off x="3004645" y="3691199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6A10FD9B-4E14-4CCF-ABC6-CDE5E9E17352}"/>
                  </a:ext>
                </a:extLst>
              </p:cNvPr>
              <p:cNvSpPr txBox="1"/>
              <p:nvPr/>
            </p:nvSpPr>
            <p:spPr>
              <a:xfrm>
                <a:off x="3748678" y="2992733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0C56865A-532F-4102-9E3A-43CDDD1D31DF}"/>
                  </a:ext>
                </a:extLst>
              </p:cNvPr>
              <p:cNvSpPr txBox="1"/>
              <p:nvPr/>
            </p:nvSpPr>
            <p:spPr>
              <a:xfrm>
                <a:off x="4463793" y="3691199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B2ABE35B-79FF-4AB7-9F34-92685FFFF91C}"/>
                  </a:ext>
                </a:extLst>
              </p:cNvPr>
              <p:cNvSpPr txBox="1"/>
              <p:nvPr/>
            </p:nvSpPr>
            <p:spPr>
              <a:xfrm>
                <a:off x="5404155" y="4520495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60113B89-3F84-46CB-830F-56803287BDA3}"/>
                  </a:ext>
                </a:extLst>
              </p:cNvPr>
              <p:cNvSpPr txBox="1"/>
              <p:nvPr/>
            </p:nvSpPr>
            <p:spPr>
              <a:xfrm>
                <a:off x="4625202" y="3910337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CC34C231-9C66-4DD4-8362-24EA343910A5}"/>
                  </a:ext>
                </a:extLst>
              </p:cNvPr>
              <p:cNvSpPr txBox="1"/>
              <p:nvPr/>
            </p:nvSpPr>
            <p:spPr>
              <a:xfrm>
                <a:off x="4651642" y="5262971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17976795-392F-4BDA-80A9-6D513E047AC0}"/>
                  </a:ext>
                </a:extLst>
              </p:cNvPr>
              <p:cNvSpPr txBox="1"/>
              <p:nvPr/>
            </p:nvSpPr>
            <p:spPr>
              <a:xfrm>
                <a:off x="3748678" y="6090820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56CB06CA-B27F-4D48-9304-FF5A6899CB05}"/>
                  </a:ext>
                </a:extLst>
              </p:cNvPr>
              <p:cNvSpPr txBox="1"/>
              <p:nvPr/>
            </p:nvSpPr>
            <p:spPr>
              <a:xfrm>
                <a:off x="4507567" y="5486227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A0F1938F-F19B-4BAE-8913-D0496913D22E}"/>
                  </a:ext>
                </a:extLst>
              </p:cNvPr>
              <p:cNvSpPr txBox="1"/>
              <p:nvPr/>
            </p:nvSpPr>
            <p:spPr>
              <a:xfrm>
                <a:off x="3082489" y="5521649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C90C89B2-C9BA-4BAE-8DBD-B31B250088D1}"/>
                  </a:ext>
                </a:extLst>
              </p:cNvPr>
              <p:cNvSpPr txBox="1"/>
              <p:nvPr/>
            </p:nvSpPr>
            <p:spPr>
              <a:xfrm>
                <a:off x="1293930" y="4520495"/>
                <a:ext cx="2160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</p:grpSp>
        <p:sp>
          <p:nvSpPr>
            <p:cNvPr id="35" name="Llaves 34">
              <a:extLst>
                <a:ext uri="{FF2B5EF4-FFF2-40B4-BE49-F238E27FC236}">
                  <a16:creationId xmlns:a16="http://schemas.microsoft.com/office/drawing/2014/main" id="{ED6B12E6-5603-4939-8DF0-F3049262AE06}"/>
                </a:ext>
              </a:extLst>
            </p:cNvPr>
            <p:cNvSpPr/>
            <p:nvPr/>
          </p:nvSpPr>
          <p:spPr>
            <a:xfrm rot="5400000">
              <a:off x="1298230" y="4457738"/>
              <a:ext cx="1037915" cy="510946"/>
            </a:xfrm>
            <a:prstGeom prst="bracePair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7" name="Llaves 36">
              <a:extLst>
                <a:ext uri="{FF2B5EF4-FFF2-40B4-BE49-F238E27FC236}">
                  <a16:creationId xmlns:a16="http://schemas.microsoft.com/office/drawing/2014/main" id="{7C5C5CFE-A302-4D85-991F-E0A6205C00D8}"/>
                </a:ext>
              </a:extLst>
            </p:cNvPr>
            <p:cNvSpPr/>
            <p:nvPr/>
          </p:nvSpPr>
          <p:spPr>
            <a:xfrm rot="5400000">
              <a:off x="2209959" y="4434774"/>
              <a:ext cx="1037915" cy="510946"/>
            </a:xfrm>
            <a:prstGeom prst="bracePair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A5A705AF-9AC5-45E7-817A-70D9CA1647FC}"/>
                </a:ext>
              </a:extLst>
            </p:cNvPr>
            <p:cNvSpPr txBox="1"/>
            <p:nvPr/>
          </p:nvSpPr>
          <p:spPr>
            <a:xfrm>
              <a:off x="1678332" y="3877400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9" name="CuadroTexto 38">
              <a:extLst>
                <a:ext uri="{FF2B5EF4-FFF2-40B4-BE49-F238E27FC236}">
                  <a16:creationId xmlns:a16="http://schemas.microsoft.com/office/drawing/2014/main" id="{D33AF545-04F3-406F-9681-F61949D6B357}"/>
                </a:ext>
              </a:extLst>
            </p:cNvPr>
            <p:cNvSpPr txBox="1"/>
            <p:nvPr/>
          </p:nvSpPr>
          <p:spPr>
            <a:xfrm>
              <a:off x="2577676" y="386032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75138BEE-3C0E-436E-9480-A64EEF6E1F3F}"/>
                </a:ext>
              </a:extLst>
            </p:cNvPr>
            <p:cNvSpPr txBox="1"/>
            <p:nvPr/>
          </p:nvSpPr>
          <p:spPr>
            <a:xfrm>
              <a:off x="1678332" y="5193806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CBFAE3C2-EAB4-41F8-8489-915354095574}"/>
                </a:ext>
              </a:extLst>
            </p:cNvPr>
            <p:cNvSpPr txBox="1"/>
            <p:nvPr/>
          </p:nvSpPr>
          <p:spPr>
            <a:xfrm>
              <a:off x="2549142" y="5151212"/>
              <a:ext cx="216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6602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A6DEE-4562-4452-A139-0D936EB72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645" y="363493"/>
            <a:ext cx="7498080" cy="507435"/>
          </a:xfrm>
        </p:spPr>
        <p:txBody>
          <a:bodyPr>
            <a:normAutofit fontScale="90000"/>
          </a:bodyPr>
          <a:lstStyle/>
          <a:p>
            <a:r>
              <a:rPr lang="es-CL" dirty="0"/>
              <a:t>Ahora te toca a </a:t>
            </a:r>
            <a:r>
              <a:rPr lang="es-CL" dirty="0" err="1"/>
              <a:t>tí</a:t>
            </a:r>
            <a:r>
              <a:rPr lang="es-CL" dirty="0"/>
              <a:t>.</a:t>
            </a:r>
            <a:br>
              <a:rPr lang="es-CL" dirty="0"/>
            </a:br>
            <a:r>
              <a:rPr lang="es-CL" sz="2700" dirty="0"/>
              <a:t>Arma la figura con papel lustre, realiza el conteo de perímetro, dibújala en tu cuaderno y completa los datos. </a:t>
            </a: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7F550353-3214-4FD0-A064-13A54789CC0E}"/>
              </a:ext>
            </a:extLst>
          </p:cNvPr>
          <p:cNvGrpSpPr/>
          <p:nvPr/>
        </p:nvGrpSpPr>
        <p:grpSpPr>
          <a:xfrm>
            <a:off x="2359304" y="1690883"/>
            <a:ext cx="1993012" cy="2212822"/>
            <a:chOff x="1191493" y="1691305"/>
            <a:chExt cx="1993012" cy="2212822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B2FFE5D5-B421-4D2A-9EDB-5D3FDA950F02}"/>
                </a:ext>
              </a:extLst>
            </p:cNvPr>
            <p:cNvSpPr/>
            <p:nvPr/>
          </p:nvSpPr>
          <p:spPr>
            <a:xfrm>
              <a:off x="1691680" y="2132856"/>
              <a:ext cx="504056" cy="44155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05BF5C41-F2BD-454C-8018-0AC64B18B575}"/>
                </a:ext>
              </a:extLst>
            </p:cNvPr>
            <p:cNvSpPr/>
            <p:nvPr/>
          </p:nvSpPr>
          <p:spPr>
            <a:xfrm>
              <a:off x="2680449" y="2124047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C925F7BA-8B70-42CD-B856-9FE101213FC9}"/>
                </a:ext>
              </a:extLst>
            </p:cNvPr>
            <p:cNvSpPr/>
            <p:nvPr/>
          </p:nvSpPr>
          <p:spPr>
            <a:xfrm>
              <a:off x="1691680" y="3462576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6C396938-9C1B-46D6-B4EE-FEC5DC6BB7A8}"/>
                </a:ext>
              </a:extLst>
            </p:cNvPr>
            <p:cNvSpPr/>
            <p:nvPr/>
          </p:nvSpPr>
          <p:spPr>
            <a:xfrm>
              <a:off x="1191493" y="2150473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F3106B91-328E-45A3-8A30-0A576A73B145}"/>
                </a:ext>
              </a:extLst>
            </p:cNvPr>
            <p:cNvSpPr/>
            <p:nvPr/>
          </p:nvSpPr>
          <p:spPr>
            <a:xfrm>
              <a:off x="1691680" y="2998341"/>
              <a:ext cx="504056" cy="44155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6373581-7F3A-4D5D-AC44-DDE84CE9F46E}"/>
                </a:ext>
              </a:extLst>
            </p:cNvPr>
            <p:cNvSpPr/>
            <p:nvPr/>
          </p:nvSpPr>
          <p:spPr>
            <a:xfrm>
              <a:off x="2187999" y="2132855"/>
              <a:ext cx="504056" cy="441551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15C69DFC-7A65-4454-8635-88E620273FEA}"/>
                </a:ext>
              </a:extLst>
            </p:cNvPr>
            <p:cNvSpPr/>
            <p:nvPr/>
          </p:nvSpPr>
          <p:spPr>
            <a:xfrm>
              <a:off x="1691680" y="1691305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5019322A-5990-4BCE-84CA-A2458E10584F}"/>
                </a:ext>
              </a:extLst>
            </p:cNvPr>
            <p:cNvSpPr/>
            <p:nvPr/>
          </p:nvSpPr>
          <p:spPr>
            <a:xfrm>
              <a:off x="1691680" y="2574407"/>
              <a:ext cx="504056" cy="441551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13" name="Rectángulo 12">
            <a:extLst>
              <a:ext uri="{FF2B5EF4-FFF2-40B4-BE49-F238E27FC236}">
                <a16:creationId xmlns:a16="http://schemas.microsoft.com/office/drawing/2014/main" id="{FDD05BAD-8961-46B4-BC4F-15AF0AD16680}"/>
              </a:ext>
            </a:extLst>
          </p:cNvPr>
          <p:cNvSpPr/>
          <p:nvPr/>
        </p:nvSpPr>
        <p:spPr>
          <a:xfrm>
            <a:off x="4791685" y="1745436"/>
            <a:ext cx="3995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u="sng" dirty="0"/>
              <a:t>Conteo de Perímetro</a:t>
            </a:r>
            <a:endParaRPr lang="es-CL" dirty="0"/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P=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P= </a:t>
            </a:r>
          </a:p>
          <a:p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Esta figura tiene Perímetro de _____ 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5E450DD1-FBA6-45CA-B14E-5574F42F3961}"/>
              </a:ext>
            </a:extLst>
          </p:cNvPr>
          <p:cNvSpPr/>
          <p:nvPr/>
        </p:nvSpPr>
        <p:spPr>
          <a:xfrm>
            <a:off x="4791685" y="4429304"/>
            <a:ext cx="3995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u="sng" dirty="0"/>
              <a:t>Conteo de Perímetro</a:t>
            </a:r>
            <a:endParaRPr lang="es-CL" dirty="0"/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P=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P= </a:t>
            </a:r>
          </a:p>
          <a:p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Esta figura tiene Perímetro de _____ 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8E3A13FD-22F7-4394-96FF-B02FA8ED536E}"/>
              </a:ext>
            </a:extLst>
          </p:cNvPr>
          <p:cNvGrpSpPr/>
          <p:nvPr/>
        </p:nvGrpSpPr>
        <p:grpSpPr>
          <a:xfrm>
            <a:off x="1507837" y="4429304"/>
            <a:ext cx="3064163" cy="2187312"/>
            <a:chOff x="1183801" y="4203519"/>
            <a:chExt cx="3064163" cy="2187312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B06CD8D7-4378-4DC5-93E7-C71D05931474}"/>
                </a:ext>
              </a:extLst>
            </p:cNvPr>
            <p:cNvSpPr/>
            <p:nvPr/>
          </p:nvSpPr>
          <p:spPr>
            <a:xfrm>
              <a:off x="3743908" y="4645070"/>
              <a:ext cx="504056" cy="4415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37E56F2F-0386-4933-8874-CB788FD37997}"/>
                </a:ext>
              </a:extLst>
            </p:cNvPr>
            <p:cNvSpPr/>
            <p:nvPr/>
          </p:nvSpPr>
          <p:spPr>
            <a:xfrm>
              <a:off x="3200025" y="4203519"/>
              <a:ext cx="504056" cy="441551"/>
            </a:xfrm>
            <a:prstGeom prst="rect">
              <a:avLst/>
            </a:prstGeom>
            <a:solidFill>
              <a:srgbClr val="C6107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D219DD1E-6ED9-4F71-82FA-ABDD5000AAE2}"/>
                </a:ext>
              </a:extLst>
            </p:cNvPr>
            <p:cNvSpPr/>
            <p:nvPr/>
          </p:nvSpPr>
          <p:spPr>
            <a:xfrm>
              <a:off x="2695969" y="4645070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F2982DFF-9412-49F7-936D-BFF0A61933D2}"/>
                </a:ext>
              </a:extLst>
            </p:cNvPr>
            <p:cNvSpPr/>
            <p:nvPr/>
          </p:nvSpPr>
          <p:spPr>
            <a:xfrm>
              <a:off x="2191913" y="5549927"/>
              <a:ext cx="504056" cy="441551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AD0F7743-ED9E-44E5-B9AE-2B92F0D6494B}"/>
                </a:ext>
              </a:extLst>
            </p:cNvPr>
            <p:cNvSpPr/>
            <p:nvPr/>
          </p:nvSpPr>
          <p:spPr>
            <a:xfrm>
              <a:off x="2191913" y="5085692"/>
              <a:ext cx="504056" cy="441551"/>
            </a:xfrm>
            <a:prstGeom prst="rect">
              <a:avLst/>
            </a:prstGeom>
            <a:solidFill>
              <a:srgbClr val="C6107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3B7AC3A9-75C8-41A5-B3B6-237B0361D8FA}"/>
                </a:ext>
              </a:extLst>
            </p:cNvPr>
            <p:cNvSpPr/>
            <p:nvPr/>
          </p:nvSpPr>
          <p:spPr>
            <a:xfrm>
              <a:off x="1687857" y="5507729"/>
              <a:ext cx="504056" cy="4415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:a16="http://schemas.microsoft.com/office/drawing/2014/main" id="{38A73254-14B5-4A9F-A5DC-9C95192F20D2}"/>
                </a:ext>
              </a:extLst>
            </p:cNvPr>
            <p:cNvSpPr/>
            <p:nvPr/>
          </p:nvSpPr>
          <p:spPr>
            <a:xfrm>
              <a:off x="1183801" y="5949280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35D8EEC2-5AA6-45B7-93F6-CACE27E2EE20}"/>
                </a:ext>
              </a:extLst>
            </p:cNvPr>
            <p:cNvSpPr/>
            <p:nvPr/>
          </p:nvSpPr>
          <p:spPr>
            <a:xfrm>
              <a:off x="3200025" y="4636262"/>
              <a:ext cx="504056" cy="441551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5918261A-69FF-43C7-A0CD-F878D4B2C73B}"/>
              </a:ext>
            </a:extLst>
          </p:cNvPr>
          <p:cNvSpPr txBox="1"/>
          <p:nvPr/>
        </p:nvSpPr>
        <p:spPr>
          <a:xfrm>
            <a:off x="958001" y="1584711"/>
            <a:ext cx="160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Ejercicio 1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87E7B9F-D809-4EF0-9808-7BD02CD88B11}"/>
              </a:ext>
            </a:extLst>
          </p:cNvPr>
          <p:cNvSpPr txBox="1"/>
          <p:nvPr/>
        </p:nvSpPr>
        <p:spPr>
          <a:xfrm>
            <a:off x="968000" y="4415167"/>
            <a:ext cx="160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Ejercicio 2</a:t>
            </a:r>
          </a:p>
        </p:txBody>
      </p:sp>
    </p:spTree>
    <p:extLst>
      <p:ext uri="{BB962C8B-B14F-4D97-AF65-F5344CB8AC3E}">
        <p14:creationId xmlns:p14="http://schemas.microsoft.com/office/powerpoint/2010/main" val="168353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CF89AA8E-DE97-4FE8-AD6A-0F6D85A5CDB6}"/>
              </a:ext>
            </a:extLst>
          </p:cNvPr>
          <p:cNvSpPr/>
          <p:nvPr/>
        </p:nvSpPr>
        <p:spPr>
          <a:xfrm>
            <a:off x="4965311" y="3295944"/>
            <a:ext cx="3960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u="sng" dirty="0"/>
              <a:t>Conteo de Perímetro</a:t>
            </a:r>
            <a:endParaRPr lang="es-CL" dirty="0"/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P=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P= </a:t>
            </a:r>
          </a:p>
          <a:p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Esta figura tiene Perímetro de _____ 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87937DEB-A990-4C1F-A931-F583C43ABCBF}"/>
              </a:ext>
            </a:extLst>
          </p:cNvPr>
          <p:cNvGrpSpPr/>
          <p:nvPr/>
        </p:nvGrpSpPr>
        <p:grpSpPr>
          <a:xfrm>
            <a:off x="1187624" y="1844824"/>
            <a:ext cx="3592676" cy="3403425"/>
            <a:chOff x="2204965" y="932174"/>
            <a:chExt cx="3592676" cy="3403425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A03EC6DC-9FCC-405A-887C-6471EFB4FE8B}"/>
                </a:ext>
              </a:extLst>
            </p:cNvPr>
            <p:cNvSpPr/>
            <p:nvPr/>
          </p:nvSpPr>
          <p:spPr>
            <a:xfrm>
              <a:off x="4619667" y="2080313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E0BE3A04-6FE9-42F0-8A99-9CCBF7C7D565}"/>
                </a:ext>
              </a:extLst>
            </p:cNvPr>
            <p:cNvSpPr/>
            <p:nvPr/>
          </p:nvSpPr>
          <p:spPr>
            <a:xfrm>
              <a:off x="4619665" y="941161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B4B8B429-3947-466F-BE40-927545BB0EA1}"/>
                </a:ext>
              </a:extLst>
            </p:cNvPr>
            <p:cNvSpPr/>
            <p:nvPr/>
          </p:nvSpPr>
          <p:spPr>
            <a:xfrm>
              <a:off x="5221276" y="932174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16D81FD-1BDC-4A0A-A804-7DE64603B233}"/>
                </a:ext>
              </a:extLst>
            </p:cNvPr>
            <p:cNvSpPr/>
            <p:nvPr/>
          </p:nvSpPr>
          <p:spPr>
            <a:xfrm>
              <a:off x="5193881" y="1489442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EA532872-64A6-4BC8-B3B4-CD6F04BAAFBD}"/>
                </a:ext>
              </a:extLst>
            </p:cNvPr>
            <p:cNvSpPr/>
            <p:nvPr/>
          </p:nvSpPr>
          <p:spPr>
            <a:xfrm>
              <a:off x="4002891" y="2667142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A8D282A-4D7A-47E2-8275-5AF0CDC4D4CD}"/>
                </a:ext>
              </a:extLst>
            </p:cNvPr>
            <p:cNvSpPr/>
            <p:nvPr/>
          </p:nvSpPr>
          <p:spPr>
            <a:xfrm>
              <a:off x="3418627" y="2683479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64E79AD9-5527-4D60-8679-A409B3060AB0}"/>
                </a:ext>
              </a:extLst>
            </p:cNvPr>
            <p:cNvSpPr/>
            <p:nvPr/>
          </p:nvSpPr>
          <p:spPr>
            <a:xfrm>
              <a:off x="3434489" y="2094236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4035DBB7-8347-4309-9A90-1569219633BF}"/>
                </a:ext>
              </a:extLst>
            </p:cNvPr>
            <p:cNvSpPr/>
            <p:nvPr/>
          </p:nvSpPr>
          <p:spPr>
            <a:xfrm>
              <a:off x="2830201" y="2700691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1518C601-20B9-44C6-A6FA-A31766631624}"/>
                </a:ext>
              </a:extLst>
            </p:cNvPr>
            <p:cNvSpPr/>
            <p:nvPr/>
          </p:nvSpPr>
          <p:spPr>
            <a:xfrm>
              <a:off x="2787947" y="3770850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026C3743-4F42-4101-9C84-8DF748DA6310}"/>
                </a:ext>
              </a:extLst>
            </p:cNvPr>
            <p:cNvSpPr/>
            <p:nvPr/>
          </p:nvSpPr>
          <p:spPr>
            <a:xfrm>
              <a:off x="2204965" y="3775833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B3302F7D-2AFA-42E7-BDA7-F6AC10535D00}"/>
                </a:ext>
              </a:extLst>
            </p:cNvPr>
            <p:cNvSpPr/>
            <p:nvPr/>
          </p:nvSpPr>
          <p:spPr>
            <a:xfrm>
              <a:off x="4619666" y="1537987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3AFA3B0A-6655-476B-8DBA-DE6DC493E176}"/>
                </a:ext>
              </a:extLst>
            </p:cNvPr>
            <p:cNvSpPr/>
            <p:nvPr/>
          </p:nvSpPr>
          <p:spPr>
            <a:xfrm>
              <a:off x="4027078" y="2098160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B39B5394-4D40-42DC-AE37-1648BC9AB2A6}"/>
                </a:ext>
              </a:extLst>
            </p:cNvPr>
            <p:cNvSpPr/>
            <p:nvPr/>
          </p:nvSpPr>
          <p:spPr>
            <a:xfrm>
              <a:off x="2217655" y="3216067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3CD5E8EA-4AA1-4D45-835F-6B1DD2DEEE0A}"/>
                </a:ext>
              </a:extLst>
            </p:cNvPr>
            <p:cNvSpPr/>
            <p:nvPr/>
          </p:nvSpPr>
          <p:spPr>
            <a:xfrm>
              <a:off x="2818141" y="3226908"/>
              <a:ext cx="576365" cy="5597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5B333F4-6CF7-4A18-A565-09709647D88D}"/>
              </a:ext>
            </a:extLst>
          </p:cNvPr>
          <p:cNvSpPr txBox="1"/>
          <p:nvPr/>
        </p:nvSpPr>
        <p:spPr>
          <a:xfrm>
            <a:off x="1646824" y="620688"/>
            <a:ext cx="160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Ejercicio 3</a:t>
            </a:r>
          </a:p>
        </p:txBody>
      </p:sp>
    </p:spTree>
    <p:extLst>
      <p:ext uri="{BB962C8B-B14F-4D97-AF65-F5344CB8AC3E}">
        <p14:creationId xmlns:p14="http://schemas.microsoft.com/office/powerpoint/2010/main" val="359609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CF89AA8E-DE97-4FE8-AD6A-0F6D85A5CDB6}"/>
              </a:ext>
            </a:extLst>
          </p:cNvPr>
          <p:cNvSpPr/>
          <p:nvPr/>
        </p:nvSpPr>
        <p:spPr>
          <a:xfrm>
            <a:off x="5004048" y="4798255"/>
            <a:ext cx="396044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u="sng" dirty="0"/>
              <a:t>Conteo de Perímetro</a:t>
            </a:r>
            <a:endParaRPr lang="es-CL" dirty="0"/>
          </a:p>
          <a:p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2000" b="1" dirty="0">
                <a:latin typeface="Arial" panose="020B0604020202020204" pitchFamily="34" charset="0"/>
                <a:cs typeface="Arial" panose="020B0604020202020204" pitchFamily="34" charset="0"/>
              </a:rPr>
              <a:t>P=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P= </a:t>
            </a:r>
          </a:p>
          <a:p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b="1" dirty="0">
                <a:latin typeface="Arial" panose="020B0604020202020204" pitchFamily="34" charset="0"/>
                <a:cs typeface="Arial" panose="020B0604020202020204" pitchFamily="34" charset="0"/>
              </a:rPr>
              <a:t>Esta figura tiene Perímetro de _____ 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1170145F-B79B-4265-B1DD-8A14DC9EB256}"/>
              </a:ext>
            </a:extLst>
          </p:cNvPr>
          <p:cNvGrpSpPr/>
          <p:nvPr/>
        </p:nvGrpSpPr>
        <p:grpSpPr>
          <a:xfrm>
            <a:off x="1115616" y="620688"/>
            <a:ext cx="7482372" cy="4490630"/>
            <a:chOff x="1742728" y="620068"/>
            <a:chExt cx="6543656" cy="3542270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A03EC6DC-9FCC-405A-887C-6471EFB4FE8B}"/>
                </a:ext>
              </a:extLst>
            </p:cNvPr>
            <p:cNvSpPr/>
            <p:nvPr/>
          </p:nvSpPr>
          <p:spPr>
            <a:xfrm>
              <a:off x="3779912" y="1489853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E0BE3A04-6FE9-42F0-8A99-9CCBF7C7D565}"/>
                </a:ext>
              </a:extLst>
            </p:cNvPr>
            <p:cNvSpPr/>
            <p:nvPr/>
          </p:nvSpPr>
          <p:spPr>
            <a:xfrm>
              <a:off x="3275856" y="1929442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B4B8B429-3947-466F-BE40-927545BB0EA1}"/>
                </a:ext>
              </a:extLst>
            </p:cNvPr>
            <p:cNvSpPr/>
            <p:nvPr/>
          </p:nvSpPr>
          <p:spPr>
            <a:xfrm>
              <a:off x="2771800" y="1923630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7" name="Rectángulo 6">
              <a:extLst>
                <a:ext uri="{FF2B5EF4-FFF2-40B4-BE49-F238E27FC236}">
                  <a16:creationId xmlns:a16="http://schemas.microsoft.com/office/drawing/2014/main" id="{816D81FD-1BDC-4A0A-A804-7DE64603B233}"/>
                </a:ext>
              </a:extLst>
            </p:cNvPr>
            <p:cNvSpPr/>
            <p:nvPr/>
          </p:nvSpPr>
          <p:spPr>
            <a:xfrm>
              <a:off x="2267744" y="1931404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EA532872-64A6-4BC8-B3B4-CD6F04BAAFBD}"/>
                </a:ext>
              </a:extLst>
            </p:cNvPr>
            <p:cNvSpPr/>
            <p:nvPr/>
          </p:nvSpPr>
          <p:spPr>
            <a:xfrm>
              <a:off x="1763688" y="1887239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A8D282A-4D7A-47E2-8275-5AF0CDC4D4CD}"/>
                </a:ext>
              </a:extLst>
            </p:cNvPr>
            <p:cNvSpPr/>
            <p:nvPr/>
          </p:nvSpPr>
          <p:spPr>
            <a:xfrm>
              <a:off x="1763688" y="1482079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64E79AD9-5527-4D60-8679-A409B3060AB0}"/>
                </a:ext>
              </a:extLst>
            </p:cNvPr>
            <p:cNvSpPr/>
            <p:nvPr/>
          </p:nvSpPr>
          <p:spPr>
            <a:xfrm>
              <a:off x="1763688" y="1040528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A53C12BD-C490-4A8F-9CF2-616E18EF1B96}"/>
                </a:ext>
              </a:extLst>
            </p:cNvPr>
            <p:cNvSpPr/>
            <p:nvPr/>
          </p:nvSpPr>
          <p:spPr>
            <a:xfrm>
              <a:off x="4343378" y="3720787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2E02094E-AB19-470E-A44E-F9EEC10CBED1}"/>
                </a:ext>
              </a:extLst>
            </p:cNvPr>
            <p:cNvSpPr/>
            <p:nvPr/>
          </p:nvSpPr>
          <p:spPr>
            <a:xfrm>
              <a:off x="4343378" y="3287011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578C3388-E44D-409A-B1AC-71C68901D60E}"/>
                </a:ext>
              </a:extLst>
            </p:cNvPr>
            <p:cNvSpPr/>
            <p:nvPr/>
          </p:nvSpPr>
          <p:spPr>
            <a:xfrm>
              <a:off x="4788024" y="2822208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4035DBB7-8347-4309-9A90-1569219633BF}"/>
                </a:ext>
              </a:extLst>
            </p:cNvPr>
            <p:cNvSpPr/>
            <p:nvPr/>
          </p:nvSpPr>
          <p:spPr>
            <a:xfrm>
              <a:off x="4283968" y="2822208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id="{1518C601-20B9-44C6-A6FA-A31766631624}"/>
                </a:ext>
              </a:extLst>
            </p:cNvPr>
            <p:cNvSpPr/>
            <p:nvPr/>
          </p:nvSpPr>
          <p:spPr>
            <a:xfrm>
              <a:off x="3779912" y="2810582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6" name="Rectángulo 15">
              <a:extLst>
                <a:ext uri="{FF2B5EF4-FFF2-40B4-BE49-F238E27FC236}">
                  <a16:creationId xmlns:a16="http://schemas.microsoft.com/office/drawing/2014/main" id="{026C3743-4F42-4101-9C84-8DF748DA6310}"/>
                </a:ext>
              </a:extLst>
            </p:cNvPr>
            <p:cNvSpPr/>
            <p:nvPr/>
          </p:nvSpPr>
          <p:spPr>
            <a:xfrm>
              <a:off x="3800872" y="2357405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B3302F7D-2AFA-42E7-BDA7-F6AC10535D00}"/>
                </a:ext>
              </a:extLst>
            </p:cNvPr>
            <p:cNvSpPr/>
            <p:nvPr/>
          </p:nvSpPr>
          <p:spPr>
            <a:xfrm>
              <a:off x="3800872" y="1923629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3AFA3B0A-6655-476B-8DBA-DE6DC493E176}"/>
                </a:ext>
              </a:extLst>
            </p:cNvPr>
            <p:cNvSpPr/>
            <p:nvPr/>
          </p:nvSpPr>
          <p:spPr>
            <a:xfrm>
              <a:off x="1763688" y="620068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19" name="Rectángulo 18">
              <a:extLst>
                <a:ext uri="{FF2B5EF4-FFF2-40B4-BE49-F238E27FC236}">
                  <a16:creationId xmlns:a16="http://schemas.microsoft.com/office/drawing/2014/main" id="{B39B5394-4D40-42DC-AE37-1648BC9AB2A6}"/>
                </a:ext>
              </a:extLst>
            </p:cNvPr>
            <p:cNvSpPr/>
            <p:nvPr/>
          </p:nvSpPr>
          <p:spPr>
            <a:xfrm>
              <a:off x="1763688" y="2817993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3CD5E8EA-4AA1-4D45-835F-6B1DD2DEEE0A}"/>
                </a:ext>
              </a:extLst>
            </p:cNvPr>
            <p:cNvSpPr/>
            <p:nvPr/>
          </p:nvSpPr>
          <p:spPr>
            <a:xfrm>
              <a:off x="1742728" y="2352616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D86AD983-841D-4B3F-8AC3-4AD67961B7BD}"/>
                </a:ext>
              </a:extLst>
            </p:cNvPr>
            <p:cNvSpPr/>
            <p:nvPr/>
          </p:nvSpPr>
          <p:spPr>
            <a:xfrm>
              <a:off x="5776658" y="3247975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3" name="Rectángulo 22">
              <a:extLst>
                <a:ext uri="{FF2B5EF4-FFF2-40B4-BE49-F238E27FC236}">
                  <a16:creationId xmlns:a16="http://schemas.microsoft.com/office/drawing/2014/main" id="{19B9C497-8EEF-46CF-BCDB-6ACFC7F97096}"/>
                </a:ext>
              </a:extLst>
            </p:cNvPr>
            <p:cNvSpPr/>
            <p:nvPr/>
          </p:nvSpPr>
          <p:spPr>
            <a:xfrm>
              <a:off x="5809333" y="2392386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id="{8C378DA7-4936-461D-877E-685F84D71D0F}"/>
                </a:ext>
              </a:extLst>
            </p:cNvPr>
            <p:cNvSpPr/>
            <p:nvPr/>
          </p:nvSpPr>
          <p:spPr>
            <a:xfrm>
              <a:off x="5796136" y="2807910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id="{9D6B81B7-ED50-498D-8F10-9DBD6F59AA25}"/>
                </a:ext>
              </a:extLst>
            </p:cNvPr>
            <p:cNvSpPr/>
            <p:nvPr/>
          </p:nvSpPr>
          <p:spPr>
            <a:xfrm>
              <a:off x="5285442" y="2814939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:a16="http://schemas.microsoft.com/office/drawing/2014/main" id="{729B3B7B-E6EF-45B5-B2B9-E97BEB782DDC}"/>
                </a:ext>
              </a:extLst>
            </p:cNvPr>
            <p:cNvSpPr/>
            <p:nvPr/>
          </p:nvSpPr>
          <p:spPr>
            <a:xfrm>
              <a:off x="6782668" y="2822207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29B5039B-A879-42FB-8B50-7BAD92138293}"/>
                </a:ext>
              </a:extLst>
            </p:cNvPr>
            <p:cNvSpPr/>
            <p:nvPr/>
          </p:nvSpPr>
          <p:spPr>
            <a:xfrm>
              <a:off x="6286916" y="2817379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8" name="Rectángulo 27">
              <a:extLst>
                <a:ext uri="{FF2B5EF4-FFF2-40B4-BE49-F238E27FC236}">
                  <a16:creationId xmlns:a16="http://schemas.microsoft.com/office/drawing/2014/main" id="{8CD83A78-18D9-4037-AFF8-C6B76848C080}"/>
                </a:ext>
              </a:extLst>
            </p:cNvPr>
            <p:cNvSpPr/>
            <p:nvPr/>
          </p:nvSpPr>
          <p:spPr>
            <a:xfrm>
              <a:off x="7288826" y="2806424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9" name="Rectángulo 28">
              <a:extLst>
                <a:ext uri="{FF2B5EF4-FFF2-40B4-BE49-F238E27FC236}">
                  <a16:creationId xmlns:a16="http://schemas.microsoft.com/office/drawing/2014/main" id="{7D107B67-084A-4D33-818C-D87F97BE7807}"/>
                </a:ext>
              </a:extLst>
            </p:cNvPr>
            <p:cNvSpPr/>
            <p:nvPr/>
          </p:nvSpPr>
          <p:spPr>
            <a:xfrm>
              <a:off x="7260251" y="3263758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:a16="http://schemas.microsoft.com/office/drawing/2014/main" id="{276FF7BD-3CD7-4A0A-BA38-ACA630F35F36}"/>
                </a:ext>
              </a:extLst>
            </p:cNvPr>
            <p:cNvSpPr/>
            <p:nvPr/>
          </p:nvSpPr>
          <p:spPr>
            <a:xfrm>
              <a:off x="7764307" y="2790641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1" name="Rectángulo 30">
              <a:extLst>
                <a:ext uri="{FF2B5EF4-FFF2-40B4-BE49-F238E27FC236}">
                  <a16:creationId xmlns:a16="http://schemas.microsoft.com/office/drawing/2014/main" id="{B500470F-FFA8-4F6A-957B-AEEC92E453BA}"/>
                </a:ext>
              </a:extLst>
            </p:cNvPr>
            <p:cNvSpPr/>
            <p:nvPr/>
          </p:nvSpPr>
          <p:spPr>
            <a:xfrm>
              <a:off x="7782328" y="2357405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1EAC3625-9EB9-4B6B-9EF1-474BCC6550D5}"/>
                </a:ext>
              </a:extLst>
            </p:cNvPr>
            <p:cNvSpPr/>
            <p:nvPr/>
          </p:nvSpPr>
          <p:spPr>
            <a:xfrm>
              <a:off x="7260251" y="1904425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:a16="http://schemas.microsoft.com/office/drawing/2014/main" id="{2F8F443F-FC7E-41E3-8D33-9036F0D0B00B}"/>
                </a:ext>
              </a:extLst>
            </p:cNvPr>
            <p:cNvSpPr/>
            <p:nvPr/>
          </p:nvSpPr>
          <p:spPr>
            <a:xfrm>
              <a:off x="7763057" y="1904425"/>
              <a:ext cx="504056" cy="4415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</p:grp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5B333F4-6CF7-4A18-A565-09709647D88D}"/>
              </a:ext>
            </a:extLst>
          </p:cNvPr>
          <p:cNvSpPr txBox="1"/>
          <p:nvPr/>
        </p:nvSpPr>
        <p:spPr>
          <a:xfrm>
            <a:off x="841907" y="112000"/>
            <a:ext cx="160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>
                <a:latin typeface="Arial" panose="020B0604020202020204" pitchFamily="34" charset="0"/>
                <a:cs typeface="Arial" panose="020B0604020202020204" pitchFamily="34" charset="0"/>
              </a:rPr>
              <a:t>Ejercicio 4</a:t>
            </a:r>
          </a:p>
        </p:txBody>
      </p:sp>
    </p:spTree>
    <p:extLst>
      <p:ext uri="{BB962C8B-B14F-4D97-AF65-F5344CB8AC3E}">
        <p14:creationId xmlns:p14="http://schemas.microsoft.com/office/powerpoint/2010/main" val="14717209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4897</TotalTime>
  <Words>648</Words>
  <Application>Microsoft Office PowerPoint</Application>
  <PresentationFormat>Presentación en pantalla (4:3)</PresentationFormat>
  <Paragraphs>128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Gill Sans</vt:lpstr>
      <vt:lpstr>Gill Sans MT</vt:lpstr>
      <vt:lpstr>Noto Sans Symbols</vt:lpstr>
      <vt:lpstr>Verdana</vt:lpstr>
      <vt:lpstr>Wingdings 2</vt:lpstr>
      <vt:lpstr>Solsticio</vt:lpstr>
      <vt:lpstr>Material semana 31 y 32 Matemática </vt:lpstr>
      <vt:lpstr>Presentación de PowerPoint</vt:lpstr>
      <vt:lpstr>Repasemos los contenidos. </vt:lpstr>
      <vt:lpstr>Presentación de PowerPoint</vt:lpstr>
      <vt:lpstr>Materiales para la actividad </vt:lpstr>
      <vt:lpstr>Actividad</vt:lpstr>
      <vt:lpstr>Ahora te toca a tí. Arma la figura con papel lustre, realiza el conteo de perímetro, dibújala en tu cuaderno y completa los datos. </vt:lpstr>
      <vt:lpstr>Presentación de PowerPoint</vt:lpstr>
      <vt:lpstr>Presentación de PowerPoint</vt:lpstr>
      <vt:lpstr>Desafío 1</vt:lpstr>
      <vt:lpstr>Desafío 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semana 20 y 21 Matemáticas</dc:title>
  <dc:creator>Daniela</dc:creator>
  <cp:lastModifiedBy>cinthiahernandez</cp:lastModifiedBy>
  <cp:revision>157</cp:revision>
  <dcterms:created xsi:type="dcterms:W3CDTF">2020-08-04T08:21:05Z</dcterms:created>
  <dcterms:modified xsi:type="dcterms:W3CDTF">2020-10-25T23:19:23Z</dcterms:modified>
</cp:coreProperties>
</file>