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0" r:id="rId4"/>
    <p:sldId id="265" r:id="rId5"/>
    <p:sldId id="266" r:id="rId6"/>
    <p:sldId id="267" r:id="rId7"/>
    <p:sldId id="269" r:id="rId8"/>
    <p:sldId id="268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BFF"/>
    <a:srgbClr val="802C0E"/>
    <a:srgbClr val="007A37"/>
    <a:srgbClr val="C32779"/>
    <a:srgbClr val="E2AC00"/>
    <a:srgbClr val="C1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>
              <a:lumMod val="20000"/>
              <a:lumOff val="80000"/>
            </a:schemeClr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5.pn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99753-C58E-48F5-B9CE-342504DE1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r>
              <a:rPr lang="es-ES" sz="5400" dirty="0">
                <a:solidFill>
                  <a:srgbClr val="C32779"/>
                </a:solidFill>
                <a:latin typeface="Broadway" panose="04040905080B02020502" pitchFamily="82" charset="0"/>
              </a:rPr>
              <a:t>DEPARTAMENTO DE</a:t>
            </a:r>
            <a:br>
              <a:rPr lang="es-ES" sz="5400" dirty="0">
                <a:solidFill>
                  <a:srgbClr val="C32779"/>
                </a:solidFill>
                <a:latin typeface="Broadway" panose="04040905080B02020502" pitchFamily="82" charset="0"/>
              </a:rPr>
            </a:br>
            <a:r>
              <a:rPr lang="es-ES" sz="5400" dirty="0">
                <a:solidFill>
                  <a:srgbClr val="C32779"/>
                </a:solidFill>
                <a:latin typeface="Broadway" panose="04040905080B02020502" pitchFamily="82" charset="0"/>
              </a:rPr>
              <a:t>ORIENTACIÓN</a:t>
            </a:r>
            <a:br>
              <a:rPr lang="es-ES" sz="5400" dirty="0">
                <a:solidFill>
                  <a:srgbClr val="E2AC00"/>
                </a:solidFill>
                <a:latin typeface="Broadway" panose="04040905080B02020502" pitchFamily="82" charset="0"/>
              </a:rPr>
            </a:br>
            <a:r>
              <a:rPr lang="es-ES" sz="5400" dirty="0">
                <a:solidFill>
                  <a:srgbClr val="E2AC00"/>
                </a:solidFill>
                <a:latin typeface="Broadway" panose="04040905080B02020502" pitchFamily="82" charset="0"/>
              </a:rPr>
              <a:t>3º 4º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93F8B3-715A-4C4D-951A-4226E785D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938251"/>
            <a:ext cx="7891272" cy="1688826"/>
          </a:xfrm>
        </p:spPr>
        <p:txBody>
          <a:bodyPr>
            <a:normAutofit fontScale="92500" lnSpcReduction="20000"/>
          </a:bodyPr>
          <a:lstStyle/>
          <a:p>
            <a:pPr algn="r"/>
            <a:endParaRPr lang="es-ES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r"/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ES" sz="2800" b="1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Colegio República Argentina </a:t>
            </a:r>
          </a:p>
          <a:p>
            <a:pPr algn="r"/>
            <a:r>
              <a:rPr lang="es-ES" sz="2800" b="1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10 AL 21 DE  de agosto </a:t>
            </a:r>
          </a:p>
          <a:p>
            <a:pPr algn="r"/>
            <a:r>
              <a:rPr lang="es-ES" sz="2800" b="1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Katerina Durán Gallegos</a:t>
            </a:r>
            <a:endParaRPr lang="es-ES" sz="2400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B8A648-9F99-46D7-980A-028A6FDFBF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437" y="523725"/>
            <a:ext cx="1176630" cy="14143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5A96148-FF9B-4D1D-8DC8-905D30F4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7FF"/>
              </a:clrFrom>
              <a:clrTo>
                <a:srgbClr val="FAF7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8622" y="34839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0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A79E6DC-75C3-43E3-AA9C-2AB757C2E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1D9DC"/>
              </a:clrFrom>
              <a:clrTo>
                <a:srgbClr val="D1D9DC">
                  <a:alpha val="0"/>
                </a:srgbClr>
              </a:clrTo>
            </a:clrChange>
          </a:blip>
          <a:srcRect l="20886" t="11329" r="21838" b="19139"/>
          <a:stretch/>
        </p:blipFill>
        <p:spPr>
          <a:xfrm>
            <a:off x="1114609" y="751343"/>
            <a:ext cx="9678573" cy="602097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BDEB3E1-7C3E-4D09-A055-B9650503130D}"/>
              </a:ext>
            </a:extLst>
          </p:cNvPr>
          <p:cNvSpPr/>
          <p:nvPr/>
        </p:nvSpPr>
        <p:spPr>
          <a:xfrm>
            <a:off x="1887415" y="2164140"/>
            <a:ext cx="84171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C32779"/>
                </a:solidFill>
              </a:rPr>
              <a:t>Identificar y practicar en forma autónoma conductas protectoras y de autocuidado en relación a:</a:t>
            </a:r>
          </a:p>
          <a:p>
            <a:r>
              <a:rPr lang="es-ES" sz="2400" b="1" dirty="0">
                <a:solidFill>
                  <a:srgbClr val="C32779"/>
                </a:solidFill>
              </a:rPr>
              <a:t>› rutinas de higiene</a:t>
            </a:r>
          </a:p>
          <a:p>
            <a:r>
              <a:rPr lang="es-ES" sz="2400" b="1" dirty="0">
                <a:solidFill>
                  <a:srgbClr val="C32779"/>
                </a:solidFill>
              </a:rPr>
              <a:t>› actividades de descanso, recreación y actividad física</a:t>
            </a:r>
          </a:p>
          <a:p>
            <a:r>
              <a:rPr lang="es-ES" sz="2400" b="1" dirty="0">
                <a:solidFill>
                  <a:srgbClr val="C32779"/>
                </a:solidFill>
              </a:rPr>
              <a:t>› hábitos de alimentación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3A43389-8EAF-4D18-9E69-D93864795D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437" y="523725"/>
            <a:ext cx="1176630" cy="141439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FFA3C8B-50CC-4C62-BF3B-2ACAF967F095}"/>
              </a:ext>
            </a:extLst>
          </p:cNvPr>
          <p:cNvSpPr/>
          <p:nvPr/>
        </p:nvSpPr>
        <p:spPr>
          <a:xfrm>
            <a:off x="1887415" y="1260257"/>
            <a:ext cx="3189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>
                <a:solidFill>
                  <a:srgbClr val="C32779"/>
                </a:solidFill>
              </a:rPr>
              <a:t>O.A.4.- (3º BÁSICO) </a:t>
            </a:r>
          </a:p>
          <a:p>
            <a:pPr lvl="0"/>
            <a:r>
              <a:rPr lang="es-ES" sz="2400" b="1" dirty="0">
                <a:solidFill>
                  <a:srgbClr val="C32779"/>
                </a:solidFill>
              </a:rPr>
              <a:t>O.A.5.- (4º BÁSICO)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53711-08F7-46AB-B890-1BE5563FF7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BE0"/>
              </a:clrFrom>
              <a:clrTo>
                <a:srgbClr val="FFFBE0">
                  <a:alpha val="0"/>
                </a:srgbClr>
              </a:clrTo>
            </a:clrChange>
          </a:blip>
          <a:srcRect l="61010" t="50000"/>
          <a:stretch/>
        </p:blipFill>
        <p:spPr>
          <a:xfrm>
            <a:off x="7979752" y="3541542"/>
            <a:ext cx="23248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4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BF0311-45C0-4B19-94F4-341A8BB482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437" y="523725"/>
            <a:ext cx="1176630" cy="14143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FBE86B-3A74-4178-BFFA-649EED9E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7584">
            <a:off x="1697521" y="903633"/>
            <a:ext cx="5695950" cy="5448300"/>
          </a:xfrm>
          <a:prstGeom prst="rect">
            <a:avLst/>
          </a:prstGeom>
          <a:ln w="79375">
            <a:solidFill>
              <a:srgbClr val="007A37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701A6D5-662F-4874-AAC5-BA397FD7C5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8967" y="3309730"/>
            <a:ext cx="1494182" cy="14941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61BA10-D0B8-4F24-8653-5C61C2159A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" r="8024" b="5231"/>
          <a:stretch/>
        </p:blipFill>
        <p:spPr>
          <a:xfrm>
            <a:off x="7146387" y="831560"/>
            <a:ext cx="4937761" cy="523161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A1868C5-154A-473C-A1EE-EF8B82B7E134}"/>
              </a:ext>
            </a:extLst>
          </p:cNvPr>
          <p:cNvSpPr/>
          <p:nvPr/>
        </p:nvSpPr>
        <p:spPr>
          <a:xfrm rot="208292">
            <a:off x="7583925" y="1581877"/>
            <a:ext cx="42451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007A37"/>
                </a:solidFill>
              </a:rPr>
              <a:t>Rutina:</a:t>
            </a:r>
          </a:p>
          <a:p>
            <a:pPr algn="just"/>
            <a:r>
              <a:rPr lang="es-ES" sz="3200" b="1" dirty="0">
                <a:solidFill>
                  <a:srgbClr val="007A37"/>
                </a:solidFill>
              </a:rPr>
              <a:t>Costumbre o hábito adquirido de hacer algo de un modo determinado, que no requiere tener que reflexionar o decidir</a:t>
            </a:r>
            <a:r>
              <a:rPr lang="es-ES" b="1" dirty="0">
                <a:solidFill>
                  <a:srgbClr val="007A37"/>
                </a:solidFill>
                <a:latin typeface="arial" panose="020B0604020202020204" pitchFamily="34" charset="0"/>
              </a:rPr>
              <a:t>.</a:t>
            </a:r>
            <a:endParaRPr lang="es-ES" b="1" dirty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2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4C4E38-48D0-4231-ACEC-CCCB51B1FB73}"/>
              </a:ext>
            </a:extLst>
          </p:cNvPr>
          <p:cNvSpPr txBox="1"/>
          <p:nvPr/>
        </p:nvSpPr>
        <p:spPr>
          <a:xfrm>
            <a:off x="1670770" y="463316"/>
            <a:ext cx="7318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ln>
                  <a:solidFill>
                    <a:srgbClr val="802C0E"/>
                  </a:solidFill>
                </a:ln>
                <a:solidFill>
                  <a:srgbClr val="C3277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Actividades recreativas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A1CD67-CC75-4573-93F3-0D317E42E6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5141" y="309489"/>
            <a:ext cx="3753095" cy="40468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A8AE94D-3C62-401F-A3BD-09BD087CA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0"/>
          <a:stretch/>
        </p:blipFill>
        <p:spPr>
          <a:xfrm>
            <a:off x="0" y="5429250"/>
            <a:ext cx="8382000" cy="14287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650CC3-BA3A-4043-8A47-08FC5D803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89" b="50000"/>
          <a:stretch/>
        </p:blipFill>
        <p:spPr>
          <a:xfrm>
            <a:off x="8382000" y="5485521"/>
            <a:ext cx="3797949" cy="14287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B117BF8-43AA-4C08-AD85-156D6830D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1" t="13776" r="11497" b="14029"/>
          <a:stretch/>
        </p:blipFill>
        <p:spPr>
          <a:xfrm>
            <a:off x="167714" y="1070211"/>
            <a:ext cx="7990450" cy="472674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4A16210-FED4-4FBA-8B2A-6B2CC4C08A50}"/>
              </a:ext>
            </a:extLst>
          </p:cNvPr>
          <p:cNvSpPr/>
          <p:nvPr/>
        </p:nvSpPr>
        <p:spPr>
          <a:xfrm>
            <a:off x="1684396" y="2090172"/>
            <a:ext cx="5419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n>
                  <a:solidFill>
                    <a:srgbClr val="007A37"/>
                  </a:solidFill>
                </a:ln>
                <a:solidFill>
                  <a:srgbClr val="007A37"/>
                </a:solidFill>
              </a:rPr>
              <a:t>Las actividades recreativas,  son aquellas acciones que permiten que una persona se entretenga o se divierta. Se trata de actividades que un individuo no realiza por obligación, sino que las lleva a cabo porque le generan placer.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898BE8D-7310-4997-A71A-5DA2531EE9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714" y="178535"/>
            <a:ext cx="117663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2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8F45592E-5F93-4777-B0DF-63F97DF34660}"/>
              </a:ext>
            </a:extLst>
          </p:cNvPr>
          <p:cNvSpPr/>
          <p:nvPr/>
        </p:nvSpPr>
        <p:spPr>
          <a:xfrm>
            <a:off x="9580096" y="4100457"/>
            <a:ext cx="1308297" cy="1812773"/>
          </a:xfrm>
          <a:prstGeom prst="ellipse">
            <a:avLst/>
          </a:prstGeom>
          <a:solidFill>
            <a:schemeClr val="bg1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2C04D2A-52B4-4816-9513-57ADD186DB38}"/>
              </a:ext>
            </a:extLst>
          </p:cNvPr>
          <p:cNvSpPr/>
          <p:nvPr/>
        </p:nvSpPr>
        <p:spPr>
          <a:xfrm>
            <a:off x="2287743" y="331124"/>
            <a:ext cx="1820023" cy="1969419"/>
          </a:xfrm>
          <a:prstGeom prst="ellipse">
            <a:avLst/>
          </a:prstGeom>
          <a:solidFill>
            <a:schemeClr val="bg1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2ACA59C-73A8-443F-9DB2-9022C8D855D1}"/>
              </a:ext>
            </a:extLst>
          </p:cNvPr>
          <p:cNvSpPr/>
          <p:nvPr/>
        </p:nvSpPr>
        <p:spPr>
          <a:xfrm>
            <a:off x="870719" y="2865986"/>
            <a:ext cx="1928343" cy="2468941"/>
          </a:xfrm>
          <a:prstGeom prst="ellipse">
            <a:avLst/>
          </a:prstGeom>
          <a:solidFill>
            <a:schemeClr val="bg1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B97F21E-708C-465B-818A-F5CFEA9D2362}"/>
              </a:ext>
            </a:extLst>
          </p:cNvPr>
          <p:cNvSpPr/>
          <p:nvPr/>
        </p:nvSpPr>
        <p:spPr>
          <a:xfrm>
            <a:off x="3277772" y="4885288"/>
            <a:ext cx="2449676" cy="1531465"/>
          </a:xfrm>
          <a:prstGeom prst="ellipse">
            <a:avLst/>
          </a:prstGeom>
          <a:solidFill>
            <a:schemeClr val="bg1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EA98594-A126-4345-95D2-3B141EB24C24}"/>
              </a:ext>
            </a:extLst>
          </p:cNvPr>
          <p:cNvSpPr/>
          <p:nvPr/>
        </p:nvSpPr>
        <p:spPr>
          <a:xfrm>
            <a:off x="4389119" y="2307102"/>
            <a:ext cx="3080825" cy="2083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44B95E9-5945-4648-A905-CCF55C36C827}"/>
              </a:ext>
            </a:extLst>
          </p:cNvPr>
          <p:cNvSpPr/>
          <p:nvPr/>
        </p:nvSpPr>
        <p:spPr>
          <a:xfrm>
            <a:off x="9580097" y="991833"/>
            <a:ext cx="1670437" cy="2630537"/>
          </a:xfrm>
          <a:prstGeom prst="ellipse">
            <a:avLst/>
          </a:prstGeom>
          <a:solidFill>
            <a:schemeClr val="bg1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63BD77-D521-4E42-9068-69284EA0D07C}"/>
              </a:ext>
            </a:extLst>
          </p:cNvPr>
          <p:cNvSpPr txBox="1"/>
          <p:nvPr/>
        </p:nvSpPr>
        <p:spPr>
          <a:xfrm>
            <a:off x="4490131" y="2530798"/>
            <a:ext cx="287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rgbClr val="802C0E"/>
                  </a:solidFill>
                </a:ln>
                <a:solidFill>
                  <a:srgbClr val="C3277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Actividades </a:t>
            </a:r>
          </a:p>
          <a:p>
            <a:pPr algn="ctr"/>
            <a:r>
              <a:rPr lang="es-ES" sz="3200" b="1" dirty="0">
                <a:ln>
                  <a:solidFill>
                    <a:srgbClr val="802C0E"/>
                  </a:solidFill>
                </a:ln>
                <a:solidFill>
                  <a:srgbClr val="C3277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Recreativas </a:t>
            </a:r>
          </a:p>
          <a:p>
            <a:pPr algn="ctr"/>
            <a:r>
              <a:rPr lang="es-ES" sz="3200" b="1" dirty="0">
                <a:ln>
                  <a:solidFill>
                    <a:srgbClr val="802C0E"/>
                  </a:solidFill>
                </a:ln>
                <a:solidFill>
                  <a:srgbClr val="C3277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Saludables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5578EC-F481-483E-AA81-F726FA4735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0097" y="1284383"/>
            <a:ext cx="1546367" cy="20312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5309BC6-3D17-43E6-BB28-313EEB6AD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791"/>
          <a:stretch/>
        </p:blipFill>
        <p:spPr>
          <a:xfrm>
            <a:off x="3131906" y="5006843"/>
            <a:ext cx="2964094" cy="13152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6DDA1D-AA5F-4F49-AB43-9D9465EF63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639" y="3137575"/>
            <a:ext cx="1981666" cy="246894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DB5C593-979A-49FC-AD0D-C1A228E75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237"/>
          <a:stretch/>
        </p:blipFill>
        <p:spPr>
          <a:xfrm>
            <a:off x="2643213" y="710369"/>
            <a:ext cx="1188781" cy="13716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48909C1-F911-41FE-BD6F-10CDECEB10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6161" y="4316804"/>
            <a:ext cx="1091184" cy="1493520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E3D1F4F1-D631-4A28-8E15-D91DBD56A643}"/>
              </a:ext>
            </a:extLst>
          </p:cNvPr>
          <p:cNvSpPr/>
          <p:nvPr/>
        </p:nvSpPr>
        <p:spPr>
          <a:xfrm>
            <a:off x="6788264" y="4576058"/>
            <a:ext cx="1590858" cy="2036736"/>
          </a:xfrm>
          <a:prstGeom prst="ellipse">
            <a:avLst/>
          </a:prstGeom>
          <a:solidFill>
            <a:schemeClr val="bg1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Marcador de contenido 4">
            <a:extLst>
              <a:ext uri="{FF2B5EF4-FFF2-40B4-BE49-F238E27FC236}">
                <a16:creationId xmlns:a16="http://schemas.microsoft.com/office/drawing/2014/main" id="{D562F261-9FDF-4ED8-AD5C-F9AF9F0D6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81081" b="67982"/>
          <a:stretch/>
        </p:blipFill>
        <p:spPr>
          <a:xfrm>
            <a:off x="6911658" y="4544017"/>
            <a:ext cx="1378634" cy="2068777"/>
          </a:xfr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21B04106-1177-4EA0-88EF-7070F8ECFAF0}"/>
              </a:ext>
            </a:extLst>
          </p:cNvPr>
          <p:cNvSpPr/>
          <p:nvPr/>
        </p:nvSpPr>
        <p:spPr>
          <a:xfrm>
            <a:off x="5913256" y="353773"/>
            <a:ext cx="1670437" cy="1841481"/>
          </a:xfrm>
          <a:prstGeom prst="ellipse">
            <a:avLst/>
          </a:prstGeom>
          <a:solidFill>
            <a:schemeClr val="bg1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FA1C803-4D13-41B5-A56D-D1911F2E44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79353" b="55743"/>
          <a:stretch/>
        </p:blipFill>
        <p:spPr>
          <a:xfrm>
            <a:off x="6328876" y="184008"/>
            <a:ext cx="918775" cy="1969419"/>
          </a:xfrm>
          <a:prstGeom prst="rect">
            <a:avLst/>
          </a:prstGeom>
        </p:spPr>
      </p:pic>
      <p:pic>
        <p:nvPicPr>
          <p:cNvPr id="26" name="Marcador de contenido 11">
            <a:extLst>
              <a:ext uri="{FF2B5EF4-FFF2-40B4-BE49-F238E27FC236}">
                <a16:creationId xmlns:a16="http://schemas.microsoft.com/office/drawing/2014/main" id="{B61219EB-320E-43E7-A488-B26EEFABC4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72" r="77156" b="61995"/>
          <a:stretch/>
        </p:blipFill>
        <p:spPr>
          <a:xfrm rot="15644025">
            <a:off x="2956202" y="2542706"/>
            <a:ext cx="1176630" cy="2602498"/>
          </a:xfrm>
          <a:prstGeom prst="rect">
            <a:avLst/>
          </a:prstGeom>
        </p:spPr>
      </p:pic>
      <p:pic>
        <p:nvPicPr>
          <p:cNvPr id="27" name="Marcador de contenido 11">
            <a:extLst>
              <a:ext uri="{FF2B5EF4-FFF2-40B4-BE49-F238E27FC236}">
                <a16:creationId xmlns:a16="http://schemas.microsoft.com/office/drawing/2014/main" id="{67B19BE2-DF73-4ADF-97A3-EC6401F21F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204" b="42837"/>
          <a:stretch/>
        </p:blipFill>
        <p:spPr>
          <a:xfrm rot="14876434">
            <a:off x="7338213" y="1004617"/>
            <a:ext cx="1528353" cy="2809283"/>
          </a:xfrm>
          <a:prstGeom prst="rect">
            <a:avLst/>
          </a:prstGeom>
        </p:spPr>
      </p:pic>
      <p:pic>
        <p:nvPicPr>
          <p:cNvPr id="28" name="Marcador de contenido 11">
            <a:extLst>
              <a:ext uri="{FF2B5EF4-FFF2-40B4-BE49-F238E27FC236}">
                <a16:creationId xmlns:a16="http://schemas.microsoft.com/office/drawing/2014/main" id="{2FE74746-C2CB-43D5-BF8A-8C3393F7D8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204" b="42837"/>
          <a:stretch/>
        </p:blipFill>
        <p:spPr>
          <a:xfrm rot="1141600">
            <a:off x="5759212" y="3892264"/>
            <a:ext cx="699713" cy="1923397"/>
          </a:xfrm>
          <a:prstGeom prst="rect">
            <a:avLst/>
          </a:prstGeom>
        </p:spPr>
      </p:pic>
      <p:pic>
        <p:nvPicPr>
          <p:cNvPr id="30" name="Marcador de contenido 11">
            <a:extLst>
              <a:ext uri="{FF2B5EF4-FFF2-40B4-BE49-F238E27FC236}">
                <a16:creationId xmlns:a16="http://schemas.microsoft.com/office/drawing/2014/main" id="{9A74AC4E-E1DB-447D-B5FD-C2E2C9ACEC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57" t="5634" r="20731" b="66321"/>
          <a:stretch/>
        </p:blipFill>
        <p:spPr>
          <a:xfrm rot="19354736">
            <a:off x="4204941" y="1016759"/>
            <a:ext cx="644431" cy="1660518"/>
          </a:xfrm>
          <a:prstGeom prst="rect">
            <a:avLst/>
          </a:prstGeom>
        </p:spPr>
      </p:pic>
      <p:pic>
        <p:nvPicPr>
          <p:cNvPr id="31" name="Marcador de contenido 11">
            <a:extLst>
              <a:ext uri="{FF2B5EF4-FFF2-40B4-BE49-F238E27FC236}">
                <a16:creationId xmlns:a16="http://schemas.microsoft.com/office/drawing/2014/main" id="{0F9C95C5-5193-465D-9BEF-619735F8BC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57" t="5634" r="20731" b="66321"/>
          <a:stretch/>
        </p:blipFill>
        <p:spPr>
          <a:xfrm rot="7556605">
            <a:off x="8167183" y="3050845"/>
            <a:ext cx="644431" cy="2705683"/>
          </a:xfrm>
          <a:prstGeom prst="rect">
            <a:avLst/>
          </a:prstGeom>
        </p:spPr>
      </p:pic>
      <p:pic>
        <p:nvPicPr>
          <p:cNvPr id="32" name="Marcador de contenido 11">
            <a:extLst>
              <a:ext uri="{FF2B5EF4-FFF2-40B4-BE49-F238E27FC236}">
                <a16:creationId xmlns:a16="http://schemas.microsoft.com/office/drawing/2014/main" id="{99DDEE02-747B-43EC-AA38-498EB7EE68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43" t="33309" r="66606" b="40798"/>
          <a:stretch/>
        </p:blipFill>
        <p:spPr>
          <a:xfrm rot="1153585">
            <a:off x="6638575" y="1614278"/>
            <a:ext cx="821529" cy="1373071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F322DCA2-5F83-495B-90F3-1B15D048F9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10" t="282" b="80566"/>
          <a:stretch/>
        </p:blipFill>
        <p:spPr>
          <a:xfrm rot="16200000">
            <a:off x="-734602" y="940574"/>
            <a:ext cx="4134128" cy="235445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D434020-3D04-4DDB-9613-7BEC07FA47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958" b="56223"/>
          <a:stretch/>
        </p:blipFill>
        <p:spPr>
          <a:xfrm rot="10800000">
            <a:off x="10974766" y="2082019"/>
            <a:ext cx="1865052" cy="475309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B3754D2-06CF-47E7-9E42-CCC1230C96F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0445" y="567315"/>
            <a:ext cx="117663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2916FC5-701C-4013-9123-310DBC7CE0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3793" y="132046"/>
            <a:ext cx="4491550" cy="47435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79164B-A161-4980-84F5-1E3477ED7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584" t="8341" r="6584" b="3136"/>
          <a:stretch/>
        </p:blipFill>
        <p:spPr>
          <a:xfrm>
            <a:off x="2116885" y="694255"/>
            <a:ext cx="5884115" cy="468341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BE1E63A-D9E7-4D1A-A040-183FC1F59B01}"/>
              </a:ext>
            </a:extLst>
          </p:cNvPr>
          <p:cNvSpPr txBox="1"/>
          <p:nvPr/>
        </p:nvSpPr>
        <p:spPr>
          <a:xfrm rot="21020631">
            <a:off x="3403966" y="1293693"/>
            <a:ext cx="4053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C32779"/>
                </a:solidFill>
              </a:rPr>
              <a:t>Actividades no saludables:</a:t>
            </a:r>
          </a:p>
          <a:p>
            <a:r>
              <a:rPr lang="es-ES" sz="2400" b="1" dirty="0">
                <a:solidFill>
                  <a:srgbClr val="C32779"/>
                </a:solidFill>
              </a:rPr>
              <a:t>1.-</a:t>
            </a:r>
          </a:p>
          <a:p>
            <a:r>
              <a:rPr lang="es-ES" sz="2400" b="1" dirty="0">
                <a:solidFill>
                  <a:srgbClr val="C32779"/>
                </a:solidFill>
              </a:rPr>
              <a:t>2.-</a:t>
            </a:r>
          </a:p>
          <a:p>
            <a:r>
              <a:rPr lang="es-ES" sz="2400" b="1" dirty="0">
                <a:solidFill>
                  <a:srgbClr val="C32779"/>
                </a:solidFill>
              </a:rPr>
              <a:t>3.-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B745C4-541F-41FD-95DA-BD1A5D873B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0"/>
          <a:stretch/>
        </p:blipFill>
        <p:spPr>
          <a:xfrm>
            <a:off x="0" y="5429250"/>
            <a:ext cx="8382000" cy="14287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8054244-4DEF-4DA5-AC0B-5A5200FE9B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0"/>
          <a:stretch/>
        </p:blipFill>
        <p:spPr>
          <a:xfrm>
            <a:off x="3810000" y="5403459"/>
            <a:ext cx="8382000" cy="14287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782FEAD-D9FD-44FD-8B8D-F29548CE14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437" y="523725"/>
            <a:ext cx="117663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E5B408F-A68D-4943-B7E1-887C3E26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622" y="845233"/>
            <a:ext cx="5386755" cy="538675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FE0D48F-DE80-427C-8CE9-D2A6BED06E3B}"/>
              </a:ext>
            </a:extLst>
          </p:cNvPr>
          <p:cNvSpPr/>
          <p:nvPr/>
        </p:nvSpPr>
        <p:spPr>
          <a:xfrm rot="20428691">
            <a:off x="859339" y="4456236"/>
            <a:ext cx="1644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802C0E"/>
                </a:solidFill>
              </a:rPr>
              <a:t>La cantidad de alimentos ha de ser la adecuada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81DAA1A-435B-4A97-9C3F-46B51B1EC6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E9E7"/>
              </a:clrFrom>
              <a:clrTo>
                <a:srgbClr val="C5E9E7">
                  <a:alpha val="0"/>
                </a:srgbClr>
              </a:clrTo>
            </a:clrChange>
          </a:blip>
          <a:srcRect l="9358" r="50000" b="53523"/>
          <a:stretch/>
        </p:blipFill>
        <p:spPr>
          <a:xfrm rot="20515123">
            <a:off x="380818" y="3365955"/>
            <a:ext cx="2492704" cy="28506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7B96129-0DAE-4B5E-98EA-4FFE994BB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E9E7"/>
              </a:clrFrom>
              <a:clrTo>
                <a:srgbClr val="C5E9E7">
                  <a:alpha val="0"/>
                </a:srgbClr>
              </a:clrTo>
            </a:clrChange>
          </a:blip>
          <a:srcRect l="52913" t="51577" r="6827" b="7567"/>
          <a:stretch/>
        </p:blipFill>
        <p:spPr>
          <a:xfrm rot="1476255">
            <a:off x="9288072" y="2172638"/>
            <a:ext cx="2389356" cy="175375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94070FE-5850-4732-A4D5-DE221E0DFD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5E9E7"/>
              </a:clrFrom>
              <a:clrTo>
                <a:srgbClr val="C5E9E7">
                  <a:alpha val="0"/>
                </a:srgbClr>
              </a:clrTo>
            </a:clrChange>
          </a:blip>
          <a:srcRect l="10638" t="47445" r="47633" b="3454"/>
          <a:stretch/>
        </p:blipFill>
        <p:spPr>
          <a:xfrm rot="20701994">
            <a:off x="661277" y="1445697"/>
            <a:ext cx="2236653" cy="263177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3515992-C693-4545-B04C-988569DA642C}"/>
              </a:ext>
            </a:extLst>
          </p:cNvPr>
          <p:cNvSpPr/>
          <p:nvPr/>
        </p:nvSpPr>
        <p:spPr>
          <a:xfrm rot="20727548">
            <a:off x="953241" y="1980347"/>
            <a:ext cx="185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802C0E"/>
                </a:solidFill>
              </a:rPr>
              <a:t>Debe aportar todos los nutrientes que necesita el organismo.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56E64D7-36E0-440C-9DF7-DEF717C3D8CB}"/>
              </a:ext>
            </a:extLst>
          </p:cNvPr>
          <p:cNvSpPr/>
          <p:nvPr/>
        </p:nvSpPr>
        <p:spPr>
          <a:xfrm rot="1487834">
            <a:off x="9476347" y="2770133"/>
            <a:ext cx="208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802C0E"/>
                </a:solidFill>
              </a:rPr>
              <a:t>Tiene que ser equilibrada.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170A1AD-1761-40AE-9D5C-AFA20C41AB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4572" t="20956" r="49197" b="62263"/>
          <a:stretch/>
        </p:blipFill>
        <p:spPr>
          <a:xfrm>
            <a:off x="2274278" y="-17642"/>
            <a:ext cx="7680962" cy="90394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153889-F58D-4433-9EF5-2BDF094DC76D}"/>
              </a:ext>
            </a:extLst>
          </p:cNvPr>
          <p:cNvSpPr/>
          <p:nvPr/>
        </p:nvSpPr>
        <p:spPr>
          <a:xfrm>
            <a:off x="2274278" y="25668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cap="all" dirty="0">
                <a:solidFill>
                  <a:srgbClr val="007A37"/>
                </a:solidFill>
                <a:latin typeface="Cabin"/>
              </a:rPr>
              <a:t>¿QUÉ CARACTERÍSTICAS DEBE DE TENER UNA ALIMENTACIÓN SALUDABLE?</a:t>
            </a:r>
            <a:endParaRPr lang="es-ES" b="1" i="0" cap="all" dirty="0">
              <a:solidFill>
                <a:srgbClr val="007A37"/>
              </a:solidFill>
              <a:effectLst/>
              <a:latin typeface="Cabin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625A08C-8F4D-490F-A229-8588658797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ADA"/>
              </a:clrFrom>
              <a:clrTo>
                <a:srgbClr val="FFFADA">
                  <a:alpha val="0"/>
                </a:srgbClr>
              </a:clrTo>
            </a:clrChange>
          </a:blip>
          <a:srcRect l="59408" t="52706"/>
          <a:stretch/>
        </p:blipFill>
        <p:spPr>
          <a:xfrm>
            <a:off x="9513683" y="4139606"/>
            <a:ext cx="2420362" cy="266682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2D62DD0-D6D9-4C6D-BE45-F40A6925EF0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437" y="523725"/>
            <a:ext cx="117663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9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be 12">
            <a:extLst>
              <a:ext uri="{FF2B5EF4-FFF2-40B4-BE49-F238E27FC236}">
                <a16:creationId xmlns:a16="http://schemas.microsoft.com/office/drawing/2014/main" id="{2E5B011A-F339-49CA-B60D-C591C9D67561}"/>
              </a:ext>
            </a:extLst>
          </p:cNvPr>
          <p:cNvSpPr/>
          <p:nvPr/>
        </p:nvSpPr>
        <p:spPr>
          <a:xfrm>
            <a:off x="8163951" y="1164549"/>
            <a:ext cx="2753069" cy="1366579"/>
          </a:xfrm>
          <a:prstGeom prst="cloud">
            <a:avLst/>
          </a:prstGeom>
          <a:solidFill>
            <a:srgbClr val="AB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Nube 11">
            <a:extLst>
              <a:ext uri="{FF2B5EF4-FFF2-40B4-BE49-F238E27FC236}">
                <a16:creationId xmlns:a16="http://schemas.microsoft.com/office/drawing/2014/main" id="{CC20C7CD-718A-43D5-A6EF-E849AA5B0AEA}"/>
              </a:ext>
            </a:extLst>
          </p:cNvPr>
          <p:cNvSpPr/>
          <p:nvPr/>
        </p:nvSpPr>
        <p:spPr>
          <a:xfrm>
            <a:off x="2109381" y="615520"/>
            <a:ext cx="1842867" cy="1366579"/>
          </a:xfrm>
          <a:prstGeom prst="cloud">
            <a:avLst/>
          </a:prstGeom>
          <a:solidFill>
            <a:srgbClr val="AB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780156-22CC-487A-8261-9501335D5F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41568F"/>
              </a:clrFrom>
              <a:clrTo>
                <a:srgbClr val="41568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3366" y="951647"/>
            <a:ext cx="4970585" cy="49547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F2CC79-B81B-4E6B-BF8E-4D2E1AB50C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2730304" y="-2596664"/>
            <a:ext cx="6731391" cy="12051325"/>
          </a:xfrm>
          <a:prstGeom prst="rect">
            <a:avLst/>
          </a:prstGeom>
          <a:ln w="6350"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44627A6-78A7-4491-B848-F685B2F7AD59}"/>
              </a:ext>
            </a:extLst>
          </p:cNvPr>
          <p:cNvSpPr/>
          <p:nvPr/>
        </p:nvSpPr>
        <p:spPr>
          <a:xfrm>
            <a:off x="2264522" y="815926"/>
            <a:ext cx="1547823" cy="957831"/>
          </a:xfrm>
          <a:prstGeom prst="rect">
            <a:avLst/>
          </a:prstGeom>
          <a:ln w="12700">
            <a:noFill/>
            <a:prstDash val="solid"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54585A"/>
                </a:solidFill>
                <a:latin typeface="Helvetica" panose="020B0604020202020204" pitchFamily="34" charset="0"/>
              </a:rPr>
              <a:t>1. Respeta los horarios de sueño.</a:t>
            </a:r>
            <a:endParaRPr lang="es-ES" b="1" i="0" dirty="0">
              <a:solidFill>
                <a:srgbClr val="54585A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A73E064-7A98-4C53-8939-CEB4F121A1D8}"/>
              </a:ext>
            </a:extLst>
          </p:cNvPr>
          <p:cNvSpPr/>
          <p:nvPr/>
        </p:nvSpPr>
        <p:spPr>
          <a:xfrm>
            <a:off x="8455788" y="1386173"/>
            <a:ext cx="2368220" cy="923330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54585A"/>
                </a:solidFill>
                <a:latin typeface="Helvetica" panose="020B0604020202020204" pitchFamily="34" charset="0"/>
              </a:rPr>
              <a:t>4.-Incorpora la actividad física a tu rutina diaria</a:t>
            </a:r>
            <a:endParaRPr lang="es-ES" b="1" i="0" dirty="0">
              <a:solidFill>
                <a:srgbClr val="54585A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4" name="Nube 13">
            <a:extLst>
              <a:ext uri="{FF2B5EF4-FFF2-40B4-BE49-F238E27FC236}">
                <a16:creationId xmlns:a16="http://schemas.microsoft.com/office/drawing/2014/main" id="{C9FD1992-66B1-486C-9C0A-65A2F5090FAB}"/>
              </a:ext>
            </a:extLst>
          </p:cNvPr>
          <p:cNvSpPr/>
          <p:nvPr/>
        </p:nvSpPr>
        <p:spPr>
          <a:xfrm>
            <a:off x="8573089" y="3365387"/>
            <a:ext cx="2620178" cy="1819248"/>
          </a:xfrm>
          <a:prstGeom prst="cloud">
            <a:avLst/>
          </a:prstGeom>
          <a:solidFill>
            <a:srgbClr val="AB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B26D7BE-93F8-4912-A217-26959F3A38D0}"/>
              </a:ext>
            </a:extLst>
          </p:cNvPr>
          <p:cNvSpPr/>
          <p:nvPr/>
        </p:nvSpPr>
        <p:spPr>
          <a:xfrm>
            <a:off x="8648890" y="3813346"/>
            <a:ext cx="275306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54585A"/>
                </a:solidFill>
                <a:latin typeface="Helvetica" panose="020B0604020202020204" pitchFamily="34" charset="0"/>
              </a:rPr>
              <a:t>5.- Deja la tecnología por  lo menos una hora antes de ir a dormir</a:t>
            </a:r>
            <a:endParaRPr lang="es-ES" b="1" i="0" dirty="0">
              <a:solidFill>
                <a:srgbClr val="54585A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5" name="Nube 14">
            <a:extLst>
              <a:ext uri="{FF2B5EF4-FFF2-40B4-BE49-F238E27FC236}">
                <a16:creationId xmlns:a16="http://schemas.microsoft.com/office/drawing/2014/main" id="{B9443D2C-87BA-49E8-8DFE-5908887713D7}"/>
              </a:ext>
            </a:extLst>
          </p:cNvPr>
          <p:cNvSpPr/>
          <p:nvPr/>
        </p:nvSpPr>
        <p:spPr>
          <a:xfrm>
            <a:off x="745588" y="2024889"/>
            <a:ext cx="2354766" cy="1970336"/>
          </a:xfrm>
          <a:prstGeom prst="cloud">
            <a:avLst/>
          </a:prstGeom>
          <a:solidFill>
            <a:srgbClr val="AB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1532DA-C18A-45C0-830A-0FCF2FFEC0EB}"/>
              </a:ext>
            </a:extLst>
          </p:cNvPr>
          <p:cNvSpPr/>
          <p:nvPr/>
        </p:nvSpPr>
        <p:spPr>
          <a:xfrm>
            <a:off x="933623" y="2497578"/>
            <a:ext cx="209719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54585A"/>
                </a:solidFill>
                <a:latin typeface="Helvetica" panose="020B0604020202020204" pitchFamily="34" charset="0"/>
              </a:rPr>
              <a:t>2. Pon atención a lo que comes y lo que bebes</a:t>
            </a:r>
            <a:endParaRPr lang="es-ES" sz="2000" b="1" i="0" dirty="0">
              <a:solidFill>
                <a:srgbClr val="54585A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6" name="Nube 15">
            <a:extLst>
              <a:ext uri="{FF2B5EF4-FFF2-40B4-BE49-F238E27FC236}">
                <a16:creationId xmlns:a16="http://schemas.microsoft.com/office/drawing/2014/main" id="{5CAC9FF3-E6BD-49DD-A95E-D76A748EC567}"/>
              </a:ext>
            </a:extLst>
          </p:cNvPr>
          <p:cNvSpPr/>
          <p:nvPr/>
        </p:nvSpPr>
        <p:spPr>
          <a:xfrm>
            <a:off x="826962" y="4518374"/>
            <a:ext cx="1646701" cy="1438438"/>
          </a:xfrm>
          <a:prstGeom prst="cloud">
            <a:avLst/>
          </a:prstGeom>
          <a:solidFill>
            <a:srgbClr val="AB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2E1E72-E54D-48FB-89B3-CE50FB4821D4}"/>
              </a:ext>
            </a:extLst>
          </p:cNvPr>
          <p:cNvSpPr/>
          <p:nvPr/>
        </p:nvSpPr>
        <p:spPr>
          <a:xfrm>
            <a:off x="979168" y="4677788"/>
            <a:ext cx="1609779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54585A"/>
                </a:solidFill>
                <a:latin typeface="Helvetica" panose="020B0604020202020204" pitchFamily="34" charset="0"/>
              </a:rPr>
              <a:t>3. Crea un entorno relajado</a:t>
            </a:r>
            <a:endParaRPr lang="es-ES" sz="2000" b="1" i="0" dirty="0">
              <a:solidFill>
                <a:srgbClr val="54585A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EA46BF1-64F7-4876-8F26-98FEBDCBFE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754" y="433443"/>
            <a:ext cx="117663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174DE250-72F0-429A-A873-A06C0270E9AA}"/>
              </a:ext>
            </a:extLst>
          </p:cNvPr>
          <p:cNvSpPr/>
          <p:nvPr/>
        </p:nvSpPr>
        <p:spPr>
          <a:xfrm>
            <a:off x="3339805" y="1230922"/>
            <a:ext cx="1828800" cy="1688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326B7B-FACB-454E-ABC1-AB52FF570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022" y="0"/>
            <a:ext cx="5345723" cy="63502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A738AC-31AB-4786-847F-337E5D44F461}"/>
              </a:ext>
            </a:extLst>
          </p:cNvPr>
          <p:cNvSpPr txBox="1"/>
          <p:nvPr/>
        </p:nvSpPr>
        <p:spPr>
          <a:xfrm rot="206708" flipH="1">
            <a:off x="6458228" y="1856233"/>
            <a:ext cx="41630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Se les invita a </a:t>
            </a:r>
          </a:p>
          <a:p>
            <a:pPr algn="ctr"/>
            <a:r>
              <a:rPr lang="es-ES" sz="2800" dirty="0"/>
              <a:t> mantener los buenos  hábitos , a desarrollar una vida saludable a través de actividades recreativas , el  cuidando del sueño y una alimentación sana.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67EBF5-55B0-4E2B-984A-A80539ACDF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9675" y="733490"/>
            <a:ext cx="4368202" cy="5784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1162A1-9492-4180-896F-9B517B0E8D1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437" y="523725"/>
            <a:ext cx="117663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6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368</TotalTime>
  <Words>267</Words>
  <Application>Microsoft Office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Bradley Hand ITC</vt:lpstr>
      <vt:lpstr>Broadway</vt:lpstr>
      <vt:lpstr>Cabin</vt:lpstr>
      <vt:lpstr>Helvetica</vt:lpstr>
      <vt:lpstr>Rockwell</vt:lpstr>
      <vt:lpstr>Rockwell Condensed</vt:lpstr>
      <vt:lpstr>Wingdings</vt:lpstr>
      <vt:lpstr>Letras en madera</vt:lpstr>
      <vt:lpstr>DEPARTAMENTO DE ORIENTACIÓN 3º 4º 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ORIENTACIÓN 3º 4º BÁSICO</dc:title>
  <dc:creator>Docente Katerina Durán Gallegos</dc:creator>
  <cp:lastModifiedBy>Sandra Navarro</cp:lastModifiedBy>
  <cp:revision>30</cp:revision>
  <dcterms:created xsi:type="dcterms:W3CDTF">2020-07-29T01:33:01Z</dcterms:created>
  <dcterms:modified xsi:type="dcterms:W3CDTF">2020-08-03T01:19:43Z</dcterms:modified>
</cp:coreProperties>
</file>