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75" r:id="rId4"/>
    <p:sldId id="277" r:id="rId5"/>
    <p:sldId id="282" r:id="rId6"/>
    <p:sldId id="278" r:id="rId7"/>
    <p:sldId id="279" r:id="rId8"/>
    <p:sldId id="280" r:id="rId9"/>
    <p:sldId id="283" r:id="rId10"/>
    <p:sldId id="281" r:id="rId11"/>
    <p:sldId id="284" r:id="rId12"/>
    <p:sldId id="261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A067E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08/11/2020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748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3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5056" y="1580321"/>
            <a:ext cx="7091361" cy="141798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7200" b="1" dirty="0"/>
              <a:t>El texto dramático</a:t>
            </a:r>
          </a:p>
        </p:txBody>
      </p:sp>
      <p:pic>
        <p:nvPicPr>
          <p:cNvPr id="5" name="Imagen 4" descr="Descripción: Resultado de imagen para insignia colegio republica argentina rancagua">
            <a:extLst>
              <a:ext uri="{FF2B5EF4-FFF2-40B4-BE49-F238E27FC236}">
                <a16:creationId xmlns:a16="http://schemas.microsoft.com/office/drawing/2014/main" id="{CFCBCF9F-95E0-4F89-BC8F-9F9C15F02D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" y="274637"/>
            <a:ext cx="609224" cy="706091"/>
          </a:xfrm>
          <a:prstGeom prst="rect">
            <a:avLst/>
          </a:prstGeom>
          <a:noFill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BD31609-E5E7-4E92-9664-55FDAAF5D517}"/>
              </a:ext>
            </a:extLst>
          </p:cNvPr>
          <p:cNvSpPr/>
          <p:nvPr/>
        </p:nvSpPr>
        <p:spPr>
          <a:xfrm>
            <a:off x="1438025" y="369149"/>
            <a:ext cx="24719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MX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República Argentina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O’Carrol  # 850-   Fono 72- 2230332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Rancagua                                                   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2B408A5E-61AD-47FF-B883-9DB28F883C01}"/>
              </a:ext>
            </a:extLst>
          </p:cNvPr>
          <p:cNvSpPr txBox="1">
            <a:spLocks/>
          </p:cNvSpPr>
          <p:nvPr/>
        </p:nvSpPr>
        <p:spPr>
          <a:xfrm>
            <a:off x="1953410" y="4363279"/>
            <a:ext cx="414259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/>
              <a:t>Cuartos Básicos</a:t>
            </a:r>
          </a:p>
          <a:p>
            <a:pPr algn="ctr"/>
            <a:r>
              <a:rPr lang="es-ES" sz="1800" b="1" dirty="0"/>
              <a:t>Semana 33-34</a:t>
            </a:r>
          </a:p>
          <a:p>
            <a:pPr algn="ctr"/>
            <a:r>
              <a:rPr lang="es-ES" sz="1800" b="1" dirty="0"/>
              <a:t>Programa de integración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51A2F55-1A6A-4D59-B338-F8133411C862}"/>
              </a:ext>
            </a:extLst>
          </p:cNvPr>
          <p:cNvSpPr txBox="1"/>
          <p:nvPr/>
        </p:nvSpPr>
        <p:spPr>
          <a:xfrm>
            <a:off x="1822174" y="479681"/>
            <a:ext cx="854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¿Cuáles eran los personajes de la obra “Caperucita roja”?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sz="2400" dirty="0"/>
              <a:t>Recuerda la obra leída y pincha los personajes correctos.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4AAF74-4A4D-4E71-AACD-86125B81559B}"/>
              </a:ext>
            </a:extLst>
          </p:cNvPr>
          <p:cNvSpPr txBox="1"/>
          <p:nvPr/>
        </p:nvSpPr>
        <p:spPr>
          <a:xfrm>
            <a:off x="334235" y="1927059"/>
            <a:ext cx="18553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4000" dirty="0"/>
              <a:t>LOBO</a:t>
            </a:r>
            <a:r>
              <a:rPr lang="es-CL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3A1291-FD17-405C-9E5D-CB2BDC5489DE}"/>
              </a:ext>
            </a:extLst>
          </p:cNvPr>
          <p:cNvSpPr txBox="1"/>
          <p:nvPr/>
        </p:nvSpPr>
        <p:spPr>
          <a:xfrm>
            <a:off x="390940" y="3579193"/>
            <a:ext cx="25775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4000" dirty="0"/>
              <a:t>ABUELITA </a:t>
            </a:r>
            <a:r>
              <a:rPr lang="es-CL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C32C5F-13F6-4BEA-9CC7-4C1B09A75F01}"/>
              </a:ext>
            </a:extLst>
          </p:cNvPr>
          <p:cNvSpPr txBox="1"/>
          <p:nvPr/>
        </p:nvSpPr>
        <p:spPr>
          <a:xfrm>
            <a:off x="6530006" y="1927059"/>
            <a:ext cx="18553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4000" dirty="0"/>
              <a:t>PADRE</a:t>
            </a:r>
            <a:r>
              <a:rPr lang="es-CL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EAE764-5FFD-44BC-B68A-8F397184F0F1}"/>
              </a:ext>
            </a:extLst>
          </p:cNvPr>
          <p:cNvSpPr txBox="1"/>
          <p:nvPr/>
        </p:nvSpPr>
        <p:spPr>
          <a:xfrm>
            <a:off x="3513482" y="4860150"/>
            <a:ext cx="19215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4000" dirty="0"/>
              <a:t>MADRE</a:t>
            </a:r>
            <a:r>
              <a:rPr lang="es-CL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59C14B-A411-4152-8702-B95A3C87E918}"/>
              </a:ext>
            </a:extLst>
          </p:cNvPr>
          <p:cNvSpPr txBox="1"/>
          <p:nvPr/>
        </p:nvSpPr>
        <p:spPr>
          <a:xfrm>
            <a:off x="8199781" y="3662061"/>
            <a:ext cx="32401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CAPERUCITA </a:t>
            </a:r>
            <a:r>
              <a:rPr lang="es-CL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FEA999D-31EC-4432-A07A-2B5CD5EB8D89}"/>
              </a:ext>
            </a:extLst>
          </p:cNvPr>
          <p:cNvSpPr txBox="1"/>
          <p:nvPr/>
        </p:nvSpPr>
        <p:spPr>
          <a:xfrm>
            <a:off x="6596266" y="4861843"/>
            <a:ext cx="271006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4000" dirty="0"/>
              <a:t>HERMANA</a:t>
            </a:r>
            <a:r>
              <a:rPr lang="es-CL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6141582-50D3-4905-9731-6CE116FDE9D0}"/>
              </a:ext>
            </a:extLst>
          </p:cNvPr>
          <p:cNvSpPr txBox="1"/>
          <p:nvPr/>
        </p:nvSpPr>
        <p:spPr>
          <a:xfrm>
            <a:off x="2811847" y="1900928"/>
            <a:ext cx="30877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4000" dirty="0"/>
              <a:t>CAPITUCITA</a:t>
            </a:r>
            <a:r>
              <a:rPr lang="es-CL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0A38AAD-FDDE-4D63-ABBC-0FF326A79B17}"/>
              </a:ext>
            </a:extLst>
          </p:cNvPr>
          <p:cNvSpPr txBox="1"/>
          <p:nvPr/>
        </p:nvSpPr>
        <p:spPr>
          <a:xfrm>
            <a:off x="8855763" y="1933383"/>
            <a:ext cx="25841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4000" dirty="0"/>
              <a:t>LEÑADOR</a:t>
            </a:r>
            <a:r>
              <a:rPr lang="es-CL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34AE2DE-2EEE-4569-846C-E63E39570A4C}"/>
              </a:ext>
            </a:extLst>
          </p:cNvPr>
          <p:cNvSpPr txBox="1"/>
          <p:nvPr/>
        </p:nvSpPr>
        <p:spPr>
          <a:xfrm>
            <a:off x="4128054" y="3647104"/>
            <a:ext cx="282271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4000" dirty="0"/>
              <a:t>NARRADOR</a:t>
            </a:r>
            <a:r>
              <a:rPr lang="es-CL" dirty="0"/>
              <a:t> </a:t>
            </a:r>
          </a:p>
        </p:txBody>
      </p:sp>
      <p:pic>
        <p:nvPicPr>
          <p:cNvPr id="28" name="Marcador de contenido 5" descr="Estrellas">
            <a:extLst>
              <a:ext uri="{FF2B5EF4-FFF2-40B4-BE49-F238E27FC236}">
                <a16:creationId xmlns:a16="http://schemas.microsoft.com/office/drawing/2014/main" id="{76417CDD-29E9-49A6-9B4D-E55B90B66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774" y="2161007"/>
            <a:ext cx="1264692" cy="1264692"/>
          </a:xfrm>
          <a:prstGeom prst="rect">
            <a:avLst/>
          </a:prstGeom>
        </p:spPr>
      </p:pic>
      <p:pic>
        <p:nvPicPr>
          <p:cNvPr id="29" name="Marcador de contenido 5" descr="Estrellas">
            <a:extLst>
              <a:ext uri="{FF2B5EF4-FFF2-40B4-BE49-F238E27FC236}">
                <a16:creationId xmlns:a16="http://schemas.microsoft.com/office/drawing/2014/main" id="{3AB417AD-A869-466E-BD42-9D807AAC3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7308" y="2254871"/>
            <a:ext cx="1264692" cy="1264692"/>
          </a:xfrm>
          <a:prstGeom prst="rect">
            <a:avLst/>
          </a:prstGeom>
        </p:spPr>
      </p:pic>
      <p:pic>
        <p:nvPicPr>
          <p:cNvPr id="30" name="Marcador de contenido 5" descr="Estrellas">
            <a:extLst>
              <a:ext uri="{FF2B5EF4-FFF2-40B4-BE49-F238E27FC236}">
                <a16:creationId xmlns:a16="http://schemas.microsoft.com/office/drawing/2014/main" id="{3E4DCEE7-DE9A-429F-8788-ED9C1141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4063" y="3737601"/>
            <a:ext cx="1264692" cy="1264692"/>
          </a:xfrm>
          <a:prstGeom prst="rect">
            <a:avLst/>
          </a:prstGeom>
        </p:spPr>
      </p:pic>
      <p:pic>
        <p:nvPicPr>
          <p:cNvPr id="31" name="Marcador de contenido 5" descr="Estrellas">
            <a:extLst>
              <a:ext uri="{FF2B5EF4-FFF2-40B4-BE49-F238E27FC236}">
                <a16:creationId xmlns:a16="http://schemas.microsoft.com/office/drawing/2014/main" id="{0C01B3C3-54C3-4F88-93FF-874E7EC50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674" y="3760579"/>
            <a:ext cx="1264692" cy="1264692"/>
          </a:xfrm>
          <a:prstGeom prst="rect">
            <a:avLst/>
          </a:prstGeom>
        </p:spPr>
      </p:pic>
      <p:pic>
        <p:nvPicPr>
          <p:cNvPr id="32" name="Marcador de contenido 5" descr="Estrellas">
            <a:extLst>
              <a:ext uri="{FF2B5EF4-FFF2-40B4-BE49-F238E27FC236}">
                <a16:creationId xmlns:a16="http://schemas.microsoft.com/office/drawing/2014/main" id="{F3B96C22-9C6E-4E2B-A237-773F3C0A5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005" y="3984440"/>
            <a:ext cx="1264692" cy="1264692"/>
          </a:xfrm>
          <a:prstGeom prst="rect">
            <a:avLst/>
          </a:prstGeom>
        </p:spPr>
      </p:pic>
      <p:pic>
        <p:nvPicPr>
          <p:cNvPr id="33" name="Marcador de contenido 5" descr="Estrellas">
            <a:extLst>
              <a:ext uri="{FF2B5EF4-FFF2-40B4-BE49-F238E27FC236}">
                <a16:creationId xmlns:a16="http://schemas.microsoft.com/office/drawing/2014/main" id="{6079F3D2-C5CB-44DF-B9FB-E4797E51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4085" y="5069445"/>
            <a:ext cx="1264692" cy="12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erucita Roja | Caperucita roja cuento infantil, Caperucita roja cuento,  Imagenes de caperucita roja">
            <a:extLst>
              <a:ext uri="{FF2B5EF4-FFF2-40B4-BE49-F238E27FC236}">
                <a16:creationId xmlns:a16="http://schemas.microsoft.com/office/drawing/2014/main" id="{C54049B6-F007-4D99-B46E-54B74F4A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53" y="1360745"/>
            <a:ext cx="2160846" cy="216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💠 Dibujos para colorear Caperucita Roja - Dibujosparacolorear.eu">
            <a:extLst>
              <a:ext uri="{FF2B5EF4-FFF2-40B4-BE49-F238E27FC236}">
                <a16:creationId xmlns:a16="http://schemas.microsoft.com/office/drawing/2014/main" id="{FBCEF235-907F-425F-A467-E8E9DD65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882" y="1311546"/>
            <a:ext cx="1973709" cy="211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l Giraldillo - TALLERES, GRAN NEVADA Y CAPERUCITA ROJA">
            <a:extLst>
              <a:ext uri="{FF2B5EF4-FFF2-40B4-BE49-F238E27FC236}">
                <a16:creationId xmlns:a16="http://schemas.microsoft.com/office/drawing/2014/main" id="{00BD4D42-C404-44E9-94DC-83038504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83" y="1360744"/>
            <a:ext cx="2330187" cy="2068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perucita-roja-5 – Cuentos infantiles">
            <a:extLst>
              <a:ext uri="{FF2B5EF4-FFF2-40B4-BE49-F238E27FC236}">
                <a16:creationId xmlns:a16="http://schemas.microsoft.com/office/drawing/2014/main" id="{3431083D-C509-4508-B615-3077D847C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8"/>
          <a:stretch/>
        </p:blipFill>
        <p:spPr bwMode="auto">
          <a:xfrm>
            <a:off x="1018464" y="1311546"/>
            <a:ext cx="2248927" cy="211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100098-D7F6-48FE-8363-391F2B63D17A}"/>
              </a:ext>
            </a:extLst>
          </p:cNvPr>
          <p:cNvSpPr txBox="1"/>
          <p:nvPr/>
        </p:nvSpPr>
        <p:spPr>
          <a:xfrm>
            <a:off x="279299" y="4927060"/>
            <a:ext cx="262393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/>
              <a:t>El leñador escucha sonidos que le llaman la atención y salva a caperucita y su abuelita.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58EB3F-1E2B-435C-AB9D-A32F8105EB3D}"/>
              </a:ext>
            </a:extLst>
          </p:cNvPr>
          <p:cNvSpPr txBox="1"/>
          <p:nvPr/>
        </p:nvSpPr>
        <p:spPr>
          <a:xfrm>
            <a:off x="3236696" y="4927060"/>
            <a:ext cx="262393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/>
              <a:t>Caperucita se queda en el bosque recolectando flores para su abuelita.</a:t>
            </a:r>
          </a:p>
          <a:p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E6D46E-7ECC-40B7-804F-0251DEE93FD1}"/>
              </a:ext>
            </a:extLst>
          </p:cNvPr>
          <p:cNvSpPr txBox="1"/>
          <p:nvPr/>
        </p:nvSpPr>
        <p:spPr>
          <a:xfrm>
            <a:off x="6262733" y="4927060"/>
            <a:ext cx="262393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/>
              <a:t>La madre de caperucita le pide llevar una canasta de comida a su abuela que está enferma.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26FAE7-F03B-4FE9-AE9B-32DB52150E4A}"/>
              </a:ext>
            </a:extLst>
          </p:cNvPr>
          <p:cNvSpPr txBox="1"/>
          <p:nvPr/>
        </p:nvSpPr>
        <p:spPr>
          <a:xfrm>
            <a:off x="9288771" y="4937557"/>
            <a:ext cx="262393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/>
              <a:t>Caperucita llega a la casa de su abuelita y el lobo se la come.</a:t>
            </a:r>
          </a:p>
          <a:p>
            <a:endParaRPr lang="es-CL" dirty="0"/>
          </a:p>
          <a:p>
            <a:r>
              <a:rPr lang="es-CL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D251589-F96E-4510-B573-BEDEA6EBE4D4}"/>
              </a:ext>
            </a:extLst>
          </p:cNvPr>
          <p:cNvSpPr txBox="1"/>
          <p:nvPr/>
        </p:nvSpPr>
        <p:spPr>
          <a:xfrm>
            <a:off x="548593" y="278296"/>
            <a:ext cx="1128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Observa las imágenes, luego lee los hechos ocurridos en la historia y ordena secuencialmente del 1 al 4.</a:t>
            </a:r>
          </a:p>
          <a:p>
            <a:r>
              <a:rPr lang="es-CL" b="1" dirty="0"/>
              <a:t>Importante: debes pinchar la imagen correcta para descubrir si ordenaste bien los hechos.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5236104-EF95-4589-AD2F-354730EB9F4E}"/>
              </a:ext>
            </a:extLst>
          </p:cNvPr>
          <p:cNvSpPr/>
          <p:nvPr/>
        </p:nvSpPr>
        <p:spPr>
          <a:xfrm>
            <a:off x="8415130" y="1086678"/>
            <a:ext cx="755374" cy="6891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1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53F7DC9-A924-4BA2-8892-DD7AE7069B9F}"/>
              </a:ext>
            </a:extLst>
          </p:cNvPr>
          <p:cNvSpPr/>
          <p:nvPr/>
        </p:nvSpPr>
        <p:spPr>
          <a:xfrm>
            <a:off x="10888033" y="1057350"/>
            <a:ext cx="755374" cy="6891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2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8359761-7856-4692-9861-584E67BF30B6}"/>
              </a:ext>
            </a:extLst>
          </p:cNvPr>
          <p:cNvSpPr/>
          <p:nvPr/>
        </p:nvSpPr>
        <p:spPr>
          <a:xfrm>
            <a:off x="5318404" y="1086678"/>
            <a:ext cx="755374" cy="6891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3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5EAA0B9-AD20-4B8A-89C9-F1F4976C37A4}"/>
              </a:ext>
            </a:extLst>
          </p:cNvPr>
          <p:cNvSpPr/>
          <p:nvPr/>
        </p:nvSpPr>
        <p:spPr>
          <a:xfrm>
            <a:off x="2584304" y="1086678"/>
            <a:ext cx="755374" cy="6891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53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12847 L 0.02774 -0.12847 C 0.02409 -0.12917 0.02045 -0.12963 0.0168 -0.13056 C 0.01498 -0.13102 0.01316 -0.13172 0.01133 -0.13241 C 0.00808 -0.1338 0.00482 -0.13519 0.00157 -0.13635 C -0.0013 -0.13727 -0.00429 -0.1375 -0.00716 -0.1382 C -0.01692 -0.14514 -0.0082 -0.13959 -0.01809 -0.14398 C -0.02057 -0.14514 -0.02304 -0.14676 -0.02565 -0.14792 C -0.02929 -0.14931 -0.03307 -0.14977 -0.03658 -0.15185 L -0.04309 -0.15556 C -0.04375 -0.15695 -0.04518 -0.15764 -0.04518 -0.15949 C -0.04518 -0.16597 -0.04179 -0.16551 -0.03984 -0.16713 C -0.0302 -0.1757 -0.04661 -0.16667 -0.02786 -0.175 L -0.02343 -0.17685 C -0.02343 -0.17685 -0.01471 -0.18079 -0.01471 -0.18079 C -0.01263 -0.18148 -0.01041 -0.18241 -0.0082 -0.18264 C 0.00196 -0.1838 0.01211 -0.18403 0.02227 -0.18472 C 0.01133 -0.19121 0.03138 -0.17894 0.01237 -0.19236 C 0.01107 -0.19329 0.00951 -0.19375 0.00808 -0.19422 C 0.00339 -0.19584 -0.0013 -0.19699 -0.00612 -0.19815 C -0.00716 -0.19885 -0.0082 -0.19954 -0.00937 -0.2 C -0.0194 -0.20417 -0.01836 -0.20324 -0.02669 -0.20579 C -0.02851 -0.20648 -0.03033 -0.20718 -0.03216 -0.20787 C -0.03515 -0.20903 -0.04088 -0.21181 -0.04088 -0.21181 C -0.04192 -0.21297 -0.04414 -0.2132 -0.04414 -0.21551 C -0.04414 -0.21829 -0.04218 -0.21991 -0.04088 -0.2213 C -0.03919 -0.22315 -0.03737 -0.22408 -0.03541 -0.22523 C -0.02578 -0.23102 -0.02994 -0.22778 -0.02018 -0.23102 C -0.01875 -0.23148 -0.01731 -0.23241 -0.01588 -0.23287 C -0.00559 -0.23635 0.01172 -0.23773 0.01901 -0.23866 C 0.01394 -0.23935 0.00886 -0.23982 0.00378 -0.24074 C 0.00066 -0.24121 -0.00299 -0.24329 -0.00612 -0.24445 C -0.00781 -0.24537 -0.00963 -0.24584 -0.01145 -0.24653 C -0.01263 -0.24746 -0.01809 -0.25185 -0.01914 -0.25417 C -0.01979 -0.25579 -0.01979 -0.2581 -0.02018 -0.25996 C -0.01979 -0.2625 -0.02005 -0.26574 -0.01914 -0.26783 C -0.01836 -0.26945 -0.01692 -0.26898 -0.01588 -0.26968 C -0.00755 -0.27593 -0.01549 -0.27292 -0.00286 -0.27547 C 0.00079 -0.27616 0.00443 -0.27662 0.00808 -0.27732 C 0.0125 -0.27847 0.01316 -0.27917 0.0168 -0.28125 C 0.01797 -0.28773 0.01784 -0.28496 0.01784 -0.28889 L 0.01784 -0.28889 " pathEditMode="relative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0347 L 0.00416 -0.10347 C 0.0056 -0.1088 0.00664 -0.11412 0.00846 -0.11898 C 0.01106 -0.12639 0.01705 -0.13635 0.02044 -0.14213 L 0.02369 -0.14815 C 0.02435 -0.14931 0.025 -0.1507 0.02578 -0.15185 C 0.02734 -0.15394 0.02864 -0.15602 0.03021 -0.15764 C 0.03151 -0.15926 0.03307 -0.16019 0.0345 -0.16158 C 0.03711 -0.16412 0.03984 -0.16829 0.04218 -0.1713 C 0.04778 -0.17847 0.04284 -0.17246 0.04974 -0.17709 C 0.0513 -0.17801 0.0526 -0.1801 0.05403 -0.18079 C 0.05768 -0.18264 0.06497 -0.18472 0.06497 -0.18472 C 0.08463 -0.18264 0.07682 -0.18611 0.08893 -0.17894 C 0.08893 -0.17894 0.09544 -0.175 0.09544 -0.175 C 0.10547 -0.1632 0.0931 -0.17847 0.10078 -0.16736 C 0.1039 -0.16297 0.1039 -0.16482 0.10625 -0.15972 C 0.10703 -0.15787 0.10742 -0.15533 0.10846 -0.15394 C 0.10937 -0.15255 0.11054 -0.15255 0.11172 -0.15185 C 0.11315 -0.15116 0.11458 -0.1507 0.11601 -0.15 C 0.12695 -0.14445 0.11002 -0.15209 0.12369 -0.14607 C 0.12695 -0.14676 0.13034 -0.1463 0.13346 -0.14815 C 0.13515 -0.14908 0.13633 -0.15185 0.13776 -0.15394 C 0.1388 -0.1551 0.13997 -0.15648 0.14101 -0.15764 C 0.14778 -0.17547 0.13919 -0.15371 0.14544 -0.16736 C 0.14622 -0.16922 0.14674 -0.1713 0.14752 -0.17315 C 0.15377 -0.18704 0.14518 -0.16505 0.15195 -0.18287 C 0.15221 -0.18472 0.15247 -0.18681 0.15299 -0.18866 C 0.15494 -0.19468 0.15677 -0.19607 0.15846 -0.20209 C 0.16224 -0.21574 0.15859 -0.2081 0.16276 -0.21574 C 0.16393 -0.22176 0.16484 -0.23079 0.16823 -0.23496 C 0.1694 -0.23658 0.17109 -0.23635 0.17252 -0.23704 C 0.1776 -0.24329 0.18242 -0.2507 0.18776 -0.25625 C 0.19114 -0.25972 0.19505 -0.26111 0.19869 -0.26389 C 0.20481 -0.26898 0.21106 -0.27408 0.21718 -0.2794 C 0.22265 -0.28426 0.22773 -0.29051 0.23346 -0.29491 C 0.23685 -0.29769 0.24062 -0.29861 0.24427 -0.3007 C 0.25429 -0.30625 0.24726 -0.30371 0.25846 -0.30648 C 0.26237 -0.30579 0.2664 -0.30556 0.27044 -0.30463 C 0.27265 -0.30394 0.27578 -0.30209 0.27799 -0.3007 C 0.27877 -0.29954 0.27955 -0.29838 0.28021 -0.29676 C 0.28164 -0.29283 0.28359 -0.28357 0.2845 -0.2794 C 0.28489 -0.2757 0.28502 -0.27176 0.28554 -0.26783 C 0.28659 -0.26065 0.28737 -0.25602 0.28997 -0.25047 C 0.29088 -0.24838 0.29205 -0.24653 0.29323 -0.24468 C 0.29427 -0.24329 0.29531 -0.2419 0.29648 -0.24074 C 0.29752 -0.23982 0.29869 -0.23959 0.29974 -0.23889 C 0.30117 -0.23704 0.30247 -0.23472 0.30403 -0.2331 C 0.30534 -0.23195 0.3108 -0.22963 0.31172 -0.22917 C 0.31354 -0.22732 0.3151 -0.22454 0.31705 -0.22338 C 0.32135 -0.2213 0.33021 -0.21945 0.33021 -0.21945 C 0.33646 -0.21991 0.37929 -0.22037 0.39531 -0.22338 C 0.39648 -0.22361 0.39752 -0.225 0.39869 -0.22523 C 0.40351 -0.22732 0.41028 -0.22824 0.41497 -0.22917 C 0.41601 -0.22986 0.41705 -0.23079 0.41823 -0.23125 C 0.42578 -0.23403 0.42291 -0.23172 0.42903 -0.23496 C 0.43125 -0.23611 0.43554 -0.23889 0.43554 -0.23889 C 0.43763 -0.24236 0.43854 -0.24375 0.43997 -0.24861 C 0.44049 -0.25047 0.44036 -0.25278 0.44101 -0.2544 C 0.44179 -0.25625 0.44336 -0.25648 0.44427 -0.2581 C 0.44661 -0.2625 0.44856 -0.26736 0.45078 -0.27176 C 0.45325 -0.27639 0.45599 -0.28056 0.45846 -0.28519 C 0.45963 -0.28773 0.46041 -0.29051 0.46172 -0.29306 C 0.46562 -0.3007 0.4694 -0.30764 0.47474 -0.31227 C 0.47617 -0.31366 0.47747 -0.31574 0.47903 -0.31621 C 0.48515 -0.31783 0.4914 -0.31736 0.49752 -0.31806 C 0.49856 -0.31945 0.5 -0.32014 0.50078 -0.32199 C 0.50156 -0.32361 0.50182 -0.3257 0.50182 -0.32778 C 0.50221 -0.33611 0.50182 -0.34445 0.50182 -0.35278 L 0.50182 -0.35278 " pathEditMode="relative" ptsTypes="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68 -0.12431 L -0.03568 -0.12431 C -0.04479 -0.12593 -0.04948 -0.12616 -0.05859 -0.1301 C -0.06367 -0.13218 -0.06875 -0.13519 -0.07383 -0.13774 C -0.07891 -0.14051 -0.08424 -0.14144 -0.08906 -0.14561 C -0.09114 -0.14746 -0.09323 -0.15 -0.09557 -0.15139 C -0.10052 -0.1544 -0.10573 -0.15625 -0.11068 -0.15903 C -0.1151 -0.16158 -0.11927 -0.16528 -0.12383 -0.1669 C -0.12773 -0.16806 -0.13177 -0.16899 -0.13568 -0.17061 C -0.13802 -0.17153 -0.1401 -0.17338 -0.14232 -0.17454 C -0.15117 -0.17894 -0.14427 -0.17408 -0.15417 -0.17848 C -0.15638 -0.1794 -0.15846 -0.18125 -0.16068 -0.18218 C -0.16328 -0.18334 -0.16588 -0.18357 -0.16836 -0.18426 C -0.18216 -0.18843 -0.16276 -0.18403 -0.18359 -0.18797 C -0.18633 -0.18936 -0.19206 -0.19213 -0.1944 -0.1919 C -0.20677 -0.19144 -0.21901 -0.18936 -0.23138 -0.18797 C -0.23463 -0.18611 -0.23815 -0.18496 -0.24114 -0.18218 C -0.24258 -0.18102 -0.24401 -0.17963 -0.24557 -0.17848 C -0.24661 -0.17755 -0.24779 -0.17732 -0.24883 -0.17639 C -0.25 -0.17547 -0.25091 -0.17385 -0.25208 -0.17269 C -0.25417 -0.17061 -0.25651 -0.16899 -0.25859 -0.1669 C -0.26016 -0.16505 -0.26133 -0.1625 -0.26289 -0.16111 C -0.26419 -0.15973 -0.26575 -0.15973 -0.26732 -0.15903 C -0.27135 -0.15324 -0.27669 -0.14491 -0.28138 -0.14167 C -0.2832 -0.14028 -0.28502 -0.13936 -0.28685 -0.13774 C -0.28802 -0.13681 -0.28893 -0.13496 -0.2901 -0.13403 C -0.29362 -0.13149 -0.29987 -0.12778 -0.30417 -0.12616 C -0.30781 -0.12477 -0.31146 -0.12385 -0.3151 -0.12246 C -0.31654 -0.12176 -0.31797 -0.12084 -0.3194 -0.12037 C -0.34167 -0.11482 -0.32187 -0.12153 -0.33568 -0.11644 C -0.34075 -0.11713 -0.34596 -0.11736 -0.35091 -0.11852 C -0.35391 -0.11922 -0.35963 -0.12246 -0.35963 -0.12246 C -0.36042 -0.12361 -0.36133 -0.12477 -0.36185 -0.12616 C -0.36237 -0.12801 -0.36172 -0.13172 -0.36289 -0.13195 C -0.37917 -0.13519 -0.39557 -0.13449 -0.41185 -0.13588 C -0.43398 -0.14283 -0.42422 -0.13959 -0.44114 -0.14561 C -0.44857 -0.1544 -0.43919 -0.14445 -0.45091 -0.15139 C -0.45325 -0.15278 -0.45534 -0.15533 -0.45742 -0.15718 C -0.46002 -0.15926 -0.46263 -0.16088 -0.4651 -0.16297 C -0.46797 -0.16528 -0.47383 -0.17061 -0.47383 -0.17061 C -0.47526 -0.17454 -0.47734 -0.17778 -0.47812 -0.18218 C -0.47851 -0.18426 -0.47864 -0.18635 -0.47917 -0.18797 C -0.48008 -0.19028 -0.48138 -0.1919 -0.48242 -0.19399 L -0.48463 -0.20926 L -0.48568 -0.21713 C -0.48542 -0.22986 -0.48555 -0.24283 -0.48463 -0.25579 C -0.48437 -0.25973 -0.48307 -0.26343 -0.48242 -0.26736 L -0.48138 -0.275 C -0.48008 -0.3169 -0.48034 -0.29815 -0.48034 -0.33102 L -0.48034 -0.33102 " pathEditMode="relative" ptsTypes="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1 -0.11505 L -0.05221 -0.11505 C -0.04128 -0.13472 -0.04466 -0.1301 -0.03268 -0.14607 C -0.03164 -0.14746 -0.0306 -0.14885 -0.02943 -0.15 C -0.02839 -0.15093 -0.02721 -0.15116 -0.02617 -0.15185 C -0.02552 -0.15324 -0.02487 -0.15486 -0.02396 -0.15579 C -0.02305 -0.15672 -0.02188 -0.15695 -0.0207 -0.15764 C -0.01888 -0.1588 -0.01719 -0.16042 -0.01537 -0.16158 C -0.01393 -0.1625 -0.01237 -0.16273 -0.01094 -0.16343 C -0.0099 -0.16412 -0.00417 -0.16852 -0.00221 -0.16922 C 0.00026 -0.17014 0.00286 -0.1706 0.00534 -0.1713 C 0.00638 -0.17176 0.00755 -0.17269 0.00859 -0.17315 C 0.01002 -0.17385 0.01159 -0.17385 0.01289 -0.175 C 0.01393 -0.17593 0.01419 -0.17824 0.0151 -0.17894 C 0.0168 -0.18033 0.01875 -0.18033 0.02057 -0.18079 L 0.02604 -0.19051 C 0.02708 -0.19236 0.02786 -0.19537 0.0293 -0.1963 L 0.03255 -0.19838 C 0.03607 -0.21713 0.03034 -0.19051 0.03685 -0.20787 C 0.03776 -0.21019 0.03763 -0.2132 0.03802 -0.21574 C 0.03763 -0.22408 0.03763 -0.23241 0.03685 -0.24074 C 0.03646 -0.24445 0.03359 -0.25463 0.03255 -0.2581 C 0.03216 -0.26135 0.03203 -0.26482 0.03138 -0.26783 C 0.03099 -0.26991 0.02969 -0.27153 0.0293 -0.27361 C 0.02864 -0.27662 0.02851 -0.2801 0.02812 -0.28334 C 0.02786 -0.28588 0.0276 -0.28866 0.02708 -0.29097 C 0.02656 -0.29375 0.02565 -0.2963 0.02487 -0.29885 C 0.02435 -0.30718 0.02226 -0.3301 0.02487 -0.3375 C 0.02591 -0.34005 0.02786 -0.33357 0.0293 -0.33172 C 0.03099 -0.32246 0.02917 -0.32824 0.03359 -0.32199 C 0.03437 -0.32084 0.03476 -0.31806 0.03581 -0.31806 C 0.03646 -0.31806 0.03581 -0.3206 0.03581 -0.32199 L 0.03581 -0.32199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texto 2">
            <a:extLst>
              <a:ext uri="{FF2B5EF4-FFF2-40B4-BE49-F238E27FC236}">
                <a16:creationId xmlns:a16="http://schemas.microsoft.com/office/drawing/2014/main" id="{9926E886-87F7-443D-82F6-94EC7833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82" y="948171"/>
            <a:ext cx="6539345" cy="3596120"/>
          </a:xfrm>
        </p:spPr>
        <p:txBody>
          <a:bodyPr rtlCol="0">
            <a:normAutofit/>
          </a:bodyPr>
          <a:lstStyle/>
          <a:p>
            <a:pPr algn="ctr" rtl="0"/>
            <a:b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PROGRAMA DE INTEGRACIÓN ESCOLAR</a:t>
            </a:r>
          </a:p>
        </p:txBody>
      </p:sp>
      <p:pic>
        <p:nvPicPr>
          <p:cNvPr id="1026" name="Picture 2" descr="Programa de Integración Escolar – Blog de la tía Camila">
            <a:extLst>
              <a:ext uri="{FF2B5EF4-FFF2-40B4-BE49-F238E27FC236}">
                <a16:creationId xmlns:a16="http://schemas.microsoft.com/office/drawing/2014/main" id="{4C87DDB9-5A8F-4141-8C48-5AA8DC84C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66" y="1205344"/>
            <a:ext cx="2515265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6B97448-678C-4029-BEFE-99E1F2F82C54}"/>
              </a:ext>
            </a:extLst>
          </p:cNvPr>
          <p:cNvSpPr txBox="1">
            <a:spLocks/>
          </p:cNvSpPr>
          <p:nvPr/>
        </p:nvSpPr>
        <p:spPr>
          <a:xfrm>
            <a:off x="2429838" y="2338461"/>
            <a:ext cx="8437529" cy="1802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40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4000" dirty="0"/>
              <a:t>Recordar qué es un texto dramático y sus diferentes características.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4000" dirty="0"/>
              <a:t>Leer y comprender un texto dramático popular, secuenciar y ordenar sus hechos. </a:t>
            </a:r>
          </a:p>
          <a:p>
            <a:endParaRPr lang="es-ES" sz="2800" dirty="0"/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595C3DD9-393F-4847-9895-144E37C3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64" y="2228584"/>
            <a:ext cx="9372600" cy="1200416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Hoy vamos a :</a:t>
            </a:r>
            <a:br>
              <a:rPr lang="es-CL" dirty="0"/>
            </a:b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3D7DAC-B664-4E85-A01B-987F5DA90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22789" r="11413" b="10125"/>
          <a:stretch/>
        </p:blipFill>
        <p:spPr>
          <a:xfrm rot="323376">
            <a:off x="6387120" y="1232450"/>
            <a:ext cx="5989982" cy="548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F4669B0-E185-4069-A34D-41F55003D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24722" r="10435" b="10706"/>
          <a:stretch/>
        </p:blipFill>
        <p:spPr>
          <a:xfrm rot="21425916">
            <a:off x="132737" y="1280077"/>
            <a:ext cx="5783831" cy="5391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24BD7A17-DE87-4D5A-A648-79D9256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225287"/>
            <a:ext cx="3728761" cy="737978"/>
          </a:xfrm>
          <a:noFill/>
          <a:ln w="28575">
            <a:solidFill>
              <a:schemeClr val="tx2"/>
            </a:solidFill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4000" dirty="0"/>
              <a:t>Recordemos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13B9BB-40F3-4502-8B30-EC1EA4036059}"/>
              </a:ext>
            </a:extLst>
          </p:cNvPr>
          <p:cNvSpPr txBox="1"/>
          <p:nvPr/>
        </p:nvSpPr>
        <p:spPr>
          <a:xfrm rot="186547">
            <a:off x="8203097" y="778598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C00000"/>
                </a:solidFill>
              </a:rPr>
              <a:t>Estructura del texto dramático </a:t>
            </a:r>
          </a:p>
        </p:txBody>
      </p:sp>
    </p:spTree>
    <p:extLst>
      <p:ext uri="{BB962C8B-B14F-4D97-AF65-F5344CB8AC3E}">
        <p14:creationId xmlns:p14="http://schemas.microsoft.com/office/powerpoint/2010/main" val="128372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343C14-694B-46D2-9B86-9DA0C666F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3" t="22015" r="18587" b="12445"/>
          <a:stretch/>
        </p:blipFill>
        <p:spPr>
          <a:xfrm rot="21119836">
            <a:off x="-145775" y="1815550"/>
            <a:ext cx="5141843" cy="4598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E66B43-D5FA-47DD-9A48-2516D1AE9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3" t="25108" r="10761" b="13219"/>
          <a:stretch/>
        </p:blipFill>
        <p:spPr>
          <a:xfrm rot="262459">
            <a:off x="5502614" y="808324"/>
            <a:ext cx="6717278" cy="5801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ítulo 6">
            <a:extLst>
              <a:ext uri="{FF2B5EF4-FFF2-40B4-BE49-F238E27FC236}">
                <a16:creationId xmlns:a16="http://schemas.microsoft.com/office/drawing/2014/main" id="{15A71EC0-06DB-4AE2-835D-3B36A333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225287"/>
            <a:ext cx="3728761" cy="737978"/>
          </a:xfrm>
          <a:noFill/>
          <a:ln w="28575">
            <a:solidFill>
              <a:schemeClr val="tx2"/>
            </a:solidFill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4000" dirty="0"/>
              <a:t>Recordemos </a:t>
            </a:r>
          </a:p>
        </p:txBody>
      </p:sp>
    </p:spTree>
    <p:extLst>
      <p:ext uri="{BB962C8B-B14F-4D97-AF65-F5344CB8AC3E}">
        <p14:creationId xmlns:p14="http://schemas.microsoft.com/office/powerpoint/2010/main" val="371725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lon De Teatro Cortina Ciego Cubierta Protectora Antecedentes | Telon  teatro, Imagenes de dibujos, Diseño de marco de fotos">
            <a:extLst>
              <a:ext uri="{FF2B5EF4-FFF2-40B4-BE49-F238E27FC236}">
                <a16:creationId xmlns:a16="http://schemas.microsoft.com/office/drawing/2014/main" id="{AAC406DF-DF4D-4AD0-B930-FCCB6176C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8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1F7E7A-37BF-4DAA-8213-10305E3B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265" y="596814"/>
            <a:ext cx="7359857" cy="1200416"/>
          </a:xfrm>
        </p:spPr>
        <p:txBody>
          <a:bodyPr/>
          <a:lstStyle/>
          <a:p>
            <a:r>
              <a:rPr lang="es-CL" u="sng" dirty="0">
                <a:solidFill>
                  <a:schemeClr val="bg1"/>
                </a:solidFill>
              </a:rPr>
              <a:t>Las invito a leer un texto dramático popular </a:t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5958E-F984-436B-A7B2-8CDDD3A129DE}"/>
              </a:ext>
            </a:extLst>
          </p:cNvPr>
          <p:cNvSpPr txBox="1"/>
          <p:nvPr/>
        </p:nvSpPr>
        <p:spPr>
          <a:xfrm>
            <a:off x="2243792" y="5060771"/>
            <a:ext cx="7924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>
                <a:solidFill>
                  <a:srgbClr val="FFFF00"/>
                </a:solidFill>
              </a:rPr>
              <a:t>“La caperucita roja”</a:t>
            </a:r>
          </a:p>
        </p:txBody>
      </p:sp>
      <p:pic>
        <p:nvPicPr>
          <p:cNvPr id="2050" name="Picture 2" descr="Caperucita Roja – Cuentos infantiles">
            <a:extLst>
              <a:ext uri="{FF2B5EF4-FFF2-40B4-BE49-F238E27FC236}">
                <a16:creationId xmlns:a16="http://schemas.microsoft.com/office/drawing/2014/main" id="{F243CF14-481E-4963-A6B8-0EE15B32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466850"/>
            <a:ext cx="4324350" cy="3924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3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lon De Teatro Cortina Ciego Cubierta Protectora Antecedentes | Telon  teatro, Imagenes de dibujos, Diseño de marco de fotos">
            <a:extLst>
              <a:ext uri="{FF2B5EF4-FFF2-40B4-BE49-F238E27FC236}">
                <a16:creationId xmlns:a16="http://schemas.microsoft.com/office/drawing/2014/main" id="{4AD3E486-6FCE-4B37-9513-37BD6D73E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8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8E4882-4CF6-48C5-84B0-2DEE77D1D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61" t="28214" r="36903" b="40382"/>
          <a:stretch/>
        </p:blipFill>
        <p:spPr>
          <a:xfrm>
            <a:off x="3909391" y="808383"/>
            <a:ext cx="8079792" cy="262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4F65A9-301B-4F1C-89CC-A6B3D4348B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24" t="18826" r="37120" b="43281"/>
          <a:stretch/>
        </p:blipFill>
        <p:spPr>
          <a:xfrm>
            <a:off x="410818" y="3763618"/>
            <a:ext cx="7655566" cy="299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aperucita Roja | Caperucita roja cuento infantil, Caperucita roja cuento,  Imagenes de caperucita roja">
            <a:extLst>
              <a:ext uri="{FF2B5EF4-FFF2-40B4-BE49-F238E27FC236}">
                <a16:creationId xmlns:a16="http://schemas.microsoft.com/office/drawing/2014/main" id="{FE2568BE-9F65-46B6-8079-72B2E2F0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1" y="268337"/>
            <a:ext cx="3160664" cy="3160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UENTO: LA CAPERUCITA ROJA">
            <a:extLst>
              <a:ext uri="{FF2B5EF4-FFF2-40B4-BE49-F238E27FC236}">
                <a16:creationId xmlns:a16="http://schemas.microsoft.com/office/drawing/2014/main" id="{237A86E1-DACA-4ED0-B395-A01B24ED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59" y="3763618"/>
            <a:ext cx="3421506" cy="2874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1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lon De Teatro Cortina Ciego Cubierta Protectora Antecedentes | Telon  teatro, Imagenes de dibujos, Diseño de marco de fotos">
            <a:extLst>
              <a:ext uri="{FF2B5EF4-FFF2-40B4-BE49-F238E27FC236}">
                <a16:creationId xmlns:a16="http://schemas.microsoft.com/office/drawing/2014/main" id="{D3139FEE-FBF8-4565-814D-A37DD1BA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8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F0E31E-2478-4FF2-9411-98A43D5EF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0" t="19019" r="37445" b="43862"/>
          <a:stretch/>
        </p:blipFill>
        <p:spPr>
          <a:xfrm>
            <a:off x="371062" y="212035"/>
            <a:ext cx="7379806" cy="286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BB55AF-A73B-4B52-A92D-2100D74A8A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6" t="19406" r="37228" b="25882"/>
          <a:stretch/>
        </p:blipFill>
        <p:spPr>
          <a:xfrm>
            <a:off x="4717774" y="3180523"/>
            <a:ext cx="7201730" cy="3571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💠 Dibujos para colorear Caperucita Roja - Dibujosparacolorear.eu">
            <a:extLst>
              <a:ext uri="{FF2B5EF4-FFF2-40B4-BE49-F238E27FC236}">
                <a16:creationId xmlns:a16="http://schemas.microsoft.com/office/drawing/2014/main" id="{204A7A1F-FE60-441B-A7E2-BE9A1D030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30" y="241263"/>
            <a:ext cx="3506072" cy="2833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 Giraldillo - TALLERES, GRAN NEVADA Y CAPERUCITA ROJA">
            <a:extLst>
              <a:ext uri="{FF2B5EF4-FFF2-40B4-BE49-F238E27FC236}">
                <a16:creationId xmlns:a16="http://schemas.microsoft.com/office/drawing/2014/main" id="{9C6EFB87-D8BF-4F56-8D9A-F9C00A1A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9" y="3364321"/>
            <a:ext cx="3762890" cy="321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4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elon De Teatro Cortina Ciego Cubierta Protectora Antecedentes | Telon  teatro, Imagenes de dibujos, Diseño de marco de fotos">
            <a:extLst>
              <a:ext uri="{FF2B5EF4-FFF2-40B4-BE49-F238E27FC236}">
                <a16:creationId xmlns:a16="http://schemas.microsoft.com/office/drawing/2014/main" id="{F1DC9D0E-8E15-48B2-B8C8-372FE1A74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8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34A4E9-C165-4B27-8CDD-B96850504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4" t="37370" r="37989" b="14668"/>
          <a:stretch/>
        </p:blipFill>
        <p:spPr>
          <a:xfrm>
            <a:off x="2277326" y="485614"/>
            <a:ext cx="7637347" cy="390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aperucita-roja-5 – Cuentos infantiles">
            <a:extLst>
              <a:ext uri="{FF2B5EF4-FFF2-40B4-BE49-F238E27FC236}">
                <a16:creationId xmlns:a16="http://schemas.microsoft.com/office/drawing/2014/main" id="{C0D5A7DC-1CC5-44C9-815C-635E0E89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52" y="4002420"/>
            <a:ext cx="5968621" cy="2662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3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4BA717B-C408-49C1-A962-1D285EC1AE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013" y="2505670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/>
              <a:t>¡Ahora a trabajar!</a:t>
            </a:r>
          </a:p>
        </p:txBody>
      </p:sp>
    </p:spTree>
    <p:extLst>
      <p:ext uri="{BB962C8B-B14F-4D97-AF65-F5344CB8AC3E}">
        <p14:creationId xmlns:p14="http://schemas.microsoft.com/office/powerpoint/2010/main" val="1457072055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541</TotalTime>
  <Words>219</Words>
  <Application>Microsoft Office PowerPoint</Application>
  <PresentationFormat>Panorámica</PresentationFormat>
  <Paragraphs>44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Euphemia</vt:lpstr>
      <vt:lpstr>Times New Roman</vt:lpstr>
      <vt:lpstr>Wingdings</vt:lpstr>
      <vt:lpstr>Niños jugando 16x9</vt:lpstr>
      <vt:lpstr>El texto dramático</vt:lpstr>
      <vt:lpstr>Hoy vamos a :  </vt:lpstr>
      <vt:lpstr>Recordemos </vt:lpstr>
      <vt:lpstr>Recordemos </vt:lpstr>
      <vt:lpstr>Las invito a leer un texto dramático popular   </vt:lpstr>
      <vt:lpstr>Presentación de PowerPoint</vt:lpstr>
      <vt:lpstr>Presentación de PowerPoint</vt:lpstr>
      <vt:lpstr>Presentación de PowerPoint</vt:lpstr>
      <vt:lpstr>¡Ahora a trabajar!</vt:lpstr>
      <vt:lpstr>Presentación de PowerPoint</vt:lpstr>
      <vt:lpstr>Presentación de PowerPoint</vt:lpstr>
      <vt:lpstr> PROGRAMA DE INTEGRACIÓN ESCOLAR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nadia</dc:creator>
  <cp:lastModifiedBy>cinthiahernandez</cp:lastModifiedBy>
  <cp:revision>79</cp:revision>
  <dcterms:created xsi:type="dcterms:W3CDTF">2020-09-29T21:34:43Z</dcterms:created>
  <dcterms:modified xsi:type="dcterms:W3CDTF">2020-11-08T23:12:36Z</dcterms:modified>
</cp:coreProperties>
</file>