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80" r:id="rId4"/>
    <p:sldId id="276" r:id="rId5"/>
    <p:sldId id="277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86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A067E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18/11/2020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18/11/2020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542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18/11/2020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18/11/2020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18/11/2020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18/11/2020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18/11/2020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18/11/2020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18/11/2020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18/11/2020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18/11/2020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18/11/2020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18/11/2020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18/11/2020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5056" y="1580321"/>
            <a:ext cx="7091361" cy="1417983"/>
          </a:xfrm>
        </p:spPr>
        <p:txBody>
          <a:bodyPr rtlCol="0">
            <a:normAutofit/>
          </a:bodyPr>
          <a:lstStyle/>
          <a:p>
            <a:pPr rtl="0"/>
            <a:r>
              <a:rPr lang="es-ES" sz="3600" b="1" dirty="0"/>
              <a:t>LENGUAJE Y COMUNICACIÓN</a:t>
            </a:r>
          </a:p>
        </p:txBody>
      </p:sp>
      <p:pic>
        <p:nvPicPr>
          <p:cNvPr id="5" name="Imagen 4" descr="Descripción: Resultado de imagen para insignia colegio republica argentina rancagua">
            <a:extLst>
              <a:ext uri="{FF2B5EF4-FFF2-40B4-BE49-F238E27FC236}">
                <a16:creationId xmlns:a16="http://schemas.microsoft.com/office/drawing/2014/main" id="{CFCBCF9F-95E0-4F89-BC8F-9F9C15F02D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" y="274637"/>
            <a:ext cx="609224" cy="706091"/>
          </a:xfrm>
          <a:prstGeom prst="rect">
            <a:avLst/>
          </a:prstGeom>
          <a:noFill/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BD31609-E5E7-4E92-9664-55FDAAF5D517}"/>
              </a:ext>
            </a:extLst>
          </p:cNvPr>
          <p:cNvSpPr/>
          <p:nvPr/>
        </p:nvSpPr>
        <p:spPr>
          <a:xfrm>
            <a:off x="1438025" y="369149"/>
            <a:ext cx="247193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MX" sz="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Colegio República Argentina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ES" sz="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O’Carrol  # 850-   Fono 72- 2230332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Rancagua                                                   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2B408A5E-61AD-47FF-B883-9DB28F883C01}"/>
              </a:ext>
            </a:extLst>
          </p:cNvPr>
          <p:cNvSpPr txBox="1">
            <a:spLocks/>
          </p:cNvSpPr>
          <p:nvPr/>
        </p:nvSpPr>
        <p:spPr>
          <a:xfrm>
            <a:off x="1953410" y="4363279"/>
            <a:ext cx="414259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/>
              <a:t>4° básicos </a:t>
            </a:r>
          </a:p>
          <a:p>
            <a:pPr algn="ctr"/>
            <a:r>
              <a:rPr lang="es-ES" sz="1800" b="1" dirty="0"/>
              <a:t>Semana 35-36</a:t>
            </a:r>
          </a:p>
          <a:p>
            <a:pPr algn="ctr"/>
            <a:r>
              <a:rPr lang="es-ES" sz="1800" b="1" dirty="0"/>
              <a:t>Programa de integración escolar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41BD3B-FD54-4A59-AD2A-0BFD86CA3883}"/>
              </a:ext>
            </a:extLst>
          </p:cNvPr>
          <p:cNvSpPr txBox="1"/>
          <p:nvPr/>
        </p:nvSpPr>
        <p:spPr>
          <a:xfrm>
            <a:off x="1762539" y="3114261"/>
            <a:ext cx="6771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Refuerzo para la evaluación formativa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1C3CF5-1A9B-4E44-8C27-FD39E9566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39" t="23949" r="16848" b="11286"/>
          <a:stretch/>
        </p:blipFill>
        <p:spPr>
          <a:xfrm>
            <a:off x="159027" y="192156"/>
            <a:ext cx="6573079" cy="4439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C40F838-2E50-4167-AA3E-1871BB092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24722" r="10326" b="12446"/>
          <a:stretch/>
        </p:blipFill>
        <p:spPr>
          <a:xfrm>
            <a:off x="4948566" y="2796209"/>
            <a:ext cx="7084407" cy="3869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7793C9E-F276-49B6-880E-1E4BC2F797CB}"/>
              </a:ext>
            </a:extLst>
          </p:cNvPr>
          <p:cNvSpPr txBox="1"/>
          <p:nvPr/>
        </p:nvSpPr>
        <p:spPr>
          <a:xfrm>
            <a:off x="7964556" y="371061"/>
            <a:ext cx="348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highlight>
                  <a:srgbClr val="FFFF00"/>
                </a:highlight>
              </a:rPr>
              <a:t>Repasemos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977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4DA567-740B-4D14-9031-04887DA11DFF}"/>
              </a:ext>
            </a:extLst>
          </p:cNvPr>
          <p:cNvSpPr txBox="1"/>
          <p:nvPr/>
        </p:nvSpPr>
        <p:spPr>
          <a:xfrm>
            <a:off x="291548" y="132522"/>
            <a:ext cx="11900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>
                <a:solidFill>
                  <a:srgbClr val="C00000"/>
                </a:solidFill>
              </a:rPr>
              <a:t>Practiquemos lo aprendido: </a:t>
            </a:r>
          </a:p>
          <a:p>
            <a:r>
              <a:rPr lang="es-CL" sz="2000" dirty="0"/>
              <a:t>Lee atentamente el fragmento del texto dramático la caperucita roja y responde las </a:t>
            </a:r>
            <a:r>
              <a:rPr lang="es-CL" sz="2000" b="1" u="sng" dirty="0">
                <a:highlight>
                  <a:srgbClr val="FF00FF"/>
                </a:highlight>
              </a:rPr>
              <a:t>preguntas clave</a:t>
            </a:r>
            <a:r>
              <a:rPr lang="es-CL" sz="2000" dirty="0"/>
              <a:t>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F2B919-5B7C-4606-88E2-FF3731F88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12" t="13702" r="6196" b="11865"/>
          <a:stretch/>
        </p:blipFill>
        <p:spPr>
          <a:xfrm>
            <a:off x="119268" y="1081163"/>
            <a:ext cx="10310193" cy="5776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8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85F8FF-BE7A-4E20-80CA-FC30D0EBE62D}"/>
              </a:ext>
            </a:extLst>
          </p:cNvPr>
          <p:cNvSpPr txBox="1"/>
          <p:nvPr/>
        </p:nvSpPr>
        <p:spPr>
          <a:xfrm>
            <a:off x="2729948" y="364676"/>
            <a:ext cx="58044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u="sng" dirty="0">
                <a:highlight>
                  <a:srgbClr val="FF00FF"/>
                </a:highlight>
              </a:rPr>
              <a:t>Preguntas clave</a:t>
            </a:r>
          </a:p>
          <a:p>
            <a:pPr algn="ctr"/>
            <a:r>
              <a:rPr lang="es-CL" sz="2400" dirty="0">
                <a:highlight>
                  <a:srgbClr val="FFFF00"/>
                </a:highlight>
              </a:rPr>
              <a:t>Anota las respuestas en tu cuaderno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30F137-4F3B-485E-ABF2-31B12326AF0A}"/>
              </a:ext>
            </a:extLst>
          </p:cNvPr>
          <p:cNvSpPr txBox="1"/>
          <p:nvPr/>
        </p:nvSpPr>
        <p:spPr>
          <a:xfrm>
            <a:off x="934275" y="1428230"/>
            <a:ext cx="1032344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s-CL" b="1" dirty="0"/>
              <a:t>¿Qué tipo de texto acabas de leer?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s-CL" b="1" dirty="0"/>
              <a:t>¿Qué es un texto dramático?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s-CL" b="1" dirty="0"/>
              <a:t>¿Cuál es el propósito de este tipo de texto?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s-CL" b="1" dirty="0"/>
              <a:t>¿Cuál es la estructura de este tipo de texto?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s-CL" b="1" dirty="0"/>
              <a:t>¿Cuáles son los elementos del texto dramático?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s-CL" b="1" dirty="0"/>
              <a:t>¿Qué hacía caperucita mientras el lobo corría a la casa de la abuela?</a:t>
            </a:r>
          </a:p>
          <a:p>
            <a:pPr>
              <a:lnSpc>
                <a:spcPct val="150000"/>
              </a:lnSpc>
            </a:pPr>
            <a:r>
              <a:rPr lang="es-CL" b="1" dirty="0"/>
              <a:t>7 ) Escribe 2 características físicas y 2 características psicológicas de los personajes del texto leído.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es-CL" b="1" dirty="0"/>
          </a:p>
          <a:p>
            <a:pPr marL="342900" indent="-342900">
              <a:buFont typeface="+mj-lt"/>
              <a:buAutoNum type="arabicParenR"/>
            </a:pPr>
            <a:endParaRPr lang="es-CL" dirty="0"/>
          </a:p>
          <a:p>
            <a:pPr marL="342900" indent="-342900">
              <a:buFont typeface="+mj-lt"/>
              <a:buAutoNum type="arabicParenR"/>
            </a:pPr>
            <a:endParaRPr lang="es-CL" dirty="0"/>
          </a:p>
          <a:p>
            <a:pPr marL="342900" indent="-342900">
              <a:buFont typeface="+mj-lt"/>
              <a:buAutoNum type="arabicParenR"/>
            </a:pPr>
            <a:endParaRPr lang="es-CL" dirty="0"/>
          </a:p>
          <a:p>
            <a:pPr marL="342900" indent="-342900">
              <a:buFont typeface="+mj-lt"/>
              <a:buAutoNum type="arabicParenR"/>
            </a:pPr>
            <a:endParaRPr lang="es-CL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E6B4E18-B1F4-4BF8-B523-4552A395D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6581"/>
              </p:ext>
            </p:extLst>
          </p:nvPr>
        </p:nvGraphicFramePr>
        <p:xfrm>
          <a:off x="2031999" y="4589264"/>
          <a:ext cx="8127999" cy="19253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891280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0431816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35393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400" b="1" dirty="0"/>
                        <a:t>Personaje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/>
                        <a:t>Características físicas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/>
                        <a:t>Características psicológicas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4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b="1" dirty="0"/>
                        <a:t>Abuela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/>
                        <a:t>1.</a:t>
                      </a:r>
                    </a:p>
                    <a:p>
                      <a:r>
                        <a:rPr lang="es-CL" sz="1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/>
                        <a:t>1.</a:t>
                      </a:r>
                    </a:p>
                    <a:p>
                      <a:r>
                        <a:rPr lang="es-CL" sz="1400" b="1" dirty="0"/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98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b="1" dirty="0"/>
                        <a:t>Lobo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/>
                        <a:t>1.</a:t>
                      </a:r>
                    </a:p>
                    <a:p>
                      <a:r>
                        <a:rPr lang="es-CL" sz="1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/>
                        <a:t>1.</a:t>
                      </a:r>
                    </a:p>
                    <a:p>
                      <a:r>
                        <a:rPr lang="es-CL" sz="1400" b="1" dirty="0"/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985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b="1" dirty="0"/>
                        <a:t>Caperucita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/>
                        <a:t>1.</a:t>
                      </a:r>
                    </a:p>
                    <a:p>
                      <a:r>
                        <a:rPr lang="es-CL" sz="1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/>
                        <a:t>1.</a:t>
                      </a:r>
                    </a:p>
                    <a:p>
                      <a:r>
                        <a:rPr lang="es-CL" sz="1400" b="1" dirty="0"/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9325"/>
                  </a:ext>
                </a:extLst>
              </a:tr>
            </a:tbl>
          </a:graphicData>
        </a:graphic>
      </p:graphicFrame>
      <p:pic>
        <p:nvPicPr>
          <p:cNvPr id="1026" name="Picture 2" descr="Niña con signos de interrogación | Vector Gratis">
            <a:extLst>
              <a:ext uri="{FF2B5EF4-FFF2-40B4-BE49-F238E27FC236}">
                <a16:creationId xmlns:a16="http://schemas.microsoft.com/office/drawing/2014/main" id="{748C09EB-CAE6-45D2-BE33-3B8AEF64C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535678"/>
            <a:ext cx="2483334" cy="2915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9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96E1E-8217-45C4-8F68-11953F7A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536601"/>
            <a:ext cx="6539345" cy="1161089"/>
          </a:xfrm>
        </p:spPr>
        <p:txBody>
          <a:bodyPr>
            <a:normAutofit/>
          </a:bodyPr>
          <a:lstStyle/>
          <a:p>
            <a:pPr algn="ctr"/>
            <a:r>
              <a:rPr lang="es-CL" sz="3200" dirty="0"/>
              <a:t>¡Ya estás preparada para responder tu evaluación!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9993D4-C92C-41B8-B881-5416E22710E0}"/>
              </a:ext>
            </a:extLst>
          </p:cNvPr>
          <p:cNvSpPr txBox="1"/>
          <p:nvPr/>
        </p:nvSpPr>
        <p:spPr>
          <a:xfrm>
            <a:off x="2188201" y="5873597"/>
            <a:ext cx="922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/>
              <a:t>Éxito, confiamos en tus conocimientos </a:t>
            </a:r>
          </a:p>
        </p:txBody>
      </p:sp>
      <p:sp>
        <p:nvSpPr>
          <p:cNvPr id="4" name="Marcador de posición de texto 2">
            <a:extLst>
              <a:ext uri="{FF2B5EF4-FFF2-40B4-BE49-F238E27FC236}">
                <a16:creationId xmlns:a16="http://schemas.microsoft.com/office/drawing/2014/main" id="{A4E3ABF8-2026-4B10-B6C1-8A6C6D7142FF}"/>
              </a:ext>
            </a:extLst>
          </p:cNvPr>
          <p:cNvSpPr txBox="1">
            <a:spLocks/>
          </p:cNvSpPr>
          <p:nvPr/>
        </p:nvSpPr>
        <p:spPr>
          <a:xfrm>
            <a:off x="1427537" y="1697690"/>
            <a:ext cx="6539345" cy="3596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ES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b="1" dirty="0">
                <a:solidFill>
                  <a:schemeClr val="accent4">
                    <a:lumMod val="50000"/>
                  </a:schemeClr>
                </a:solidFill>
              </a:rPr>
              <a:t>PROGRAMA DE INTEGRACIÓN ESCOLAR</a:t>
            </a:r>
          </a:p>
        </p:txBody>
      </p:sp>
      <p:pic>
        <p:nvPicPr>
          <p:cNvPr id="5" name="Picture 2" descr="Programa de Integración Escolar – Blog de la tía Camila">
            <a:extLst>
              <a:ext uri="{FF2B5EF4-FFF2-40B4-BE49-F238E27FC236}">
                <a16:creationId xmlns:a16="http://schemas.microsoft.com/office/drawing/2014/main" id="{2051E320-1BD4-43C9-AFC5-214AC5640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63" y="2277477"/>
            <a:ext cx="1967311" cy="191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7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6B97448-678C-4029-BEFE-99E1F2F82C54}"/>
              </a:ext>
            </a:extLst>
          </p:cNvPr>
          <p:cNvSpPr txBox="1">
            <a:spLocks/>
          </p:cNvSpPr>
          <p:nvPr/>
        </p:nvSpPr>
        <p:spPr>
          <a:xfrm>
            <a:off x="2893664" y="3140067"/>
            <a:ext cx="8437529" cy="1802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Reforzar texto no literario “la noticia”.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Reforzar texto literario “texto dramático”.</a:t>
            </a:r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595C3DD9-393F-4847-9895-144E37C3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447" y="1274428"/>
            <a:ext cx="3440875" cy="1200416"/>
          </a:xfrm>
        </p:spPr>
        <p:txBody>
          <a:bodyPr>
            <a:normAutofit/>
          </a:bodyPr>
          <a:lstStyle/>
          <a:p>
            <a:r>
              <a:rPr lang="es-CL" sz="3200" dirty="0"/>
              <a:t>HOY VAMOS A: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CAF61-8AC7-46C0-864D-7043FB888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NOTICIA </a:t>
            </a:r>
          </a:p>
        </p:txBody>
      </p:sp>
    </p:spTree>
    <p:extLst>
      <p:ext uri="{BB962C8B-B14F-4D97-AF65-F5344CB8AC3E}">
        <p14:creationId xmlns:p14="http://schemas.microsoft.com/office/powerpoint/2010/main" val="264384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063440A-0920-4EFE-BC68-7E5EDD976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7" t="22596" r="15544" b="12831"/>
          <a:stretch/>
        </p:blipFill>
        <p:spPr>
          <a:xfrm>
            <a:off x="0" y="115955"/>
            <a:ext cx="7514140" cy="4151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2C3AE5-D820-419B-9F46-44526D93E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10" t="22596" r="12391" b="23078"/>
          <a:stretch/>
        </p:blipFill>
        <p:spPr>
          <a:xfrm>
            <a:off x="4823791" y="2882348"/>
            <a:ext cx="7266120" cy="385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76DDD5-C050-403A-A500-FAE44BCA3081}"/>
              </a:ext>
            </a:extLst>
          </p:cNvPr>
          <p:cNvSpPr txBox="1"/>
          <p:nvPr/>
        </p:nvSpPr>
        <p:spPr>
          <a:xfrm>
            <a:off x="8456851" y="115955"/>
            <a:ext cx="348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highlight>
                  <a:srgbClr val="FFFF00"/>
                </a:highlight>
              </a:rPr>
              <a:t>Repasemos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547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B86BF6-9C18-4553-B7DD-FF9C9C11B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402" r="9456" b="10705"/>
          <a:stretch/>
        </p:blipFill>
        <p:spPr>
          <a:xfrm>
            <a:off x="1025371" y="758686"/>
            <a:ext cx="10141257" cy="5668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3F0D713-8935-407E-9873-83854355484F}"/>
              </a:ext>
            </a:extLst>
          </p:cNvPr>
          <p:cNvSpPr txBox="1"/>
          <p:nvPr/>
        </p:nvSpPr>
        <p:spPr>
          <a:xfrm>
            <a:off x="119269" y="112355"/>
            <a:ext cx="348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highlight>
                  <a:srgbClr val="FFFF00"/>
                </a:highlight>
              </a:rPr>
              <a:t>Repasemos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7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E988D7-AA6A-4206-A831-3B338211D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25199" r="13043" b="13841"/>
          <a:stretch/>
        </p:blipFill>
        <p:spPr>
          <a:xfrm>
            <a:off x="1184503" y="1417983"/>
            <a:ext cx="9423404" cy="4911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27295AF-1F4D-4329-8926-7F9F428B2A16}"/>
              </a:ext>
            </a:extLst>
          </p:cNvPr>
          <p:cNvSpPr txBox="1"/>
          <p:nvPr/>
        </p:nvSpPr>
        <p:spPr>
          <a:xfrm>
            <a:off x="1635631" y="662609"/>
            <a:ext cx="852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/>
              <a:t>¿Dónde podemos encontrar la noticia?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84670B-9AE7-4173-9C7C-670BB4C03CC1}"/>
              </a:ext>
            </a:extLst>
          </p:cNvPr>
          <p:cNvSpPr txBox="1"/>
          <p:nvPr/>
        </p:nvSpPr>
        <p:spPr>
          <a:xfrm>
            <a:off x="0" y="36336"/>
            <a:ext cx="266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highlight>
                  <a:srgbClr val="FFFF00"/>
                </a:highlight>
              </a:rPr>
              <a:t>Repasemos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694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576027-860E-4FF3-9A8E-1BE62C25E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39" t="23562" r="13744" b="17653"/>
          <a:stretch/>
        </p:blipFill>
        <p:spPr>
          <a:xfrm>
            <a:off x="3120886" y="1259113"/>
            <a:ext cx="8984975" cy="5500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84812A3-EFAC-4C90-B0EE-3C51ABECA870}"/>
              </a:ext>
            </a:extLst>
          </p:cNvPr>
          <p:cNvSpPr txBox="1"/>
          <p:nvPr/>
        </p:nvSpPr>
        <p:spPr>
          <a:xfrm>
            <a:off x="304799" y="187550"/>
            <a:ext cx="9170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>
                <a:solidFill>
                  <a:srgbClr val="C00000"/>
                </a:solidFill>
              </a:rPr>
              <a:t>Vamos a practicar lo aprendido:</a:t>
            </a:r>
          </a:p>
          <a:p>
            <a:r>
              <a:rPr lang="es-CL" sz="2000" b="1" dirty="0"/>
              <a:t>Lee la siguiente noticia y responde las </a:t>
            </a:r>
            <a:r>
              <a:rPr lang="es-CL" sz="2000" b="1" u="sng" dirty="0">
                <a:highlight>
                  <a:srgbClr val="FF00FF"/>
                </a:highlight>
              </a:rPr>
              <a:t>8 preguntas clave </a:t>
            </a:r>
            <a:r>
              <a:rPr lang="es-CL" sz="2000" b="1" dirty="0"/>
              <a:t>en tu cuaderno.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605CD5-BFBA-492C-9B73-55AECE281790}"/>
              </a:ext>
            </a:extLst>
          </p:cNvPr>
          <p:cNvSpPr txBox="1"/>
          <p:nvPr/>
        </p:nvSpPr>
        <p:spPr>
          <a:xfrm>
            <a:off x="143912" y="1355422"/>
            <a:ext cx="2716694" cy="230832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b="1" dirty="0">
                <a:solidFill>
                  <a:schemeClr val="tx2"/>
                </a:solidFill>
              </a:rPr>
              <a:t>¿Qué tipo de texto acabas de leer?</a:t>
            </a:r>
          </a:p>
          <a:p>
            <a:endParaRPr lang="es-CL" b="1" dirty="0">
              <a:solidFill>
                <a:schemeClr val="tx2"/>
              </a:solidFill>
            </a:endParaRPr>
          </a:p>
          <a:p>
            <a:r>
              <a:rPr lang="es-CL" b="1" dirty="0">
                <a:solidFill>
                  <a:schemeClr val="tx2"/>
                </a:solidFill>
              </a:rPr>
              <a:t>2. ¿Cuáles son las partes del textos leído? </a:t>
            </a:r>
          </a:p>
          <a:p>
            <a:endParaRPr lang="es-CL" b="1" dirty="0">
              <a:solidFill>
                <a:schemeClr val="tx2"/>
              </a:solidFill>
            </a:endParaRPr>
          </a:p>
          <a:p>
            <a:r>
              <a:rPr lang="es-CL" b="1" dirty="0">
                <a:solidFill>
                  <a:schemeClr val="tx2"/>
                </a:solidFill>
              </a:rPr>
              <a:t>3. ¿Cuál es el propósito del texto leído?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F51AE4-4829-428E-9C53-2E3A53319A4B}"/>
              </a:ext>
            </a:extLst>
          </p:cNvPr>
          <p:cNvSpPr txBox="1"/>
          <p:nvPr/>
        </p:nvSpPr>
        <p:spPr>
          <a:xfrm>
            <a:off x="3233529" y="2515249"/>
            <a:ext cx="410819" cy="2369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chemeClr val="tx2"/>
                </a:solidFill>
              </a:rPr>
              <a:t>4.</a:t>
            </a:r>
          </a:p>
          <a:p>
            <a:endParaRPr lang="es-CL" sz="1600" b="1" dirty="0">
              <a:solidFill>
                <a:schemeClr val="tx2"/>
              </a:solidFill>
            </a:endParaRPr>
          </a:p>
          <a:p>
            <a:r>
              <a:rPr lang="es-CL" sz="1600" b="1" dirty="0">
                <a:solidFill>
                  <a:schemeClr val="tx2"/>
                </a:solidFill>
              </a:rPr>
              <a:t>5.</a:t>
            </a:r>
          </a:p>
          <a:p>
            <a:endParaRPr lang="es-CL" sz="1600" b="1" dirty="0">
              <a:solidFill>
                <a:schemeClr val="tx2"/>
              </a:solidFill>
            </a:endParaRPr>
          </a:p>
          <a:p>
            <a:r>
              <a:rPr lang="es-CL" sz="1600" b="1" dirty="0">
                <a:solidFill>
                  <a:schemeClr val="tx2"/>
                </a:solidFill>
              </a:rPr>
              <a:t>6.</a:t>
            </a:r>
          </a:p>
          <a:p>
            <a:endParaRPr lang="es-CL" sz="1600" b="1" dirty="0">
              <a:solidFill>
                <a:schemeClr val="tx2"/>
              </a:solidFill>
            </a:endParaRPr>
          </a:p>
          <a:p>
            <a:r>
              <a:rPr lang="es-CL" sz="1600" b="1" dirty="0">
                <a:solidFill>
                  <a:schemeClr val="tx2"/>
                </a:solidFill>
              </a:rPr>
              <a:t>7.</a:t>
            </a:r>
          </a:p>
          <a:p>
            <a:endParaRPr lang="es-CL" sz="1600" b="1" dirty="0">
              <a:solidFill>
                <a:schemeClr val="tx2"/>
              </a:solidFill>
            </a:endParaRPr>
          </a:p>
          <a:p>
            <a:r>
              <a:rPr lang="es-CL" sz="1600" b="1" dirty="0">
                <a:solidFill>
                  <a:schemeClr val="tx2"/>
                </a:solidFill>
              </a:rPr>
              <a:t>8</a:t>
            </a:r>
            <a:r>
              <a:rPr lang="es-CL" sz="20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2050" name="Picture 2" descr="Niña linda niño confundido con signo de interrogación | Vector Premium">
            <a:extLst>
              <a:ext uri="{FF2B5EF4-FFF2-40B4-BE49-F238E27FC236}">
                <a16:creationId xmlns:a16="http://schemas.microsoft.com/office/drawing/2014/main" id="{5905A09F-D7A8-4197-A9FC-1ACCFF13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527325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6486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3E91A-9101-4FC7-8CB1-2A93E8D7B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8224561" cy="2793906"/>
          </a:xfrm>
        </p:spPr>
        <p:txBody>
          <a:bodyPr/>
          <a:lstStyle/>
          <a:p>
            <a:r>
              <a:rPr lang="es-C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TEXTO DRAMÁTICO</a:t>
            </a:r>
          </a:p>
        </p:txBody>
      </p:sp>
    </p:spTree>
    <p:extLst>
      <p:ext uri="{BB962C8B-B14F-4D97-AF65-F5344CB8AC3E}">
        <p14:creationId xmlns:p14="http://schemas.microsoft.com/office/powerpoint/2010/main" val="3796704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FCE7B00-F46F-42AF-9341-B9FF685FC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72" t="26320" r="13994" b="18027"/>
          <a:stretch/>
        </p:blipFill>
        <p:spPr>
          <a:xfrm>
            <a:off x="4909931" y="106018"/>
            <a:ext cx="7157216" cy="3843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CC911D0-F214-4BBE-B26F-447A1BFADC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7" t="22275" r="11343" b="10827"/>
          <a:stretch/>
        </p:blipFill>
        <p:spPr>
          <a:xfrm>
            <a:off x="0" y="2690193"/>
            <a:ext cx="7157216" cy="4167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A0F001D-50EC-49EB-98C6-ACE10AC4D1DD}"/>
              </a:ext>
            </a:extLst>
          </p:cNvPr>
          <p:cNvSpPr txBox="1"/>
          <p:nvPr/>
        </p:nvSpPr>
        <p:spPr>
          <a:xfrm>
            <a:off x="185531" y="1994453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>
                <a:solidFill>
                  <a:srgbClr val="C00000"/>
                </a:solidFill>
              </a:rPr>
              <a:t>Estructura del texto dramático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833862-F22B-4579-B44E-A5D23BD27157}"/>
              </a:ext>
            </a:extLst>
          </p:cNvPr>
          <p:cNvSpPr txBox="1"/>
          <p:nvPr/>
        </p:nvSpPr>
        <p:spPr>
          <a:xfrm>
            <a:off x="463826" y="291548"/>
            <a:ext cx="348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highlight>
                  <a:srgbClr val="FFFF00"/>
                </a:highlight>
              </a:rPr>
              <a:t>Repasemos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9974971"/>
      </p:ext>
    </p:extLst>
  </p:cSld>
  <p:clrMapOvr>
    <a:masterClrMapping/>
  </p:clrMapOvr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presentación para el ámbito educativo de unos niños jugando (ilustración animada, pantalla panorámica)</Template>
  <TotalTime>2226</TotalTime>
  <Words>289</Words>
  <Application>Microsoft Office PowerPoint</Application>
  <PresentationFormat>Panorámica</PresentationFormat>
  <Paragraphs>73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Euphemia</vt:lpstr>
      <vt:lpstr>Times New Roman</vt:lpstr>
      <vt:lpstr>Wingdings</vt:lpstr>
      <vt:lpstr>Niños jugando 16x9</vt:lpstr>
      <vt:lpstr>LENGUAJE Y COMUNICACIÓN</vt:lpstr>
      <vt:lpstr>HOY VAMOS A:</vt:lpstr>
      <vt:lpstr>LA NOTICIA </vt:lpstr>
      <vt:lpstr>Presentación de PowerPoint</vt:lpstr>
      <vt:lpstr>Presentación de PowerPoint</vt:lpstr>
      <vt:lpstr>Presentación de PowerPoint</vt:lpstr>
      <vt:lpstr>Presentación de PowerPoint</vt:lpstr>
      <vt:lpstr>EL TEXTO DRAMÁTICO</vt:lpstr>
      <vt:lpstr>Presentación de PowerPoint</vt:lpstr>
      <vt:lpstr>Presentación de PowerPoint</vt:lpstr>
      <vt:lpstr>Presentación de PowerPoint</vt:lpstr>
      <vt:lpstr>Presentación de PowerPoint</vt:lpstr>
      <vt:lpstr>¡Ya estás preparada para responder tu evaluación!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nadia</dc:creator>
  <cp:lastModifiedBy>cinthiahernandez</cp:lastModifiedBy>
  <cp:revision>78</cp:revision>
  <dcterms:created xsi:type="dcterms:W3CDTF">2020-09-29T21:34:43Z</dcterms:created>
  <dcterms:modified xsi:type="dcterms:W3CDTF">2020-11-19T01:00:33Z</dcterms:modified>
</cp:coreProperties>
</file>