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8" r:id="rId4"/>
    <p:sldId id="270" r:id="rId5"/>
    <p:sldId id="267" r:id="rId6"/>
    <p:sldId id="271" r:id="rId7"/>
    <p:sldId id="273" r:id="rId8"/>
    <p:sldId id="272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4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874B7448-7A1A-4152-8C43-2B8EA0ACE980}" type="datetime1">
              <a:rPr lang="es-ES" smtClean="0"/>
              <a:t>08/11/2020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1A84DBA3-0E8D-4848-B1FC-9E9CB5A609E4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652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2F3A23-5D3B-4EEB-8401-67C1E1C4E4FD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10" name="Marcador de posición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9052A6-8551-477B-8111-1FB3EA9618C2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BECAFB-4914-413C-8EDD-C4819D72CDD6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274BC01-8283-4412-A750-9470ADB35F66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FF2D004-E54C-407F-AA91-4A221359DF90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DBBCA44-E97A-4819-ABB4-139F749845ED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F8CC6E-A133-489E-9766-03A4B67A1467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0E08610-5182-441B-90C7-6A4A9A84C431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361E41A-78BD-485B-9134-D3B10F21247A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40D475-64E7-4F7A-9EEE-3B47B54E1071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2F2E6CD-E62C-485A-AEE5-F467C10A2B50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47B18C25-07DC-4FD2-9915-FADBCF041A6E}" type="datetime1">
              <a:rPr lang="es-ES" noProof="0" smtClean="0"/>
              <a:pPr/>
              <a:t>08/11/2020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D747CFC-D988-47D9-87BD-A6089E4D6A48}"/>
              </a:ext>
            </a:extLst>
          </p:cNvPr>
          <p:cNvSpPr/>
          <p:nvPr/>
        </p:nvSpPr>
        <p:spPr>
          <a:xfrm>
            <a:off x="1199456" y="397402"/>
            <a:ext cx="247193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MX" sz="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Colegio República Argentina</a:t>
            </a:r>
            <a:endParaRPr lang="es-C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O’Carrol  # 850-   Fono 72- 2230332</a:t>
            </a:r>
            <a:endParaRPr lang="es-C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Rancagua                                                   </a:t>
            </a:r>
            <a:endParaRPr lang="es-C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Descripción: Resultado de imagen para insignia colegio republica argentina rancagua">
            <a:extLst>
              <a:ext uri="{FF2B5EF4-FFF2-40B4-BE49-F238E27FC236}">
                <a16:creationId xmlns:a16="http://schemas.microsoft.com/office/drawing/2014/main" id="{E097CBE8-5C18-43FC-8E69-F6D6A774FCE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" y="274637"/>
            <a:ext cx="609224" cy="706091"/>
          </a:xfrm>
          <a:prstGeom prst="rect">
            <a:avLst/>
          </a:prstGeom>
          <a:noFill/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F9DE0CBB-A2B9-46A2-B063-D43B4917E7D7}"/>
              </a:ext>
            </a:extLst>
          </p:cNvPr>
          <p:cNvSpPr txBox="1">
            <a:spLocks/>
          </p:cNvSpPr>
          <p:nvPr/>
        </p:nvSpPr>
        <p:spPr>
          <a:xfrm>
            <a:off x="1953410" y="4485861"/>
            <a:ext cx="4142590" cy="79181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800" b="1" dirty="0"/>
              <a:t>Cuartos Básicos </a:t>
            </a:r>
          </a:p>
          <a:p>
            <a:pPr algn="ctr"/>
            <a:r>
              <a:rPr lang="es-ES" sz="1800" b="1" dirty="0"/>
              <a:t>Semana 33 y 34</a:t>
            </a:r>
          </a:p>
          <a:p>
            <a:pPr algn="ctr"/>
            <a:r>
              <a:rPr lang="es-ES" sz="1800" b="1" dirty="0"/>
              <a:t>Programa de Integración escolar 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3056BF3F-38A8-4794-AC7D-413DE47F8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213" y="1536907"/>
            <a:ext cx="5945187" cy="1892093"/>
          </a:xfrm>
        </p:spPr>
        <p:txBody>
          <a:bodyPr>
            <a:normAutofit/>
          </a:bodyPr>
          <a:lstStyle/>
          <a:p>
            <a:r>
              <a:rPr lang="es-CL" dirty="0"/>
              <a:t>Área y perímetro en figuras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2842265-F548-4304-B06E-78F940A2F2D2}"/>
              </a:ext>
            </a:extLst>
          </p:cNvPr>
          <p:cNvSpPr txBox="1"/>
          <p:nvPr/>
        </p:nvSpPr>
        <p:spPr>
          <a:xfrm>
            <a:off x="1590261" y="503582"/>
            <a:ext cx="817659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u="sng" dirty="0"/>
              <a:t>EL PERÍMETRO</a:t>
            </a:r>
          </a:p>
          <a:p>
            <a:endParaRPr lang="es-CL" sz="3200" dirty="0"/>
          </a:p>
          <a:p>
            <a:pPr algn="just"/>
            <a:r>
              <a:rPr lang="es-CL" sz="3200" dirty="0"/>
              <a:t>El perímetro o (P) de una figura es la longitud de su contorno.  Para calcular debes sumar todos sus lados.</a:t>
            </a:r>
            <a:endParaRPr lang="es-CL" dirty="0"/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F410D01-1E44-46EA-813A-3ECA68F55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757" y="3882612"/>
            <a:ext cx="3474485" cy="204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6A15AF3F-E4AA-44E6-B2DE-6ACAEBCD2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799"/>
            <a:ext cx="9372600" cy="1563757"/>
          </a:xfrm>
        </p:spPr>
        <p:txBody>
          <a:bodyPr>
            <a:normAutofit fontScale="90000"/>
          </a:bodyPr>
          <a:lstStyle/>
          <a:p>
            <a:r>
              <a:rPr lang="es-CL" dirty="0"/>
              <a:t>¿</a:t>
            </a:r>
            <a:r>
              <a:rPr lang="es-CL" sz="3600" dirty="0"/>
              <a:t>Cómo calculamos el perímetro?</a:t>
            </a:r>
            <a:br>
              <a:rPr lang="es-CL" sz="3600" dirty="0"/>
            </a:br>
            <a:br>
              <a:rPr lang="es-CL" sz="3600" dirty="0"/>
            </a:br>
            <a:r>
              <a:rPr lang="es-CL" sz="3600" dirty="0"/>
              <a:t>Sumando todos sus lados, como por ejemplo: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E41C76-C3AE-42A0-B15A-C9958EA7C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13" y="2179822"/>
            <a:ext cx="3537802" cy="317405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2769DBD-EF2D-480B-A789-443BCFAD0DE7}"/>
              </a:ext>
            </a:extLst>
          </p:cNvPr>
          <p:cNvSpPr txBox="1"/>
          <p:nvPr/>
        </p:nvSpPr>
        <p:spPr>
          <a:xfrm>
            <a:off x="6188765" y="2570922"/>
            <a:ext cx="4545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Sumamos todos sus lados</a:t>
            </a:r>
          </a:p>
          <a:p>
            <a:endParaRPr lang="es-CL" sz="3200" dirty="0"/>
          </a:p>
          <a:p>
            <a:r>
              <a:rPr lang="es-CL" sz="3200" dirty="0"/>
              <a:t>2m+2m+2m+2m= 8m</a:t>
            </a:r>
          </a:p>
          <a:p>
            <a:endParaRPr lang="es-CL" sz="3200" dirty="0"/>
          </a:p>
          <a:p>
            <a:r>
              <a:rPr lang="es-CL" sz="3200" dirty="0"/>
              <a:t>Por lo tanto </a:t>
            </a:r>
            <a:r>
              <a:rPr lang="es-CL" sz="3200" b="1" dirty="0"/>
              <a:t>P=</a:t>
            </a:r>
            <a:r>
              <a:rPr lang="es-CL" sz="3200" dirty="0"/>
              <a:t> 8 m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86A4459-C25A-466A-947A-D58C135C14FF}"/>
              </a:ext>
            </a:extLst>
          </p:cNvPr>
          <p:cNvCxnSpPr>
            <a:cxnSpLocks/>
          </p:cNvCxnSpPr>
          <p:nvPr/>
        </p:nvCxnSpPr>
        <p:spPr>
          <a:xfrm flipH="1">
            <a:off x="5302666" y="2902226"/>
            <a:ext cx="886698" cy="25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14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80291460-D9E8-4CEC-9BD6-4250850FA9FF}"/>
              </a:ext>
            </a:extLst>
          </p:cNvPr>
          <p:cNvSpPr txBox="1"/>
          <p:nvPr/>
        </p:nvSpPr>
        <p:spPr>
          <a:xfrm>
            <a:off x="993913" y="374328"/>
            <a:ext cx="1041620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u="sng" dirty="0"/>
              <a:t>EL ÁREA</a:t>
            </a:r>
          </a:p>
          <a:p>
            <a:endParaRPr lang="es-CL" sz="2800" dirty="0"/>
          </a:p>
          <a:p>
            <a:pPr algn="just"/>
            <a:r>
              <a:rPr lang="es-CL" sz="2800" dirty="0"/>
              <a:t>El </a:t>
            </a:r>
            <a:r>
              <a:rPr lang="es-CL" sz="3200" dirty="0"/>
              <a:t>área de una figura es la medida de su superficie y se mide en unidades cuadradas (u2).  Se llama unidad cuadrada porque está basada en el cuadrado, cuyas dimensiones , largo y ancho tienen igual medida.</a:t>
            </a:r>
            <a:endParaRPr lang="es-CL" sz="2800" dirty="0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2C5F3B9A-6FC4-4404-9C2A-E8362C5C4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805" y="4159979"/>
            <a:ext cx="2537664" cy="1991437"/>
          </a:xfrm>
          <a:prstGeom prst="rect">
            <a:avLst/>
          </a:prstGeom>
        </p:spPr>
      </p:pic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0B727F9C-D320-4FCD-AD76-C49380C12B8D}"/>
              </a:ext>
            </a:extLst>
          </p:cNvPr>
          <p:cNvCxnSpPr/>
          <p:nvPr/>
        </p:nvCxnSpPr>
        <p:spPr>
          <a:xfrm>
            <a:off x="6069496" y="4005471"/>
            <a:ext cx="0" cy="23004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2BC2E2FC-8547-4409-8009-BAA137E4B1CA}"/>
              </a:ext>
            </a:extLst>
          </p:cNvPr>
          <p:cNvCxnSpPr>
            <a:cxnSpLocks/>
          </p:cNvCxnSpPr>
          <p:nvPr/>
        </p:nvCxnSpPr>
        <p:spPr>
          <a:xfrm>
            <a:off x="3439066" y="6305926"/>
            <a:ext cx="25376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Imagen 23">
            <a:extLst>
              <a:ext uri="{FF2B5EF4-FFF2-40B4-BE49-F238E27FC236}">
                <a16:creationId xmlns:a16="http://schemas.microsoft.com/office/drawing/2014/main" id="{B7270B76-DFBF-4521-A39D-0919A8B2B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33" y="4159981"/>
            <a:ext cx="426919" cy="385340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154FD330-3536-4FE0-AD70-407154935B84}"/>
              </a:ext>
            </a:extLst>
          </p:cNvPr>
          <p:cNvSpPr txBox="1"/>
          <p:nvPr/>
        </p:nvSpPr>
        <p:spPr>
          <a:xfrm>
            <a:off x="6228522" y="4678017"/>
            <a:ext cx="92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5 m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64DD0A2-E898-449F-9AF6-FC901DCC344C}"/>
              </a:ext>
            </a:extLst>
          </p:cNvPr>
          <p:cNvSpPr txBox="1"/>
          <p:nvPr/>
        </p:nvSpPr>
        <p:spPr>
          <a:xfrm>
            <a:off x="4244073" y="6305926"/>
            <a:ext cx="927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5 m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E9C63CB-790F-490C-806B-C4DD23A9A973}"/>
              </a:ext>
            </a:extLst>
          </p:cNvPr>
          <p:cNvSpPr txBox="1"/>
          <p:nvPr/>
        </p:nvSpPr>
        <p:spPr>
          <a:xfrm>
            <a:off x="7474225" y="4352651"/>
            <a:ext cx="2743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Área = 25 m2</a:t>
            </a:r>
          </a:p>
        </p:txBody>
      </p:sp>
    </p:spTree>
    <p:extLst>
      <p:ext uri="{BB962C8B-B14F-4D97-AF65-F5344CB8AC3E}">
        <p14:creationId xmlns:p14="http://schemas.microsoft.com/office/powerpoint/2010/main" val="2836122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EFF08F2-A59A-40B8-A230-5F4B74E63ED1}"/>
              </a:ext>
            </a:extLst>
          </p:cNvPr>
          <p:cNvSpPr txBox="1"/>
          <p:nvPr/>
        </p:nvSpPr>
        <p:spPr>
          <a:xfrm>
            <a:off x="1457738" y="424070"/>
            <a:ext cx="87464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¿Cómo se calcula el área?</a:t>
            </a:r>
          </a:p>
          <a:p>
            <a:endParaRPr lang="es-CL" sz="3200" dirty="0"/>
          </a:p>
          <a:p>
            <a:r>
              <a:rPr lang="es-CL" sz="3200" dirty="0"/>
              <a:t>Debemos multiplicar las medidas de su ancho con las medidas de su largo:</a:t>
            </a:r>
          </a:p>
          <a:p>
            <a:endParaRPr lang="es-CL" dirty="0"/>
          </a:p>
          <a:p>
            <a:r>
              <a:rPr lang="es-CL" dirty="0"/>
              <a:t>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CE1006E-2842-4CC5-BAFA-F786AA0DC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922" y="3040171"/>
            <a:ext cx="2757955" cy="2238071"/>
          </a:xfrm>
          <a:prstGeom prst="rect">
            <a:avLst/>
          </a:prstGeom>
        </p:spPr>
      </p:pic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D9B8DD6F-2A13-4A17-9BA0-9BB8C0AFD269}"/>
              </a:ext>
            </a:extLst>
          </p:cNvPr>
          <p:cNvCxnSpPr/>
          <p:nvPr/>
        </p:nvCxnSpPr>
        <p:spPr>
          <a:xfrm>
            <a:off x="5473148" y="3040171"/>
            <a:ext cx="0" cy="23004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A99CCAF-3794-47AD-ACC0-435965886E20}"/>
              </a:ext>
            </a:extLst>
          </p:cNvPr>
          <p:cNvCxnSpPr/>
          <p:nvPr/>
        </p:nvCxnSpPr>
        <p:spPr>
          <a:xfrm>
            <a:off x="2595921" y="5433391"/>
            <a:ext cx="27579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F308684-4469-42BF-B0FF-5938A140A970}"/>
              </a:ext>
            </a:extLst>
          </p:cNvPr>
          <p:cNvSpPr txBox="1"/>
          <p:nvPr/>
        </p:nvSpPr>
        <p:spPr>
          <a:xfrm>
            <a:off x="5658678" y="3816626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4 m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05E9F52-6C5F-40F4-842A-38AD3E79FB90}"/>
              </a:ext>
            </a:extLst>
          </p:cNvPr>
          <p:cNvSpPr txBox="1"/>
          <p:nvPr/>
        </p:nvSpPr>
        <p:spPr>
          <a:xfrm>
            <a:off x="3690731" y="5478045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4 m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B25E820-C3EF-4D8E-B0AF-21E09CCBD4E0}"/>
              </a:ext>
            </a:extLst>
          </p:cNvPr>
          <p:cNvSpPr txBox="1"/>
          <p:nvPr/>
        </p:nvSpPr>
        <p:spPr>
          <a:xfrm>
            <a:off x="7050157" y="3429000"/>
            <a:ext cx="37371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/>
              <a:t>Para calcular podemos contar las unidades cuadradas o bien multiplicar 4x4</a:t>
            </a:r>
          </a:p>
          <a:p>
            <a:endParaRPr lang="es-CL" dirty="0"/>
          </a:p>
          <a:p>
            <a:r>
              <a:rPr lang="es-CL" sz="2400" b="1" dirty="0"/>
              <a:t>A= 16m2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76BA3491-2D89-4648-A833-D3E2E4C36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725" y="3076804"/>
            <a:ext cx="499806" cy="46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39A5619-123E-4468-A713-D512273DD634}"/>
              </a:ext>
            </a:extLst>
          </p:cNvPr>
          <p:cNvSpPr txBox="1"/>
          <p:nvPr/>
        </p:nvSpPr>
        <p:spPr>
          <a:xfrm>
            <a:off x="1245702" y="255269"/>
            <a:ext cx="9395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/>
              <a:t>CALCULA EL PERÍMETRO EN LAS SIGUIENTES FIGURAS LUEGO PINCHA PARA SABER SI ESTÁ CORRECTA LA RESPUESTA.</a:t>
            </a:r>
          </a:p>
        </p:txBody>
      </p:sp>
      <p:pic>
        <p:nvPicPr>
          <p:cNvPr id="2050" name="Picture 2" descr="▷ Cuadrado: Área, perímetro y elementos del cuadrado. Ejercicios.">
            <a:extLst>
              <a:ext uri="{FF2B5EF4-FFF2-40B4-BE49-F238E27FC236}">
                <a16:creationId xmlns:a16="http://schemas.microsoft.com/office/drawing/2014/main" id="{63C02B43-539D-4849-8A3E-CA5FCB760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29" y="1524000"/>
            <a:ext cx="25241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562E55B-01EC-46E6-B197-B5E779CC5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583" y="1381264"/>
            <a:ext cx="3474485" cy="204773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7028188-CA0F-470A-B0DC-6C2C0177E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418" y="2190577"/>
            <a:ext cx="2962688" cy="2476846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7899F08-F20A-4B77-8AE2-E4BCE065AA36}"/>
              </a:ext>
            </a:extLst>
          </p:cNvPr>
          <p:cNvSpPr/>
          <p:nvPr/>
        </p:nvSpPr>
        <p:spPr>
          <a:xfrm>
            <a:off x="493991" y="3429000"/>
            <a:ext cx="2962688" cy="1295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dirty="0"/>
              <a:t>P=24 cm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16C84FB-90B0-4C34-9CD8-4D14CF64F453}"/>
              </a:ext>
            </a:extLst>
          </p:cNvPr>
          <p:cNvSpPr/>
          <p:nvPr/>
        </p:nvSpPr>
        <p:spPr>
          <a:xfrm>
            <a:off x="4828727" y="4724866"/>
            <a:ext cx="1948069" cy="1295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dirty="0"/>
              <a:t>P=16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1EBD716-B2C1-4549-B578-EF969B3E562F}"/>
              </a:ext>
            </a:extLst>
          </p:cNvPr>
          <p:cNvSpPr/>
          <p:nvPr/>
        </p:nvSpPr>
        <p:spPr>
          <a:xfrm>
            <a:off x="8262870" y="3473472"/>
            <a:ext cx="2962688" cy="1295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dirty="0"/>
              <a:t>P=90 cm </a:t>
            </a:r>
          </a:p>
        </p:txBody>
      </p:sp>
    </p:spTree>
    <p:extLst>
      <p:ext uri="{BB962C8B-B14F-4D97-AF65-F5344CB8AC3E}">
        <p14:creationId xmlns:p14="http://schemas.microsoft.com/office/powerpoint/2010/main" val="89216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2A816-08F6-414F-91AA-61BC6A4B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791" y="112460"/>
            <a:ext cx="9372600" cy="1200416"/>
          </a:xfrm>
        </p:spPr>
        <p:txBody>
          <a:bodyPr/>
          <a:lstStyle/>
          <a:p>
            <a:r>
              <a:rPr lang="es-CL" dirty="0"/>
              <a:t>CALCULA EL ÁREA EN LAS SIGUIENTES FIGURAS, LUEGO PINCHA PARA SABER SI ESTÁ CORRECTA LA RESPUESTA.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EF631A7-5A64-4AC4-836C-9B94867C0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04" y="1567499"/>
            <a:ext cx="2462411" cy="215623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1F00EB4-659E-4466-9902-9E0D0FDFF3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093" y="1704597"/>
            <a:ext cx="1542056" cy="145736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F1DE6B5-A846-4691-A68E-56D631A41F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727" y="1437563"/>
            <a:ext cx="2537664" cy="19914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872C1BA7-FA75-4FA1-8E63-A2DEBBAEB5A7}"/>
              </a:ext>
            </a:extLst>
          </p:cNvPr>
          <p:cNvSpPr/>
          <p:nvPr/>
        </p:nvSpPr>
        <p:spPr>
          <a:xfrm>
            <a:off x="1489308" y="4629095"/>
            <a:ext cx="2089996" cy="1118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4000" dirty="0"/>
              <a:t>A= 9m2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2173C6A-EDE8-404D-A19A-D2502F835C49}"/>
              </a:ext>
            </a:extLst>
          </p:cNvPr>
          <p:cNvSpPr/>
          <p:nvPr/>
        </p:nvSpPr>
        <p:spPr>
          <a:xfrm>
            <a:off x="4923163" y="4629095"/>
            <a:ext cx="2345672" cy="1118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4000" dirty="0"/>
              <a:t>A= 4cm2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A83410C-4CBA-4C70-BB9A-3445CDB75051}"/>
              </a:ext>
            </a:extLst>
          </p:cNvPr>
          <p:cNvSpPr/>
          <p:nvPr/>
        </p:nvSpPr>
        <p:spPr>
          <a:xfrm>
            <a:off x="8182718" y="4651082"/>
            <a:ext cx="2345680" cy="1118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4400" dirty="0"/>
              <a:t>A=25m2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6423F1A1-D126-4818-AD2A-6DA55F38AE27}"/>
              </a:ext>
            </a:extLst>
          </p:cNvPr>
          <p:cNvCxnSpPr/>
          <p:nvPr/>
        </p:nvCxnSpPr>
        <p:spPr>
          <a:xfrm>
            <a:off x="1155330" y="3988904"/>
            <a:ext cx="27579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54156802-6EE2-4667-972A-710BF20FE05B}"/>
              </a:ext>
            </a:extLst>
          </p:cNvPr>
          <p:cNvCxnSpPr>
            <a:cxnSpLocks/>
          </p:cNvCxnSpPr>
          <p:nvPr/>
        </p:nvCxnSpPr>
        <p:spPr>
          <a:xfrm>
            <a:off x="4147928" y="1509901"/>
            <a:ext cx="0" cy="2271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4669B5-D675-46E2-8118-60DD172E586D}"/>
              </a:ext>
            </a:extLst>
          </p:cNvPr>
          <p:cNvSpPr txBox="1"/>
          <p:nvPr/>
        </p:nvSpPr>
        <p:spPr>
          <a:xfrm>
            <a:off x="2070487" y="3920024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3 m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65EB023-D783-4258-8FB0-BCE81A0EC3A6}"/>
              </a:ext>
            </a:extLst>
          </p:cNvPr>
          <p:cNvSpPr txBox="1"/>
          <p:nvPr/>
        </p:nvSpPr>
        <p:spPr>
          <a:xfrm rot="16200000">
            <a:off x="4041054" y="2397927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3 m 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442CFA10-6179-402B-81B7-DE7D45209152}"/>
              </a:ext>
            </a:extLst>
          </p:cNvPr>
          <p:cNvCxnSpPr>
            <a:cxnSpLocks/>
          </p:cNvCxnSpPr>
          <p:nvPr/>
        </p:nvCxnSpPr>
        <p:spPr>
          <a:xfrm flipV="1">
            <a:off x="5155093" y="3640859"/>
            <a:ext cx="1613659" cy="198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E826F0C-E774-47C1-9449-57244822D1FD}"/>
              </a:ext>
            </a:extLst>
          </p:cNvPr>
          <p:cNvCxnSpPr>
            <a:cxnSpLocks/>
          </p:cNvCxnSpPr>
          <p:nvPr/>
        </p:nvCxnSpPr>
        <p:spPr>
          <a:xfrm>
            <a:off x="7027170" y="1716390"/>
            <a:ext cx="0" cy="13263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00B6DAD-055E-49B8-8512-994CDB7F6ACA}"/>
              </a:ext>
            </a:extLst>
          </p:cNvPr>
          <p:cNvSpPr txBox="1"/>
          <p:nvPr/>
        </p:nvSpPr>
        <p:spPr>
          <a:xfrm>
            <a:off x="5632180" y="3758071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2 cm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E9FA62-A339-4A34-9CE1-043149A635DE}"/>
              </a:ext>
            </a:extLst>
          </p:cNvPr>
          <p:cNvSpPr txBox="1"/>
          <p:nvPr/>
        </p:nvSpPr>
        <p:spPr>
          <a:xfrm rot="16200000">
            <a:off x="6933448" y="2148722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2 cm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303912A8-92F4-4A11-8CF5-EC7AD502E4DC}"/>
              </a:ext>
            </a:extLst>
          </p:cNvPr>
          <p:cNvCxnSpPr/>
          <p:nvPr/>
        </p:nvCxnSpPr>
        <p:spPr>
          <a:xfrm>
            <a:off x="7976581" y="3916016"/>
            <a:ext cx="275795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111AE39-9C65-4856-996B-756A2B0E6E1F}"/>
              </a:ext>
            </a:extLst>
          </p:cNvPr>
          <p:cNvCxnSpPr>
            <a:cxnSpLocks/>
          </p:cNvCxnSpPr>
          <p:nvPr/>
        </p:nvCxnSpPr>
        <p:spPr>
          <a:xfrm>
            <a:off x="11062463" y="1430088"/>
            <a:ext cx="0" cy="23279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20CCBA7-498C-40DD-BBE4-34DF019D28F8}"/>
              </a:ext>
            </a:extLst>
          </p:cNvPr>
          <p:cNvSpPr txBox="1"/>
          <p:nvPr/>
        </p:nvSpPr>
        <p:spPr>
          <a:xfrm>
            <a:off x="9042804" y="3988903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5 m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A9BC5A0-E76C-4551-95B7-BAFFCAA51E48}"/>
              </a:ext>
            </a:extLst>
          </p:cNvPr>
          <p:cNvSpPr txBox="1"/>
          <p:nvPr/>
        </p:nvSpPr>
        <p:spPr>
          <a:xfrm rot="16200000">
            <a:off x="10989295" y="2202448"/>
            <a:ext cx="9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5 m </a:t>
            </a:r>
          </a:p>
        </p:txBody>
      </p:sp>
    </p:spTree>
    <p:extLst>
      <p:ext uri="{BB962C8B-B14F-4D97-AF65-F5344CB8AC3E}">
        <p14:creationId xmlns:p14="http://schemas.microsoft.com/office/powerpoint/2010/main" val="39687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39A5619-123E-4468-A713-D512273DD634}"/>
              </a:ext>
            </a:extLst>
          </p:cNvPr>
          <p:cNvSpPr txBox="1"/>
          <p:nvPr/>
        </p:nvSpPr>
        <p:spPr>
          <a:xfrm>
            <a:off x="1444487" y="3735262"/>
            <a:ext cx="6891130" cy="1815882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b="1" dirty="0"/>
              <a:t>EN CAMBIO, CUANDO HABLAMOS DE SUPERFICIE HACEMOS REFERENCIA AL ÁREA DE UNA FIGURA.</a:t>
            </a:r>
          </a:p>
          <a:p>
            <a:pPr algn="just"/>
            <a:endParaRPr lang="es-CL" sz="28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58E1EFB-7646-480E-816D-43C92D579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305" y="1072358"/>
            <a:ext cx="2932312" cy="16090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EEF2D61-AE44-41C1-B5F6-16CB942DF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661" y="3735262"/>
            <a:ext cx="3069303" cy="2014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4701D6-560C-4309-86D6-AE529D0E6CF3}"/>
              </a:ext>
            </a:extLst>
          </p:cNvPr>
          <p:cNvSpPr txBox="1"/>
          <p:nvPr/>
        </p:nvSpPr>
        <p:spPr>
          <a:xfrm>
            <a:off x="795129" y="1306856"/>
            <a:ext cx="6891130" cy="166199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b="1" dirty="0"/>
              <a:t>CUANDO HABLAMOS DE LONGITUD HACEMOS REFERENCIA AL PERÍMETRO DE LA FIGURA.</a:t>
            </a:r>
          </a:p>
          <a:p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90D7498-F828-43D5-9442-98279DB87199}"/>
              </a:ext>
            </a:extLst>
          </p:cNvPr>
          <p:cNvSpPr txBox="1"/>
          <p:nvPr/>
        </p:nvSpPr>
        <p:spPr>
          <a:xfrm>
            <a:off x="1118382" y="397565"/>
            <a:ext cx="689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RECUERDA ALGO MUY IMPORTANTE:</a:t>
            </a:r>
          </a:p>
        </p:txBody>
      </p:sp>
    </p:spTree>
    <p:extLst>
      <p:ext uri="{BB962C8B-B14F-4D97-AF65-F5344CB8AC3E}">
        <p14:creationId xmlns:p14="http://schemas.microsoft.com/office/powerpoint/2010/main" val="1774856368"/>
      </p:ext>
    </p:extLst>
  </p:cSld>
  <p:clrMapOvr>
    <a:masterClrMapping/>
  </p:clrMapOvr>
</p:sld>
</file>

<file path=ppt/theme/theme1.xml><?xml version="1.0" encoding="utf-8"?>
<a:theme xmlns:a="http://schemas.openxmlformats.org/drawingml/2006/main" name="Niños jugando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3_TF03461883_TF03461883.potx" id="{7E51FD36-221A-40E9-B563-1B1438601F37}" vid="{C48C6374-1D00-407F-A436-D7B12AD3050E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506</TotalTime>
  <Words>280</Words>
  <Application>Microsoft Office PowerPoint</Application>
  <PresentationFormat>Panorámica</PresentationFormat>
  <Paragraphs>51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Euphemia</vt:lpstr>
      <vt:lpstr>Times New Roman</vt:lpstr>
      <vt:lpstr>Wingdings</vt:lpstr>
      <vt:lpstr>Niños jugando 16x9</vt:lpstr>
      <vt:lpstr>Área y perímetro en figuras</vt:lpstr>
      <vt:lpstr>Presentación de PowerPoint</vt:lpstr>
      <vt:lpstr>¿Cómo calculamos el perímetro?  Sumando todos sus lados, como por ejemplo:</vt:lpstr>
      <vt:lpstr>Presentación de PowerPoint</vt:lpstr>
      <vt:lpstr>Presentación de PowerPoint</vt:lpstr>
      <vt:lpstr>Presentación de PowerPoint</vt:lpstr>
      <vt:lpstr>CALCULA EL ÁREA EN LAS SIGUIENTES FIGURAS, LUEGO PINCHA PARA SABER SI ESTÁ CORRECTA LA RESPUESTA.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nadia</dc:creator>
  <cp:lastModifiedBy>cinthiahernandez</cp:lastModifiedBy>
  <cp:revision>46</cp:revision>
  <dcterms:created xsi:type="dcterms:W3CDTF">2020-09-29T21:34:43Z</dcterms:created>
  <dcterms:modified xsi:type="dcterms:W3CDTF">2020-11-08T23:19:45Z</dcterms:modified>
</cp:coreProperties>
</file>