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70" r:id="rId7"/>
    <p:sldId id="266" r:id="rId8"/>
    <p:sldId id="26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B3BF4-D4F5-4BC8-B22D-2537833F6A0D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78C7-AAE3-48A0-8D8B-27536ED854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30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0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7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F6BDCAE-273D-4275-B1CC-76534B7BE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93D1EA4A-B197-4C17-AB77-2B25FB1036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5600" y="330500"/>
            <a:ext cx="11360800" cy="32205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6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DEPARTAMENTO DE ORIENTACIÓN</a:t>
            </a:r>
            <a:endParaRPr sz="6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s" sz="6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5° - 6° BÁSICOS</a:t>
            </a:r>
            <a:endParaRPr sz="4400" dirty="0">
              <a:solidFill>
                <a:schemeClr val="tx1"/>
              </a:solidFill>
            </a:endParaRPr>
          </a:p>
        </p:txBody>
      </p:sp>
      <p:pic>
        <p:nvPicPr>
          <p:cNvPr id="11" name="Google Shape;59;p13">
            <a:extLst>
              <a:ext uri="{FF2B5EF4-FFF2-40B4-BE49-F238E27FC236}">
                <a16:creationId xmlns:a16="http://schemas.microsoft.com/office/drawing/2014/main" id="{2999A5D7-D4E2-4746-9946-6C5309AC39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34" y="104934"/>
            <a:ext cx="1936358" cy="19359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7;p13">
            <a:extLst>
              <a:ext uri="{FF2B5EF4-FFF2-40B4-BE49-F238E27FC236}">
                <a16:creationId xmlns:a16="http://schemas.microsoft.com/office/drawing/2014/main" id="{E88E475E-54A4-470E-9F28-BEC1C4268B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600" y="3551049"/>
            <a:ext cx="11360800" cy="1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COLEGIO REPÚBLICA ARGENTINA</a:t>
            </a:r>
            <a:endParaRPr sz="37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Orientadora: Constanza Muñoz Villacura</a:t>
            </a:r>
            <a:endParaRPr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F44E8FB5-44DD-4389-A76B-E10560028F4B}"/>
              </a:ext>
            </a:extLst>
          </p:cNvPr>
          <p:cNvSpPr txBox="1"/>
          <p:nvPr/>
        </p:nvSpPr>
        <p:spPr>
          <a:xfrm>
            <a:off x="5453200" y="5253474"/>
            <a:ext cx="6323200" cy="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sz="2133" b="1" dirty="0">
                <a:latin typeface="Proxima Nova"/>
                <a:ea typeface="Proxima Nova"/>
                <a:cs typeface="Proxima Nova"/>
                <a:sym typeface="Proxima Nova"/>
              </a:rPr>
              <a:t>TEMA: “REDES SOCIALES”</a:t>
            </a:r>
            <a:endParaRPr sz="2133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8677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65;p14">
            <a:extLst>
              <a:ext uri="{FF2B5EF4-FFF2-40B4-BE49-F238E27FC236}">
                <a16:creationId xmlns:a16="http://schemas.microsoft.com/office/drawing/2014/main" id="{CF86A095-4C20-4880-9EF8-0E00A2F6202B}"/>
              </a:ext>
            </a:extLst>
          </p:cNvPr>
          <p:cNvSpPr txBox="1"/>
          <p:nvPr/>
        </p:nvSpPr>
        <p:spPr>
          <a:xfrm>
            <a:off x="1758478" y="1586144"/>
            <a:ext cx="8675043" cy="3423178"/>
          </a:xfrm>
          <a:prstGeom prst="rect">
            <a:avLst/>
          </a:prstGeom>
          <a:noFill/>
          <a:ln w="38100" cap="flat" cmpd="sng">
            <a:solidFill>
              <a:schemeClr val="accent6">
                <a:lumMod val="40000"/>
                <a:lumOff val="60000"/>
              </a:schemeClr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/>
              <a:t>OBJETIVO: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/>
              <a:t>OA4. </a:t>
            </a:r>
            <a:r>
              <a:rPr lang="es" sz="2000" b="1" dirty="0"/>
              <a:t>Practicar en forma autónoma conductas protectoras de autocuidado:</a:t>
            </a:r>
            <a:endParaRPr sz="20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/>
              <a:t>● Resguardar la intimidad (por ejemplo, evitando exponer información personal, fotos íntimas a través de redes sociales)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Google Shape;64;p14">
            <a:extLst>
              <a:ext uri="{FF2B5EF4-FFF2-40B4-BE49-F238E27FC236}">
                <a16:creationId xmlns:a16="http://schemas.microsoft.com/office/drawing/2014/main" id="{F82BD837-1E95-48E7-9AB9-9FB623F833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01" y="78700"/>
            <a:ext cx="805348" cy="76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02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E5FDFB9B-31C2-41B5-AD80-6129316F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5987" y="4530587"/>
            <a:ext cx="3427343" cy="2057400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Ahora conocerán los medios mas usados y los que más  exponen a las niñas y adolescentes.</a:t>
            </a:r>
          </a:p>
        </p:txBody>
      </p:sp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62BC2C80-4E56-4FEE-9B82-4F8B834FA6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01" y="78700"/>
            <a:ext cx="805348" cy="8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E9B0241-07F1-4374-B5F5-ADCEAE475B93}"/>
              </a:ext>
            </a:extLst>
          </p:cNvPr>
          <p:cNvSpPr txBox="1">
            <a:spLocks/>
          </p:cNvSpPr>
          <p:nvPr/>
        </p:nvSpPr>
        <p:spPr>
          <a:xfrm>
            <a:off x="996950" y="488002"/>
            <a:ext cx="8871398" cy="10118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EL AUTOCUIDADO EXTERNO</a:t>
            </a:r>
          </a:p>
        </p:txBody>
      </p:sp>
      <p:sp>
        <p:nvSpPr>
          <p:cNvPr id="2" name="Bocadillo: ovalado 1">
            <a:extLst>
              <a:ext uri="{FF2B5EF4-FFF2-40B4-BE49-F238E27FC236}">
                <a16:creationId xmlns:a16="http://schemas.microsoft.com/office/drawing/2014/main" id="{74FCFCBC-C25D-444D-A9B0-E28688CA2429}"/>
              </a:ext>
            </a:extLst>
          </p:cNvPr>
          <p:cNvSpPr/>
          <p:nvPr/>
        </p:nvSpPr>
        <p:spPr>
          <a:xfrm>
            <a:off x="4896751" y="1424067"/>
            <a:ext cx="4651513" cy="2936917"/>
          </a:xfrm>
          <a:prstGeom prst="wedgeEllipseCallout">
            <a:avLst>
              <a:gd name="adj1" fmla="val -57015"/>
              <a:gd name="adj2" fmla="val 5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Sabes que, aparte del autocuidado personal,  también debes cuidarte  de  como usas las redes sociales y los diferentes medios de comunicación.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BC72F4-915E-4573-BFA9-BB032BFF5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66" b="780"/>
          <a:stretch/>
        </p:blipFill>
        <p:spPr>
          <a:xfrm>
            <a:off x="657026" y="2557670"/>
            <a:ext cx="3708823" cy="39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E5FDFB9B-31C2-41B5-AD80-6129316F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38" y="1595734"/>
            <a:ext cx="7118175" cy="25543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 redes sociales e Internet tienen un gran impacto en la niñez y adolescencia de hoy en día. Aunque todos se benefician de las posibilidades de Internet como comunicación inmediata y acceso libre a la información de su interés, es importante tener en cuenta medidas de seguridad para no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</a:t>
            </a:r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expuestas a riesgos en línea, como la exposición a contenido inapropiado o el sufrimiento de hostigamiento online.</a:t>
            </a:r>
            <a:endParaRPr 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62851A66-0EF4-4081-94DB-690EE361EDA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01" y="78700"/>
            <a:ext cx="805348" cy="822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D179B5-753D-4229-9C78-B2EE0108B5A7}"/>
              </a:ext>
            </a:extLst>
          </p:cNvPr>
          <p:cNvSpPr txBox="1"/>
          <p:nvPr/>
        </p:nvSpPr>
        <p:spPr>
          <a:xfrm>
            <a:off x="4728435" y="5063867"/>
            <a:ext cx="618876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2000" b="1" dirty="0"/>
              <a:t>Las redes sociales que más usan las adolescentes son:</a:t>
            </a:r>
          </a:p>
          <a:p>
            <a:pPr algn="just"/>
            <a:r>
              <a:rPr lang="es-CL" sz="2000" b="1" dirty="0"/>
              <a:t>juegos en línea, Instagram, foros, whatsApp, mensajes de texto etc.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3799C-2059-4A93-B046-EF111102AB68}"/>
              </a:ext>
            </a:extLst>
          </p:cNvPr>
          <p:cNvSpPr txBox="1"/>
          <p:nvPr/>
        </p:nvSpPr>
        <p:spPr>
          <a:xfrm>
            <a:off x="2700997" y="470694"/>
            <a:ext cx="7118175" cy="584775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3200" b="1" dirty="0"/>
              <a:t>LAS REDES SOCIALES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CF7357-950C-4104-B2C3-D2E5A080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8" y="4554995"/>
            <a:ext cx="3994447" cy="1952569"/>
          </a:xfrm>
          <a:prstGeom prst="rect">
            <a:avLst/>
          </a:prstGeom>
        </p:spPr>
      </p:pic>
      <p:pic>
        <p:nvPicPr>
          <p:cNvPr id="9" name="Picture 2" descr="Gifs animados de Internet, animaciones de Internet">
            <a:extLst>
              <a:ext uri="{FF2B5EF4-FFF2-40B4-BE49-F238E27FC236}">
                <a16:creationId xmlns:a16="http://schemas.microsoft.com/office/drawing/2014/main" id="{A4D11B4C-3CD2-40B0-A7CA-0CA914FD4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75" y="1595734"/>
            <a:ext cx="3217793" cy="32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9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72F37-7072-44EE-97BD-67FB75CD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582" y="145461"/>
            <a:ext cx="3829572" cy="832888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s-CL" dirty="0"/>
              <a:t>Beneficios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F1985F-C741-49E6-91FC-AC884DCBE1F7}"/>
              </a:ext>
            </a:extLst>
          </p:cNvPr>
          <p:cNvSpPr/>
          <p:nvPr/>
        </p:nvSpPr>
        <p:spPr>
          <a:xfrm>
            <a:off x="7583443" y="1803367"/>
            <a:ext cx="266829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/>
              <a:t>Comunicación Instantánea</a:t>
            </a:r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513640-B8A7-4248-84F5-F4C421722605}"/>
              </a:ext>
            </a:extLst>
          </p:cNvPr>
          <p:cNvSpPr/>
          <p:nvPr/>
        </p:nvSpPr>
        <p:spPr>
          <a:xfrm>
            <a:off x="901149" y="3636495"/>
            <a:ext cx="402020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2400" dirty="0"/>
              <a:t>Información y entretenimiento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A56EB0-9C28-4D5B-B373-20042E2153D1}"/>
              </a:ext>
            </a:extLst>
          </p:cNvPr>
          <p:cNvSpPr/>
          <p:nvPr/>
        </p:nvSpPr>
        <p:spPr>
          <a:xfrm>
            <a:off x="5730745" y="4844377"/>
            <a:ext cx="232740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/>
              <a:t>Compartir conocimientos e información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BFC602-4809-45D2-8315-089503685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06" t="27084"/>
          <a:stretch/>
        </p:blipFill>
        <p:spPr>
          <a:xfrm>
            <a:off x="5099236" y="1580019"/>
            <a:ext cx="1993528" cy="16287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EF8C5A-7C7D-4055-9883-0CFEADF9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89" y="4262478"/>
            <a:ext cx="2762250" cy="16573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587ACBF-BCBF-44EC-97BA-017D012BE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13" y="4098160"/>
            <a:ext cx="2028825" cy="22574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4051A40-6432-4124-B96D-50F5255C8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9" y="475485"/>
            <a:ext cx="1918922" cy="1918922"/>
          </a:xfrm>
          <a:prstGeom prst="rect">
            <a:avLst/>
          </a:prstGeom>
        </p:spPr>
      </p:pic>
      <p:pic>
        <p:nvPicPr>
          <p:cNvPr id="15" name="Google Shape;64;p14">
            <a:extLst>
              <a:ext uri="{FF2B5EF4-FFF2-40B4-BE49-F238E27FC236}">
                <a16:creationId xmlns:a16="http://schemas.microsoft.com/office/drawing/2014/main" id="{31E76EDE-13A8-43C1-8D59-80732385186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01" y="78700"/>
            <a:ext cx="805348" cy="861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0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EC3886-25F1-44B2-8691-6C847D12A35A}"/>
              </a:ext>
            </a:extLst>
          </p:cNvPr>
          <p:cNvSpPr txBox="1">
            <a:spLocks/>
          </p:cNvSpPr>
          <p:nvPr/>
        </p:nvSpPr>
        <p:spPr>
          <a:xfrm>
            <a:off x="3885615" y="204222"/>
            <a:ext cx="3443652" cy="590446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/>
              <a:t>¡Riesgos!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5587D1-41E8-4C09-9BB9-3C9AE856DF51}"/>
              </a:ext>
            </a:extLst>
          </p:cNvPr>
          <p:cNvSpPr txBox="1"/>
          <p:nvPr/>
        </p:nvSpPr>
        <p:spPr>
          <a:xfrm>
            <a:off x="4181060" y="2703443"/>
            <a:ext cx="3829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PRIVACIDAD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DISTORSIÓN DE LA REALIDAD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PÉRDIDA DE TIEMPO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PETICIÓN DE DESCONOCIDOS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ADICCIÓN A LAS REDES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CHALLENGE, RETOS O DESAFÍOS.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SEXTORSION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B43BEC-B22B-4B5C-9AC1-B71621D0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202" y="794668"/>
            <a:ext cx="1924869" cy="14436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2EDFDE-D47D-408D-A32A-3A0F05DE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5" y="2212159"/>
            <a:ext cx="2426656" cy="1411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5FC7F2-663C-444D-83CC-656248E3D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602" y="2917870"/>
            <a:ext cx="2049195" cy="1602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075D4E-B283-4D89-A42D-5D05DB9EFF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4" t="3391" r="7268" b="5070"/>
          <a:stretch/>
        </p:blipFill>
        <p:spPr>
          <a:xfrm>
            <a:off x="482990" y="4370157"/>
            <a:ext cx="2728674" cy="16024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90CBF-4C30-4BF5-8CAB-13447E451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999" y="1029877"/>
            <a:ext cx="2029684" cy="13930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F70E73-B21C-43B3-9F1F-EA27747B7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98" y="5171393"/>
            <a:ext cx="2392243" cy="13396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45AF5E-FD12-4F10-A050-1BF23877D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8492" y="5164485"/>
            <a:ext cx="2392243" cy="1472150"/>
          </a:xfrm>
          <a:prstGeom prst="rect">
            <a:avLst/>
          </a:prstGeom>
        </p:spPr>
      </p:pic>
      <p:pic>
        <p:nvPicPr>
          <p:cNvPr id="14" name="Picture 4" descr="Redes Sociales: armas de doble filo digitales - El Despertador ...">
            <a:extLst>
              <a:ext uri="{FF2B5EF4-FFF2-40B4-BE49-F238E27FC236}">
                <a16:creationId xmlns:a16="http://schemas.microsoft.com/office/drawing/2014/main" id="{4467A4C7-43C5-46A6-BBB8-40EDED32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86" y="129160"/>
            <a:ext cx="1794515" cy="15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64;p14">
            <a:extLst>
              <a:ext uri="{FF2B5EF4-FFF2-40B4-BE49-F238E27FC236}">
                <a16:creationId xmlns:a16="http://schemas.microsoft.com/office/drawing/2014/main" id="{C4CC8253-28DC-4099-B0F7-EB943FC4803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801" y="78700"/>
            <a:ext cx="805348" cy="82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8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49B0F-8222-4416-8EA2-47C9F40F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374" y="217754"/>
            <a:ext cx="6777251" cy="1489904"/>
          </a:xfr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¿</a:t>
            </a:r>
            <a:r>
              <a:rPr lang="es-ES" sz="3100" dirty="0"/>
              <a:t>Cómo prevenir riesgos al participar de una red social?</a:t>
            </a:r>
            <a:br>
              <a:rPr lang="es-ES" dirty="0"/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2C9BDC-2A01-4842-B307-CF52E5FFB9DE}"/>
              </a:ext>
            </a:extLst>
          </p:cNvPr>
          <p:cNvSpPr/>
          <p:nvPr/>
        </p:nvSpPr>
        <p:spPr>
          <a:xfrm>
            <a:off x="838200" y="1836428"/>
            <a:ext cx="6096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Verificar la política de privacidad de la red social en la que se quiere abrir una cuenta.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No publicar teléfonos, dirección, ni registrar los lugares que normalmente frecuentan.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No aceptar como “amigos o seguidores” a personas desconocidas.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 Ajustar los niveles de privacidad de manera adecuada.</a:t>
            </a:r>
          </a:p>
          <a:p>
            <a:r>
              <a:rPr lang="es-ES" dirty="0"/>
              <a:t>	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93D162-2C3C-45A2-B2CD-4A659FCBC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51" y="1943100"/>
            <a:ext cx="3067050" cy="1485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22D5AD-DAED-48D2-900C-4E60DF16E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6" t="16518" r="22439" b="18070"/>
          <a:stretch/>
        </p:blipFill>
        <p:spPr>
          <a:xfrm>
            <a:off x="7974416" y="3775904"/>
            <a:ext cx="2901475" cy="28813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D5D33A-4C57-4766-9D13-FE1A2AD59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80" y="4290493"/>
            <a:ext cx="2554121" cy="23667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509558-47E9-462E-81FF-48500EB0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35" y="4402292"/>
            <a:ext cx="2143125" cy="2143125"/>
          </a:xfrm>
          <a:prstGeom prst="rect">
            <a:avLst/>
          </a:prstGeom>
        </p:spPr>
      </p:pic>
      <p:pic>
        <p:nvPicPr>
          <p:cNvPr id="10" name="Google Shape;64;p14">
            <a:extLst>
              <a:ext uri="{FF2B5EF4-FFF2-40B4-BE49-F238E27FC236}">
                <a16:creationId xmlns:a16="http://schemas.microsoft.com/office/drawing/2014/main" id="{38C15E30-CC3F-4924-A8F0-779A9FFD009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01" y="78700"/>
            <a:ext cx="805348" cy="8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04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2AF9370F-446C-48B1-8033-E15257687C9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01" y="78700"/>
            <a:ext cx="805348" cy="915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2B1A6C7-8B20-4692-A425-BEBE262DD451}"/>
              </a:ext>
            </a:extLst>
          </p:cNvPr>
          <p:cNvSpPr txBox="1"/>
          <p:nvPr/>
        </p:nvSpPr>
        <p:spPr>
          <a:xfrm>
            <a:off x="1659070" y="2082515"/>
            <a:ext cx="8370277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68275"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INTERNET ES COMO LA VIDA…</a:t>
            </a:r>
          </a:p>
          <a:p>
            <a:pPr algn="ctr"/>
            <a:r>
              <a:rPr lang="es-CL" sz="3200" dirty="0"/>
              <a:t>EXISTE LO BUENO Y LO MALO.</a:t>
            </a:r>
          </a:p>
          <a:p>
            <a:pPr algn="ctr"/>
            <a:r>
              <a:rPr lang="es-CL" sz="3200" dirty="0"/>
              <a:t>TE INVITO A PREVENIR LAS MALAS…</a:t>
            </a:r>
          </a:p>
          <a:p>
            <a:pPr algn="ctr"/>
            <a:r>
              <a:rPr lang="es-CL" sz="3200" dirty="0"/>
              <a:t>¡PARA DISFRUTAR MÁS DE LAS BUENAS!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2C6033-CE8B-4E35-8241-84FE4D6C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4460051"/>
            <a:ext cx="2062103" cy="20621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B51CBD-5A0A-480F-8FDB-A024F5D7E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26" y="168881"/>
            <a:ext cx="1703869" cy="16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464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RightStep">
      <a:dk1>
        <a:srgbClr val="000000"/>
      </a:dk1>
      <a:lt1>
        <a:srgbClr val="FFFFFF"/>
      </a:lt1>
      <a:dk2>
        <a:srgbClr val="243E41"/>
      </a:dk2>
      <a:lt2>
        <a:srgbClr val="EEE9EA"/>
      </a:lt2>
      <a:accent1>
        <a:srgbClr val="20B49F"/>
      </a:accent1>
      <a:accent2>
        <a:srgbClr val="17A1D5"/>
      </a:accent2>
      <a:accent3>
        <a:srgbClr val="2964E7"/>
      </a:accent3>
      <a:accent4>
        <a:srgbClr val="6050DF"/>
      </a:accent4>
      <a:accent5>
        <a:srgbClr val="902FE7"/>
      </a:accent5>
      <a:accent6>
        <a:srgbClr val="CA17D5"/>
      </a:accent6>
      <a:hlink>
        <a:srgbClr val="CC6674"/>
      </a:hlink>
      <a:folHlink>
        <a:srgbClr val="848484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338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Goudy Old Style</vt:lpstr>
      <vt:lpstr>Proxima Nova</vt:lpstr>
      <vt:lpstr>Wingdings</vt:lpstr>
      <vt:lpstr>ClassicFrameVTI</vt:lpstr>
      <vt:lpstr>DEPARTAMENTO DE ORIENTACIÓN 5° - 6° BÁSICOS</vt:lpstr>
      <vt:lpstr>Presentación de PowerPoint</vt:lpstr>
      <vt:lpstr>Presentación de PowerPoint</vt:lpstr>
      <vt:lpstr>Presentación de PowerPoint</vt:lpstr>
      <vt:lpstr>Beneficios </vt:lpstr>
      <vt:lpstr>Presentación de PowerPoint</vt:lpstr>
      <vt:lpstr> ¿Cómo prevenir riesgos al participar de una red social?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Andrea Muñóz Villacura</dc:creator>
  <cp:lastModifiedBy>Sandra Navarro</cp:lastModifiedBy>
  <cp:revision>36</cp:revision>
  <dcterms:created xsi:type="dcterms:W3CDTF">2020-07-29T14:27:11Z</dcterms:created>
  <dcterms:modified xsi:type="dcterms:W3CDTF">2020-08-03T01:08:15Z</dcterms:modified>
</cp:coreProperties>
</file>