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2" r:id="rId3"/>
    <p:sldId id="257" r:id="rId4"/>
    <p:sldId id="261" r:id="rId5"/>
    <p:sldId id="260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CC34-BD5E-4622-8C19-E4CF345108BA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3DE8-AC5F-4886-B30E-740AC58EC5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03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CC34-BD5E-4622-8C19-E4CF345108BA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3DE8-AC5F-4886-B30E-740AC58EC5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372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CC34-BD5E-4622-8C19-E4CF345108BA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3DE8-AC5F-4886-B30E-740AC58EC5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084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CC34-BD5E-4622-8C19-E4CF345108BA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3DE8-AC5F-4886-B30E-740AC58EC5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784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CC34-BD5E-4622-8C19-E4CF345108BA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3DE8-AC5F-4886-B30E-740AC58EC5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874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CC34-BD5E-4622-8C19-E4CF345108BA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3DE8-AC5F-4886-B30E-740AC58EC5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512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CC34-BD5E-4622-8C19-E4CF345108BA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3DE8-AC5F-4886-B30E-740AC58EC5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957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CC34-BD5E-4622-8C19-E4CF345108BA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3DE8-AC5F-4886-B30E-740AC58EC5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580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CC34-BD5E-4622-8C19-E4CF345108BA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3DE8-AC5F-4886-B30E-740AC58EC5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422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CC34-BD5E-4622-8C19-E4CF345108BA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3DE8-AC5F-4886-B30E-740AC58EC5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583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CC34-BD5E-4622-8C19-E4CF345108BA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3DE8-AC5F-4886-B30E-740AC58EC5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995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1CC34-BD5E-4622-8C19-E4CF345108BA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3DE8-AC5F-4886-B30E-740AC58EC5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675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65120-047C-4906-96C1-E3C192779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522" y="703952"/>
            <a:ext cx="9144000" cy="2387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CL" i="1" dirty="0">
                <a:ln/>
                <a:solidFill>
                  <a:schemeClr val="accent4"/>
                </a:solidFill>
                <a:latin typeface="Arial Rounded MT Bold" panose="020F0704030504030204" pitchFamily="34" charset="0"/>
              </a:rPr>
              <a:t>Repaso lo aprendido</a:t>
            </a:r>
            <a:r>
              <a:rPr lang="es-CL" b="1" dirty="0">
                <a:ln/>
                <a:solidFill>
                  <a:schemeClr val="accent4"/>
                </a:solidFill>
                <a:latin typeface="Arial Rounded MT Bold" panose="020F0704030504030204" pitchFamily="34" charset="0"/>
              </a:rPr>
              <a:t>... </a:t>
            </a:r>
            <a:br>
              <a:rPr lang="es-CL" b="1" dirty="0">
                <a:ln/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es-CL" b="1" i="1" dirty="0">
                <a:ln/>
                <a:solidFill>
                  <a:schemeClr val="accent4"/>
                </a:solidFill>
                <a:latin typeface="Arial Rounded MT Bold" panose="020F0704030504030204" pitchFamily="34" charset="0"/>
              </a:rPr>
              <a:t>Medios de comunicación masivos.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66979E-5D99-43D1-B162-4CC42AE98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862" y="3708311"/>
            <a:ext cx="9144000" cy="2052459"/>
          </a:xfr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1.- Los medios de comunicación masivos, su propósito y tipos. </a:t>
            </a:r>
          </a:p>
          <a:p>
            <a:pPr algn="l"/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2.- Estereotipos en los medios de comunicación masivos , propósito y tipos.</a:t>
            </a:r>
          </a:p>
          <a:p>
            <a:pPr algn="l"/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3.- Textos argumentativos, propósito y tipos. 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35B90E92-6E4E-49A8-9959-F5E70A64AEFB}"/>
              </a:ext>
            </a:extLst>
          </p:cNvPr>
          <p:cNvSpPr txBox="1"/>
          <p:nvPr/>
        </p:nvSpPr>
        <p:spPr>
          <a:xfrm>
            <a:off x="1087985" y="5959119"/>
            <a:ext cx="10016030" cy="5227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pc="428" dirty="0">
                <a:solidFill>
                  <a:srgbClr val="2C2C2E"/>
                </a:solidFill>
                <a:latin typeface="Muli Bold Bold"/>
              </a:rPr>
              <a:t>PROGRAMA DE INTEGRACIÓN ESCOLAR</a:t>
            </a:r>
            <a:r>
              <a:rPr lang="en-US" sz="3199" spc="428" dirty="0">
                <a:solidFill>
                  <a:srgbClr val="2C2C2E"/>
                </a:solidFill>
                <a:latin typeface="Muli Bold Bold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2D2250-8944-4F2E-9BAD-83FA9F296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84" y="129820"/>
            <a:ext cx="1137116" cy="13195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E1043A-09F3-4CD6-B8DD-245F1A2414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92765" y="2882347"/>
            <a:ext cx="12192000" cy="10351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3D2569-0576-4A0B-ADE7-41C901E9F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765" y="5350481"/>
            <a:ext cx="12192000" cy="10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5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FF373-ADA6-4CEC-8BCE-C12E904275F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L" sz="5400" b="1" dirty="0">
                <a:latin typeface="MV Boli" panose="02000500030200090000" pitchFamily="2" charset="0"/>
                <a:cs typeface="MV Boli" panose="02000500030200090000" pitchFamily="2" charset="0"/>
              </a:rPr>
              <a:t>Objetivo trabajado.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535F87-AAB8-494A-BBCF-1F655CF57C3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OA 20: Comprender, comparar y evaluar textos orales y audiovisuales tales como exposiciones, discursos, documentales, noticias, reportajes, etc., considerando: </a:t>
            </a:r>
          </a:p>
          <a:p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• su postura personal frente a lo escuchado y argumentos que la sustenten </a:t>
            </a:r>
          </a:p>
          <a:p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• los temas, conceptos o hechos principales </a:t>
            </a:r>
          </a:p>
          <a:p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• una distinción entre los hechos y las opiniones expresadas </a:t>
            </a:r>
          </a:p>
          <a:p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• diferentes puntos de vista expresados en los textos.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62452A-05D4-499A-9635-F277421039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59026" y="921025"/>
            <a:ext cx="12192000" cy="10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9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0F0C2-9A3E-41DE-B227-688B43BB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642040"/>
          </a:xfr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dirty="0">
                <a:latin typeface="Arial Rounded MT Bold" panose="020F0704030504030204" pitchFamily="34" charset="0"/>
              </a:rPr>
              <a:t>Los medios de comunicación masivos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CC653E-44DE-40E8-9F99-19F505D876C5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194AC6-FF07-4632-B437-D24209694076}"/>
              </a:ext>
            </a:extLst>
          </p:cNvPr>
          <p:cNvSpPr txBox="1"/>
          <p:nvPr/>
        </p:nvSpPr>
        <p:spPr>
          <a:xfrm>
            <a:off x="1060174" y="962813"/>
            <a:ext cx="877293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latin typeface="MV Boli" panose="02000500030200090000" pitchFamily="2" charset="0"/>
                <a:cs typeface="MV Boli" panose="02000500030200090000" pitchFamily="2" charset="0"/>
              </a:rPr>
              <a:t>Son aquellos </a:t>
            </a:r>
            <a:r>
              <a:rPr lang="es-ES" sz="2400" b="1" dirty="0">
                <a:latin typeface="MV Boli" panose="02000500030200090000" pitchFamily="2" charset="0"/>
                <a:cs typeface="MV Boli" panose="02000500030200090000" pitchFamily="2" charset="0"/>
              </a:rPr>
              <a:t>medios tecnológicos</a:t>
            </a:r>
            <a:r>
              <a:rPr lang="es-ES" sz="2400" dirty="0">
                <a:latin typeface="MV Boli" panose="02000500030200090000" pitchFamily="2" charset="0"/>
                <a:cs typeface="MV Boli" panose="02000500030200090000" pitchFamily="2" charset="0"/>
              </a:rPr>
              <a:t>, que sirven para enviar mensajes, que van dirigidos a una gran cantidad de público</a:t>
            </a:r>
          </a:p>
          <a:p>
            <a:endParaRPr lang="es-ES" sz="2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s-ES" sz="2400" dirty="0">
                <a:latin typeface="MV Boli" panose="02000500030200090000" pitchFamily="2" charset="0"/>
                <a:cs typeface="MV Boli" panose="02000500030200090000" pitchFamily="2" charset="0"/>
              </a:rPr>
              <a:t>- Tienen la facultad de influir en la opinión pública</a:t>
            </a:r>
            <a:endParaRPr lang="es-CL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09E1D0-C98A-414D-AA4F-50EFCC4A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722" y="2353139"/>
            <a:ext cx="3601278" cy="257443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>
                <a:latin typeface="MV Boli" panose="02000500030200090000" pitchFamily="2" charset="0"/>
                <a:cs typeface="MV Boli" panose="02000500030200090000" pitchFamily="2" charset="0"/>
              </a:rPr>
              <a:t>Tienen como propósito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400" dirty="0">
                <a:latin typeface="MV Boli" panose="02000500030200090000" pitchFamily="2" charset="0"/>
                <a:cs typeface="MV Boli" panose="02000500030200090000" pitchFamily="2" charset="0"/>
              </a:rPr>
              <a:t> Educar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400" dirty="0">
                <a:latin typeface="MV Boli" panose="02000500030200090000" pitchFamily="2" charset="0"/>
                <a:cs typeface="MV Boli" panose="02000500030200090000" pitchFamily="2" charset="0"/>
              </a:rPr>
              <a:t>Entretener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400" dirty="0">
                <a:latin typeface="MV Boli" panose="02000500030200090000" pitchFamily="2" charset="0"/>
                <a:cs typeface="MV Boli" panose="02000500030200090000" pitchFamily="2" charset="0"/>
              </a:rPr>
              <a:t>Informar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400" dirty="0">
                <a:latin typeface="MV Boli" panose="02000500030200090000" pitchFamily="2" charset="0"/>
                <a:cs typeface="MV Boli" panose="02000500030200090000" pitchFamily="2" charset="0"/>
              </a:rPr>
              <a:t>Formar opinión</a:t>
            </a:r>
          </a:p>
        </p:txBody>
      </p:sp>
      <p:pic>
        <p:nvPicPr>
          <p:cNvPr id="1026" name="Picture 2" descr="Medios de comunicación masiva - Soporte a Distancia Yudith Mora">
            <a:extLst>
              <a:ext uri="{FF2B5EF4-FFF2-40B4-BE49-F238E27FC236}">
                <a16:creationId xmlns:a16="http://schemas.microsoft.com/office/drawing/2014/main" id="{80EBD77A-12AA-45EE-BBAE-5BE584991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85686"/>
            <a:ext cx="4876799" cy="27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C1F8EE22-301C-464D-9703-A08B01148096}"/>
              </a:ext>
            </a:extLst>
          </p:cNvPr>
          <p:cNvSpPr txBox="1">
            <a:spLocks/>
          </p:cNvSpPr>
          <p:nvPr/>
        </p:nvSpPr>
        <p:spPr>
          <a:xfrm>
            <a:off x="6095999" y="4951125"/>
            <a:ext cx="3601278" cy="1581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Incluyen la prensa escrita, cine, internet, radio, televisión.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AF2457AF-27BD-4629-9550-55154533D5F1}"/>
              </a:ext>
            </a:extLst>
          </p:cNvPr>
          <p:cNvSpPr/>
          <p:nvPr/>
        </p:nvSpPr>
        <p:spPr>
          <a:xfrm>
            <a:off x="6416236" y="2529469"/>
            <a:ext cx="470184" cy="2221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: doblada hacia arriba 10">
            <a:extLst>
              <a:ext uri="{FF2B5EF4-FFF2-40B4-BE49-F238E27FC236}">
                <a16:creationId xmlns:a16="http://schemas.microsoft.com/office/drawing/2014/main" id="{F5E56993-C1BD-4802-BE97-3AEC21DC8CF9}"/>
              </a:ext>
            </a:extLst>
          </p:cNvPr>
          <p:cNvSpPr/>
          <p:nvPr/>
        </p:nvSpPr>
        <p:spPr>
          <a:xfrm rot="5400000">
            <a:off x="6974728" y="2801982"/>
            <a:ext cx="1007018" cy="468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7433E8-E63A-4F80-8755-45D83C094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7" y="325369"/>
            <a:ext cx="735663" cy="7356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DF632B5-FB0C-475F-83E6-07D1D6778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875" y="427724"/>
            <a:ext cx="2585214" cy="210174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1C6E00-9342-44D5-9912-7E528E9C1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5268" y="5174162"/>
            <a:ext cx="1530311" cy="13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4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0F0C2-9A3E-41DE-B227-688B43BB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4" y="214485"/>
            <a:ext cx="10515600" cy="902511"/>
          </a:xfr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L" sz="3200" b="1" u="sng" dirty="0">
                <a:latin typeface="Arial Rounded MT Bold" panose="020F0704030504030204" pitchFamily="34" charset="0"/>
              </a:rPr>
              <a:t>Estereotipos </a:t>
            </a:r>
            <a:r>
              <a:rPr lang="es-CL" sz="3200" dirty="0">
                <a:latin typeface="Arial Rounded MT Bold" panose="020F0704030504030204" pitchFamily="34" charset="0"/>
              </a:rPr>
              <a:t>en los medios de comunicación masivos.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CC653E-44DE-40E8-9F99-19F505D876C5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194AC6-FF07-4632-B437-D24209694076}"/>
              </a:ext>
            </a:extLst>
          </p:cNvPr>
          <p:cNvSpPr txBox="1"/>
          <p:nvPr/>
        </p:nvSpPr>
        <p:spPr>
          <a:xfrm>
            <a:off x="1060174" y="1152773"/>
            <a:ext cx="967408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>
                <a:latin typeface="MV Boli" panose="02000500030200090000" pitchFamily="2" charset="0"/>
                <a:cs typeface="MV Boli" panose="02000500030200090000" pitchFamily="2" charset="0"/>
              </a:rPr>
              <a:t>Los estereotipos son imágenes o ideas simplificadas , construidas en base a pocos elementos de un concepto, sin profundizar en sus detalles.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09E1D0-C98A-414D-AA4F-50EFCC4A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7036" y="2205665"/>
            <a:ext cx="3601278" cy="276570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sz="2400" dirty="0">
                <a:latin typeface="MV Boli" panose="02000500030200090000" pitchFamily="2" charset="0"/>
                <a:cs typeface="MV Boli" panose="02000500030200090000" pitchFamily="2" charset="0"/>
              </a:rPr>
              <a:t>Su  propósito dependerá de la idea que se quiera transmitir por medio de la generalización de un concepto.</a:t>
            </a:r>
          </a:p>
          <a:p>
            <a:pPr marL="0" indent="0">
              <a:buNone/>
            </a:pPr>
            <a:r>
              <a:rPr lang="es-CL" sz="2400" dirty="0">
                <a:latin typeface="MV Boli" panose="02000500030200090000" pitchFamily="2" charset="0"/>
                <a:cs typeface="MV Boli" panose="02000500030200090000" pitchFamily="2" charset="0"/>
              </a:rPr>
              <a:t>Idea que puede tener una connotación positiva o negativa</a:t>
            </a:r>
            <a:r>
              <a:rPr lang="es-CL" dirty="0">
                <a:latin typeface="Bahnschrift Light" panose="020B0502040204020203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s-CL" dirty="0">
              <a:latin typeface="Bahnschrift Light" panose="020B0502040204020203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C1F8EE22-301C-464D-9703-A08B01148096}"/>
              </a:ext>
            </a:extLst>
          </p:cNvPr>
          <p:cNvSpPr txBox="1">
            <a:spLocks/>
          </p:cNvSpPr>
          <p:nvPr/>
        </p:nvSpPr>
        <p:spPr>
          <a:xfrm>
            <a:off x="4936868" y="4720869"/>
            <a:ext cx="2775369" cy="19226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sz="2600" dirty="0">
                <a:latin typeface="MV Boli" panose="02000500030200090000" pitchFamily="2" charset="0"/>
                <a:cs typeface="MV Boli" panose="02000500030200090000" pitchFamily="2" charset="0"/>
              </a:rPr>
              <a:t>Hay estereotipos, raciales, etarios, de género y de clases sociales</a:t>
            </a:r>
            <a:r>
              <a:rPr lang="es-CL" dirty="0"/>
              <a:t>.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AF2457AF-27BD-4629-9550-55154533D5F1}"/>
              </a:ext>
            </a:extLst>
          </p:cNvPr>
          <p:cNvSpPr/>
          <p:nvPr/>
        </p:nvSpPr>
        <p:spPr>
          <a:xfrm>
            <a:off x="5794733" y="2353102"/>
            <a:ext cx="470184" cy="2221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: doblada hacia arriba 10">
            <a:extLst>
              <a:ext uri="{FF2B5EF4-FFF2-40B4-BE49-F238E27FC236}">
                <a16:creationId xmlns:a16="http://schemas.microsoft.com/office/drawing/2014/main" id="{F5E56993-C1BD-4802-BE97-3AEC21DC8CF9}"/>
              </a:ext>
            </a:extLst>
          </p:cNvPr>
          <p:cNvSpPr/>
          <p:nvPr/>
        </p:nvSpPr>
        <p:spPr>
          <a:xfrm rot="5400000">
            <a:off x="6649461" y="2622611"/>
            <a:ext cx="1007018" cy="468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A315724-065B-4AD3-9C9D-94EBC582E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7" r="15471"/>
          <a:stretch/>
        </p:blipFill>
        <p:spPr>
          <a:xfrm>
            <a:off x="768626" y="2822712"/>
            <a:ext cx="4168242" cy="2922271"/>
          </a:xfrm>
          <a:prstGeom prst="rect">
            <a:avLst/>
          </a:prstGeom>
        </p:spPr>
      </p:pic>
      <p:pic>
        <p:nvPicPr>
          <p:cNvPr id="12" name="Picture 2" descr="Número 2 Rosado PNG transparente - StickPNG">
            <a:extLst>
              <a:ext uri="{FF2B5EF4-FFF2-40B4-BE49-F238E27FC236}">
                <a16:creationId xmlns:a16="http://schemas.microsoft.com/office/drawing/2014/main" id="{45E9EAF9-FD1E-40B9-8936-CAFBC7A6B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9" y="236735"/>
            <a:ext cx="642594" cy="9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1A7EC2-26DA-46A6-94AE-1CA08CE42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88675">
            <a:off x="10564451" y="832993"/>
            <a:ext cx="1630988" cy="12334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F0E4CF5-5BC9-4EA4-9E18-8DC8F63D2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8774" y="4283847"/>
            <a:ext cx="3806739" cy="31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3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0F0C2-9A3E-41DE-B227-688B43BB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dirty="0">
                <a:latin typeface="Arial Rounded MT Bold" panose="020F0704030504030204" pitchFamily="34" charset="0"/>
              </a:rPr>
              <a:t>Los textos argumentativos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CC653E-44DE-40E8-9F99-19F505D876C5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194AC6-FF07-4632-B437-D24209694076}"/>
              </a:ext>
            </a:extLst>
          </p:cNvPr>
          <p:cNvSpPr txBox="1"/>
          <p:nvPr/>
        </p:nvSpPr>
        <p:spPr>
          <a:xfrm>
            <a:off x="1060174" y="962813"/>
            <a:ext cx="877293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latin typeface="MV Boli" panose="02000500030200090000" pitchFamily="2" charset="0"/>
                <a:cs typeface="MV Boli" panose="02000500030200090000" pitchFamily="2" charset="0"/>
              </a:rPr>
              <a:t>Son textos que expresan o debaten opiniones, con el fin de persuadir al lector.</a:t>
            </a:r>
          </a:p>
          <a:p>
            <a:endParaRPr lang="es-CL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09E1D0-C98A-414D-AA4F-50EFCC4A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74" y="2150854"/>
            <a:ext cx="3601278" cy="239739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Tienen como propósito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 Defender una postura  “tesis”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C1F8EE22-301C-464D-9703-A08B01148096}"/>
              </a:ext>
            </a:extLst>
          </p:cNvPr>
          <p:cNvSpPr txBox="1">
            <a:spLocks/>
          </p:cNvSpPr>
          <p:nvPr/>
        </p:nvSpPr>
        <p:spPr>
          <a:xfrm>
            <a:off x="6386979" y="4694859"/>
            <a:ext cx="3601278" cy="18013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Ensayos, textos periodísticos (editoriales, artículos de opinión) debates, coloquios.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AF2457AF-27BD-4629-9550-55154533D5F1}"/>
              </a:ext>
            </a:extLst>
          </p:cNvPr>
          <p:cNvSpPr/>
          <p:nvPr/>
        </p:nvSpPr>
        <p:spPr>
          <a:xfrm>
            <a:off x="6378656" y="2150854"/>
            <a:ext cx="470184" cy="2221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: doblada hacia arriba 10">
            <a:extLst>
              <a:ext uri="{FF2B5EF4-FFF2-40B4-BE49-F238E27FC236}">
                <a16:creationId xmlns:a16="http://schemas.microsoft.com/office/drawing/2014/main" id="{F5E56993-C1BD-4802-BE97-3AEC21DC8CF9}"/>
              </a:ext>
            </a:extLst>
          </p:cNvPr>
          <p:cNvSpPr/>
          <p:nvPr/>
        </p:nvSpPr>
        <p:spPr>
          <a:xfrm rot="5400000">
            <a:off x="6972544" y="2471091"/>
            <a:ext cx="1007018" cy="468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64D516-8082-440B-AB0D-65343291B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41" y="2405397"/>
            <a:ext cx="5212378" cy="35096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1AE2D6-5DE5-4E3F-9453-31660B548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7" r="25485"/>
          <a:stretch/>
        </p:blipFill>
        <p:spPr>
          <a:xfrm>
            <a:off x="-7841" y="182636"/>
            <a:ext cx="846041" cy="10070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E7B0BD-D622-4209-9321-010FCCA8C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4478" y="4751239"/>
            <a:ext cx="1692339" cy="16923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66CD19A-A55F-45A7-A197-585A63848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325" y="624111"/>
            <a:ext cx="1579001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5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233" b="84121"/>
          <a:stretch>
            <a:fillRect/>
          </a:stretch>
        </p:blipFill>
        <p:spPr>
          <a:xfrm>
            <a:off x="-385370" y="6172200"/>
            <a:ext cx="12730603" cy="10326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52028" y="-2275414"/>
            <a:ext cx="3616285" cy="35505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44161">
            <a:off x="3654761" y="230896"/>
            <a:ext cx="5319591" cy="23116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85361" y="5480860"/>
            <a:ext cx="2743200" cy="9416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4763" y="2556645"/>
            <a:ext cx="3740252" cy="40257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753235" y="4338240"/>
            <a:ext cx="1561322" cy="2084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05872" y="426599"/>
            <a:ext cx="2139017" cy="169704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142184" y="977611"/>
            <a:ext cx="4566269" cy="171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  <a:spcBef>
                <a:spcPct val="0"/>
              </a:spcBef>
            </a:pPr>
            <a:r>
              <a:rPr lang="en-US" sz="9600" dirty="0" err="1">
                <a:solidFill>
                  <a:srgbClr val="2C2C2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Buen</a:t>
            </a:r>
            <a:r>
              <a:rPr lang="en-US" sz="9600" dirty="0">
                <a:solidFill>
                  <a:srgbClr val="2C2C2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9600" dirty="0" err="1">
                <a:solidFill>
                  <a:srgbClr val="2C2C2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trabajo</a:t>
            </a:r>
            <a:r>
              <a:rPr lang="en-US" sz="9600" dirty="0">
                <a:solidFill>
                  <a:srgbClr val="2C2C2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696162DF-AAEB-4938-92BA-FF52450F1C5C}"/>
              </a:ext>
            </a:extLst>
          </p:cNvPr>
          <p:cNvSpPr txBox="1">
            <a:spLocks/>
          </p:cNvSpPr>
          <p:nvPr/>
        </p:nvSpPr>
        <p:spPr>
          <a:xfrm>
            <a:off x="5130800" y="2786406"/>
            <a:ext cx="7061200" cy="208428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133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1800315" algn="ctr"/>
                <a:tab pos="3600630" algn="r"/>
              </a:tabLst>
            </a:pPr>
            <a:r>
              <a:rPr lang="es-MX" altLang="es-CL" sz="2133" dirty="0">
                <a:solidFill>
                  <a:srgbClr val="0070C0"/>
                </a:solidFill>
                <a:latin typeface="Bahnschrift SemiBold Condensed" panose="020B0502040204020203" pitchFamily="34" charset="0"/>
                <a:ea typeface="Calibri" pitchFamily="34" charset="0"/>
              </a:rPr>
              <a:t>Colegio República Argentina</a:t>
            </a:r>
            <a:r>
              <a:rPr lang="es-CL" altLang="es-CL" sz="2133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   </a:t>
            </a:r>
            <a:r>
              <a:rPr lang="es-ES" altLang="es-CL" sz="2133" dirty="0" err="1">
                <a:solidFill>
                  <a:srgbClr val="0070C0"/>
                </a:solidFill>
                <a:latin typeface="Bahnschrift SemiBold Condensed" panose="020B0502040204020203" pitchFamily="34" charset="0"/>
                <a:ea typeface="Calibri" pitchFamily="34" charset="0"/>
              </a:rPr>
              <a:t>O’Carrol</a:t>
            </a:r>
            <a:r>
              <a:rPr lang="es-ES" altLang="es-CL" sz="2133" dirty="0">
                <a:solidFill>
                  <a:srgbClr val="0070C0"/>
                </a:solidFill>
                <a:latin typeface="Bahnschrift SemiBold Condensed" panose="020B0502040204020203" pitchFamily="34" charset="0"/>
                <a:ea typeface="Calibri" pitchFamily="34" charset="0"/>
              </a:rPr>
              <a:t>  # 850-   Fono 72- 2230332   Rancagua     </a:t>
            </a:r>
            <a:endParaRPr lang="es-ES" altLang="es-CL" sz="2133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endParaRPr lang="es-ES" sz="2133" dirty="0">
              <a:solidFill>
                <a:schemeClr val="bg2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endParaRPr lang="es-ES" sz="2133" dirty="0">
              <a:solidFill>
                <a:schemeClr val="bg2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endParaRPr lang="es-ES" sz="2133" dirty="0">
              <a:solidFill>
                <a:schemeClr val="bg2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r>
              <a:rPr lang="es-ES" sz="2133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</a:t>
            </a:r>
          </a:p>
          <a:p>
            <a:pPr marL="0" indent="0">
              <a:buNone/>
            </a:pPr>
            <a:endParaRPr lang="es-CL" sz="2133" dirty="0">
              <a:solidFill>
                <a:schemeClr val="bg2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314</Words>
  <Application>Microsoft Office PowerPoint</Application>
  <PresentationFormat>Panorámica</PresentationFormat>
  <Paragraphs>38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Arial Rounded MT Bold</vt:lpstr>
      <vt:lpstr>Bahnschrift Light</vt:lpstr>
      <vt:lpstr>Bahnschrift SemiBold Condensed</vt:lpstr>
      <vt:lpstr>Calibri</vt:lpstr>
      <vt:lpstr>Calibri Light</vt:lpstr>
      <vt:lpstr>Muli Bold Bold</vt:lpstr>
      <vt:lpstr>MV Boli</vt:lpstr>
      <vt:lpstr>Wingdings</vt:lpstr>
      <vt:lpstr>Office Theme</vt:lpstr>
      <vt:lpstr>Repaso lo aprendido...  Medios de comunicación masivos.</vt:lpstr>
      <vt:lpstr>Objetivo trabajado.</vt:lpstr>
      <vt:lpstr>Los medios de comunicación masivos</vt:lpstr>
      <vt:lpstr>Estereotipos en los medios de comunicación masivos.</vt:lpstr>
      <vt:lpstr>Los textos argumentativos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Repaso.  Medios de comunicación masivos.</dc:title>
  <dc:creator>PIE-7</dc:creator>
  <cp:lastModifiedBy>caropiz</cp:lastModifiedBy>
  <cp:revision>10</cp:revision>
  <dcterms:created xsi:type="dcterms:W3CDTF">2020-09-09T20:08:09Z</dcterms:created>
  <dcterms:modified xsi:type="dcterms:W3CDTF">2020-09-10T18:30:56Z</dcterms:modified>
</cp:coreProperties>
</file>