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1" r:id="rId3"/>
    <p:sldId id="267" r:id="rId4"/>
    <p:sldId id="257" r:id="rId5"/>
    <p:sldId id="259" r:id="rId6"/>
    <p:sldId id="279" r:id="rId7"/>
    <p:sldId id="260" r:id="rId8"/>
    <p:sldId id="261" r:id="rId9"/>
    <p:sldId id="268" r:id="rId10"/>
    <p:sldId id="269" r:id="rId11"/>
    <p:sldId id="272" r:id="rId12"/>
    <p:sldId id="278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28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50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11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323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965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1990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50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591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297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993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72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56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84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77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076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238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ADAD-A636-45DB-B61C-AF088504463A}" type="datetimeFigureOut">
              <a:rPr lang="es-CL" smtClean="0"/>
              <a:t>14-05-2020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C9B18A-5E6E-41C7-B653-1FEC1896AC5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72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2UvPv8E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EFEEDE4-68A3-4258-9D06-0872B16C0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3C4A58-6D38-4A59-911F-35D6A8E68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  <a:latin typeface="Algerian" panose="04020705040A02060702" pitchFamily="82" charset="0"/>
              </a:rPr>
              <a:t>Unidad 2 “Experiencias de amor”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0F788B9-2FA5-496B-BFD8-A28D9CBA1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53878"/>
            <a:ext cx="9899374" cy="1504122"/>
          </a:xfrm>
        </p:spPr>
        <p:txBody>
          <a:bodyPr>
            <a:normAutofit/>
          </a:bodyPr>
          <a:lstStyle/>
          <a:p>
            <a:pPr algn="l"/>
            <a:r>
              <a:rPr lang="es-CL" sz="1700" dirty="0">
                <a:solidFill>
                  <a:srgbClr val="FFFFFF"/>
                </a:solidFill>
              </a:rPr>
              <a:t>OA 2: Reflexionar sobre diferentes dimensiones de la experiencia de amor propia y ajena, a partir  </a:t>
            </a:r>
          </a:p>
          <a:p>
            <a:pPr algn="just"/>
            <a:r>
              <a:rPr lang="es-CL" sz="1700" dirty="0">
                <a:solidFill>
                  <a:srgbClr val="FFFFFF"/>
                </a:solidFill>
              </a:rPr>
              <a:t>         de la lectura de textos literarios e imágenes artísticas.</a:t>
            </a:r>
          </a:p>
          <a:p>
            <a:pPr algn="just"/>
            <a:r>
              <a:rPr lang="es-CL" sz="1700" dirty="0">
                <a:solidFill>
                  <a:srgbClr val="FFFFFF"/>
                </a:solidFill>
              </a:rPr>
              <a:t>OA 22: Fundamentar su postura de manera pertinente.</a:t>
            </a:r>
          </a:p>
          <a:p>
            <a:endParaRPr lang="es-CL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53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FFB4D5-EC54-41BF-A94D-793D328E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al conocimiento.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5D00DB4-9857-45B7-84B2-737220F72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100" y="2160589"/>
            <a:ext cx="1615904" cy="3880773"/>
          </a:xfrm>
        </p:spPr>
        <p:txBody>
          <a:bodyPr/>
          <a:lstStyle/>
          <a:p>
            <a:r>
              <a:rPr lang="es-CL" b="1" dirty="0">
                <a:latin typeface="Calibri" panose="020F0502020204030204" pitchFamily="34" charset="0"/>
                <a:cs typeface="Calibri" panose="020F0502020204030204" pitchFamily="34" charset="0"/>
              </a:rPr>
              <a:t>El astrónomo (1668), del holandés Johannes Vermeer, exhibida en el museo del Louvre, en París, Francia.</a:t>
            </a:r>
          </a:p>
          <a:p>
            <a:endParaRPr lang="es-CL" dirty="0"/>
          </a:p>
        </p:txBody>
      </p:sp>
      <p:pic>
        <p:nvPicPr>
          <p:cNvPr id="5" name="Picture 2" descr="El astrónomo - Wikipedia, la enciclopedia libre">
            <a:extLst>
              <a:ext uri="{FF2B5EF4-FFF2-40B4-BE49-F238E27FC236}">
                <a16:creationId xmlns:a16="http://schemas.microsoft.com/office/drawing/2014/main" xmlns="" id="{17FFE86B-EC5D-40F2-96BD-0C09B82E797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833" y="1930401"/>
            <a:ext cx="6334267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5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569E8A6-6698-47E2-8CDE-A2864804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al arte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xmlns="" id="{EFF7D331-A1A5-4D1A-B216-44CADC1B2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1461" y="2160589"/>
            <a:ext cx="1892542" cy="3880773"/>
          </a:xfrm>
        </p:spPr>
        <p:txBody>
          <a:bodyPr/>
          <a:lstStyle/>
          <a:p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Las tres cantantes (1795) de la pintora austríaca Angelika Kauffmann. La obra está en el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Bündner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Kunstmuseum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, de la ciudad de </a:t>
            </a:r>
            <a:r>
              <a:rPr lang="es-CL" dirty="0" err="1">
                <a:latin typeface="Calibri" panose="020F0502020204030204" pitchFamily="34" charset="0"/>
                <a:cs typeface="Calibri" panose="020F0502020204030204" pitchFamily="34" charset="0"/>
              </a:rPr>
              <a:t>Coira,Suiza</a:t>
            </a:r>
            <a:r>
              <a:rPr lang="es-CL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8" name="Picture 2" descr="Angelica Kauffmann – Concha Mayordomo">
            <a:extLst>
              <a:ext uri="{FF2B5EF4-FFF2-40B4-BE49-F238E27FC236}">
                <a16:creationId xmlns:a16="http://schemas.microsoft.com/office/drawing/2014/main" xmlns="" id="{65A733CB-46E6-43FD-90A5-CBCA4566C5C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956" y="1643270"/>
            <a:ext cx="5574714" cy="4398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41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CBD518-8351-4C1F-B724-40344C8A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7409"/>
          </a:xfrm>
        </p:spPr>
        <p:txBody>
          <a:bodyPr/>
          <a:lstStyle/>
          <a:p>
            <a:pPr algn="ctr"/>
            <a:r>
              <a:rPr lang="es-MX" dirty="0"/>
              <a:t>Definiendo el amor.</a:t>
            </a:r>
            <a:br>
              <a:rPr lang="es-MX" dirty="0"/>
            </a:br>
            <a:r>
              <a:rPr lang="es-MX" sz="1800" dirty="0"/>
              <a:t>Francisco de Quevedo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BB199EB-46AE-4BF5-86FD-BD1E3E8A5B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722783"/>
            <a:ext cx="4184035" cy="431857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hielo abrasador, es fuego helado,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herida que duele y no se siente,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es un soñado bien, un mal presente,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s-MX" sz="2900" b="1" i="1" dirty="0">
                <a:latin typeface="+mj-lt"/>
              </a:rPr>
              <a:t> es un breve descanso muy cansado.</a:t>
            </a:r>
          </a:p>
          <a:p>
            <a:pPr marL="0" indent="0">
              <a:buNone/>
            </a:pPr>
            <a:endParaRPr lang="es-MX" sz="2900" b="1" i="1" dirty="0">
              <a:latin typeface="+mj-lt"/>
            </a:endParaRP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Es un descuido que nos da cuidado,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cobarde con nombre de valiente,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andar solitario entre la gente,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un amar solamente ser amado.</a:t>
            </a:r>
          </a:p>
          <a:p>
            <a:pPr marL="0" indent="0">
              <a:buNone/>
            </a:pPr>
            <a:endParaRPr lang="es-MX" sz="2900" b="1" i="1" dirty="0">
              <a:latin typeface="+mj-lt"/>
            </a:endParaRP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Es una libertad encarcelada, 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que dura hasta el postrero parasismo,</a:t>
            </a:r>
          </a:p>
          <a:p>
            <a:pPr marL="0" indent="0">
              <a:buNone/>
            </a:pPr>
            <a:r>
              <a:rPr lang="es-MX" sz="2900" b="1" i="1" dirty="0">
                <a:latin typeface="+mj-lt"/>
              </a:rPr>
              <a:t> enfermedad que crece si es curada.</a:t>
            </a:r>
          </a:p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A1D761B-B224-4C99-AF27-1B0A4491C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9" y="1722783"/>
            <a:ext cx="4756395" cy="43185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MX" sz="2900" b="1" i="1" dirty="0"/>
              <a:t>Este es el niño Amor, este es tu abismo:</a:t>
            </a:r>
          </a:p>
          <a:p>
            <a:pPr marL="0" indent="0">
              <a:buNone/>
            </a:pPr>
            <a:r>
              <a:rPr lang="es-MX" sz="2900" b="1" i="1" dirty="0"/>
              <a:t> mirad cuál amistad tendrá con nada</a:t>
            </a:r>
          </a:p>
          <a:p>
            <a:pPr marL="0" indent="0">
              <a:buNone/>
            </a:pPr>
            <a:r>
              <a:rPr lang="es-MX" sz="2900" b="1" i="1" dirty="0"/>
              <a:t> el que en todo es contrario de sí mismo.</a:t>
            </a:r>
          </a:p>
          <a:p>
            <a:endParaRPr lang="es-MX" sz="2900" b="1" i="1" dirty="0"/>
          </a:p>
          <a:p>
            <a:pPr marL="0" indent="0" algn="r">
              <a:buNone/>
            </a:pPr>
            <a:r>
              <a:rPr lang="es-MX" dirty="0"/>
              <a:t>En Antología poética. Barcelona: RBA Ediciones.</a:t>
            </a:r>
          </a:p>
          <a:p>
            <a:pPr marL="0" indent="0" algn="r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sz="2900" dirty="0"/>
              <a:t>postrero: último.</a:t>
            </a:r>
          </a:p>
          <a:p>
            <a:pPr marL="0" indent="0">
              <a:buNone/>
            </a:pPr>
            <a:r>
              <a:rPr lang="es-MX" sz="2900" dirty="0"/>
              <a:t> parasismo: paroxismo, exaltación de los afectos.</a:t>
            </a:r>
          </a:p>
          <a:p>
            <a:pPr marL="0" indent="0">
              <a:buNone/>
            </a:pPr>
            <a:endParaRPr lang="es-CL" sz="2900" dirty="0"/>
          </a:p>
          <a:p>
            <a:pPr marL="0" indent="0">
              <a:buNone/>
            </a:pPr>
            <a:endParaRPr lang="es-MX" sz="3400" b="1" dirty="0"/>
          </a:p>
          <a:p>
            <a:pPr marL="0" indent="0">
              <a:buNone/>
            </a:pPr>
            <a:endParaRPr lang="es-MX" sz="3400" b="1" dirty="0"/>
          </a:p>
          <a:p>
            <a:pPr marL="0" indent="0">
              <a:buNone/>
            </a:pPr>
            <a:r>
              <a:rPr lang="es-MX" sz="3400" b="1" dirty="0"/>
              <a:t>¿Cómo se describe la experiencia amorosa? Menciona tres características. </a:t>
            </a:r>
            <a:endParaRPr lang="es-CL" sz="3400" b="1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68691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8F06F4B-C9F1-4882-AA63-3D7E968ED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Conocimientos y experiencias previas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48160C-092A-41BB-836A-1540D3319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Investiga acerca de los diferentes tipos de amor en la Literatura.</a:t>
            </a:r>
          </a:p>
          <a:p>
            <a:r>
              <a:rPr lang="es-CL" sz="2400" dirty="0"/>
              <a:t>Elabora un </a:t>
            </a:r>
            <a:r>
              <a:rPr lang="es-CL" sz="2400" dirty="0" err="1"/>
              <a:t>power</a:t>
            </a:r>
            <a:r>
              <a:rPr lang="es-CL" sz="2400" dirty="0"/>
              <a:t> </a:t>
            </a:r>
            <a:r>
              <a:rPr lang="es-CL" sz="2400" dirty="0" err="1"/>
              <a:t>point</a:t>
            </a:r>
            <a:r>
              <a:rPr lang="es-CL" sz="2400" dirty="0"/>
              <a:t> con los tipos de amor presentes en la Literatura y que han sido llevados al cine.</a:t>
            </a:r>
          </a:p>
          <a:p>
            <a:r>
              <a:rPr lang="es-CL" sz="2400" dirty="0"/>
              <a:t>Selecciona un tipo de amor que hayas investigado y aplica los conceptos de Materialidad, Lenguaje visual y Propósito Expresivo en el análisis del tema.</a:t>
            </a:r>
          </a:p>
          <a:p>
            <a:r>
              <a:rPr lang="es-CL" sz="2400" dirty="0"/>
              <a:t>Redacta una breve reflexión sobre tu concepto del amor, considerando lo aprendido y tus experiencias personales.</a:t>
            </a:r>
          </a:p>
        </p:txBody>
      </p:sp>
    </p:spTree>
    <p:extLst>
      <p:ext uri="{BB962C8B-B14F-4D97-AF65-F5344CB8AC3E}">
        <p14:creationId xmlns:p14="http://schemas.microsoft.com/office/powerpoint/2010/main" val="26673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501D5954-10EE-4C13-8DBB-A0236E32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099931"/>
            <a:ext cx="8596668" cy="1230621"/>
          </a:xfrm>
        </p:spPr>
        <p:txBody>
          <a:bodyPr>
            <a:normAutofit/>
          </a:bodyPr>
          <a:lstStyle/>
          <a:p>
            <a:pPr algn="ctr"/>
            <a:r>
              <a:rPr lang="es-CL" sz="5400" dirty="0"/>
              <a:t>¿A quiénes podemos amar?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C5DF8EB-C3DD-4D90-BAA4-AD085CDCF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4157227"/>
            <a:ext cx="8596668" cy="1230621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Observa página 8 del texto de Lengua y Literatura.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¿Qué te hace pensar la cita de Carl Sagan?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  <a:p>
            <a:pPr algn="ctr"/>
            <a:r>
              <a:rPr lang="es-MX" dirty="0">
                <a:solidFill>
                  <a:schemeClr val="tx1"/>
                </a:solidFill>
              </a:rPr>
              <a:t>En el siguiente link: </a:t>
            </a:r>
            <a:r>
              <a:rPr lang="es-MX" dirty="0">
                <a:solidFill>
                  <a:schemeClr val="tx1"/>
                </a:solidFill>
                <a:hlinkClick r:id="rId2"/>
              </a:rPr>
              <a:t>http://bit.ly/2UvPv8E</a:t>
            </a:r>
            <a:r>
              <a:rPr lang="es-MX" dirty="0">
                <a:solidFill>
                  <a:schemeClr val="tx1"/>
                </a:solidFill>
              </a:rPr>
              <a:t>, escucha el discurso completo  de Carl Sagan.</a:t>
            </a: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7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3D910B-3911-48A2-88D8-1B1220049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Amor filial</a:t>
            </a:r>
          </a:p>
        </p:txBody>
      </p:sp>
      <p:pic>
        <p:nvPicPr>
          <p:cNvPr id="4" name="Picture 2" descr="la familia feliz de Jan Steen (1626-1679, Netherlands) | Reproducciones De Arte Jan Steen | WahooArt.com">
            <a:extLst>
              <a:ext uri="{FF2B5EF4-FFF2-40B4-BE49-F238E27FC236}">
                <a16:creationId xmlns:a16="http://schemas.microsoft.com/office/drawing/2014/main" xmlns="" id="{143648F8-20BC-4F87-966E-B053A4F916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4514" y="1436915"/>
            <a:ext cx="7989488" cy="4593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41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DC1914-FAE3-421C-8295-9F67EE15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tipo de amor representa la obra de Jan </a:t>
            </a:r>
            <a:r>
              <a:rPr lang="es-CL" dirty="0" err="1"/>
              <a:t>Steen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C146B26-E3E5-4423-8AE3-728FC689B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457"/>
            <a:ext cx="8784771" cy="4696506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 </a:t>
            </a:r>
          </a:p>
          <a:p>
            <a:pPr marL="0" indent="0">
              <a:buNone/>
            </a:pPr>
            <a:r>
              <a:rPr lang="es-CL" dirty="0"/>
              <a:t>   </a:t>
            </a:r>
            <a:r>
              <a:rPr lang="es-CL" sz="3200" b="1" dirty="0"/>
              <a:t>Ejemplo: </a:t>
            </a:r>
          </a:p>
          <a:p>
            <a:pPr marL="0" indent="0">
              <a:buNone/>
            </a:pPr>
            <a:r>
              <a:rPr lang="es-CL" dirty="0"/>
              <a:t>a.   Representa el amor en la familia.</a:t>
            </a:r>
          </a:p>
          <a:p>
            <a:pPr marL="514350" indent="-514350">
              <a:buAutoNum type="alphaLcPeriod"/>
            </a:pPr>
            <a:endParaRPr lang="es-CL" dirty="0"/>
          </a:p>
          <a:p>
            <a:pPr marL="0" indent="0">
              <a:buNone/>
            </a:pPr>
            <a:r>
              <a:rPr lang="es-CL" dirty="0"/>
              <a:t>b.   El amor se expresa en los gestos de los personajes y en las actividades que realizan. Se ve que están contentos y que hay cariño entre ellos.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9491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968B72-290F-4A11-A1C1-59CA85D8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626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Literatura y Artes Visuales</a:t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E05934-99B9-4DF0-8901-43134BC4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563757"/>
            <a:ext cx="10676466" cy="430114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s-CL" sz="14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CL" sz="7400" b="1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Analiza las siguientes diapositivas considerando tres aspectos fundamentales:</a:t>
            </a:r>
          </a:p>
          <a:p>
            <a:pPr marL="0" indent="0">
              <a:buNone/>
            </a:pPr>
            <a:endParaRPr lang="es-CL" sz="9600" b="1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96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40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 algn="ctr">
              <a:buNone/>
            </a:pPr>
            <a:endParaRPr lang="es-CL" sz="7200" dirty="0">
              <a:solidFill>
                <a:prstClr val="black"/>
              </a:solidFill>
              <a:latin typeface="Calibri Light" panose="020F0302020204030204"/>
              <a:ea typeface="+mj-ea"/>
              <a:cs typeface="+mj-cs"/>
            </a:endParaRPr>
          </a:p>
          <a:p>
            <a:pPr marL="0" indent="0">
              <a:buNone/>
            </a:pPr>
            <a:r>
              <a:rPr lang="es-CL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s-CL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es-CL" sz="1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endParaRPr lang="es-CL" sz="1400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xmlns="" id="{E46EA172-5AE3-4DE8-BDFD-485B6CBB3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849695"/>
              </p:ext>
            </p:extLst>
          </p:nvPr>
        </p:nvGraphicFramePr>
        <p:xfrm>
          <a:off x="1329634" y="2601474"/>
          <a:ext cx="8127999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999">
                  <a:extLst>
                    <a:ext uri="{9D8B030D-6E8A-4147-A177-3AD203B41FA5}">
                      <a16:colId xmlns:a16="http://schemas.microsoft.com/office/drawing/2014/main" xmlns="" val="4187968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MATERIALIDAD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9107271"/>
                  </a:ext>
                </a:extLst>
              </a:tr>
            </a:tbl>
          </a:graphicData>
        </a:graphic>
      </p:graphicFrame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xmlns="" id="{CD158616-D07D-4016-99AB-BCA657359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33734"/>
              </p:ext>
            </p:extLst>
          </p:nvPr>
        </p:nvGraphicFramePr>
        <p:xfrm>
          <a:off x="1329634" y="3429000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6466805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LENGUAJE VISUAL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2337512"/>
                  </a:ext>
                </a:extLst>
              </a:tr>
            </a:tbl>
          </a:graphicData>
        </a:graphic>
      </p:graphicFrame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xmlns="" id="{A41BB079-2CC0-4DB1-904E-2DD82A36F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974384"/>
              </p:ext>
            </p:extLst>
          </p:nvPr>
        </p:nvGraphicFramePr>
        <p:xfrm>
          <a:off x="1329633" y="4273573"/>
          <a:ext cx="8128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xmlns="" val="3381277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3200" dirty="0">
                          <a:solidFill>
                            <a:schemeClr val="tx1"/>
                          </a:solidFill>
                        </a:rPr>
                        <a:t>PROPÓSITO EXPRESIVO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2472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369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F55A17-18F2-4CFD-A98E-58A2078E6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Analiza las obras artísticas considerando: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A29947D-93DF-4C11-8F09-7CC311A3A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MATERIALIDAD</a:t>
            </a:r>
            <a:r>
              <a:rPr lang="es-CL" dirty="0"/>
              <a:t>: Debes observar que materiales, insumos e instrumentos se usaron en su creación. ( si es pintura, escultura, imagen de una película, </a:t>
            </a:r>
            <a:r>
              <a:rPr lang="es-CL" dirty="0" err="1"/>
              <a:t>etc</a:t>
            </a:r>
            <a:r>
              <a:rPr lang="es-CL" dirty="0"/>
              <a:t>)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LENGUAJE VISUAL</a:t>
            </a:r>
            <a:r>
              <a:rPr lang="es-CL" dirty="0"/>
              <a:t>: que nos quiere decir y qué recursos utiliza para hacerlo. Por ejemplo en la obra de arte , el amor filial se expresa en los gestos de los personajes y en las actividades que realizan. Se ve que están contentos y que hay cariño entre ellos.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PROPÓSITO EXPRESIVO</a:t>
            </a:r>
            <a:r>
              <a:rPr lang="es-CL" dirty="0"/>
              <a:t>: para qué se crea la obra artística. Refleja la época, sus características físicas, ambientales y psicológicas determinado por el ambiente y época en que fue creada la obra de arte.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17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FA2F19-6511-461A-91B6-A12E8DBAE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 FAMILIAR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BBE2C772-ABDD-4E5D-BD51-7BECF923F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160589"/>
            <a:ext cx="2190750" cy="3880773"/>
          </a:xfrm>
        </p:spPr>
        <p:txBody>
          <a:bodyPr/>
          <a:lstStyle/>
          <a:p>
            <a:r>
              <a:rPr lang="es-CL" dirty="0"/>
              <a:t>Refugiados sirios en el Líbano (2013)</a:t>
            </a:r>
          </a:p>
          <a:p>
            <a:r>
              <a:rPr lang="es-CL" dirty="0"/>
              <a:t>Fotografía de la periodista estadounidense </a:t>
            </a:r>
            <a:r>
              <a:rPr lang="es-CL" dirty="0" err="1"/>
              <a:t>Lynsey</a:t>
            </a:r>
            <a:r>
              <a:rPr lang="es-CL" dirty="0"/>
              <a:t> </a:t>
            </a:r>
            <a:r>
              <a:rPr lang="es-CL" dirty="0" err="1"/>
              <a:t>Addario</a:t>
            </a:r>
            <a:endParaRPr lang="es-CL" dirty="0"/>
          </a:p>
        </p:txBody>
      </p:sp>
      <p:pic>
        <p:nvPicPr>
          <p:cNvPr id="7" name="Picture 2" descr="sin parar 8°">
            <a:extLst>
              <a:ext uri="{FF2B5EF4-FFF2-40B4-BE49-F238E27FC236}">
                <a16:creationId xmlns:a16="http://schemas.microsoft.com/office/drawing/2014/main" xmlns="" id="{70B02EFD-222E-480F-B7D2-D03911BCE67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7" r="-1" b="-1"/>
          <a:stretch/>
        </p:blipFill>
        <p:spPr bwMode="auto">
          <a:xfrm>
            <a:off x="1497110" y="1930400"/>
            <a:ext cx="614194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764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3B542C-2DED-4F3B-8728-7DF201D81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 Sensual</a:t>
            </a:r>
          </a:p>
        </p:txBody>
      </p:sp>
      <p:pic>
        <p:nvPicPr>
          <p:cNvPr id="4098" name="Picture 2" descr="sin parar 8°">
            <a:extLst>
              <a:ext uri="{FF2B5EF4-FFF2-40B4-BE49-F238E27FC236}">
                <a16:creationId xmlns:a16="http://schemas.microsoft.com/office/drawing/2014/main" xmlns="" id="{5EF81606-38C9-4566-BE50-B1084CBFDA2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502568" y="1624084"/>
            <a:ext cx="6117432" cy="42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7720E63-2010-4896-8874-B94C297ED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0" y="2160589"/>
            <a:ext cx="1654004" cy="3880773"/>
          </a:xfrm>
        </p:spPr>
        <p:txBody>
          <a:bodyPr/>
          <a:lstStyle/>
          <a:p>
            <a:r>
              <a:rPr lang="es-CL" dirty="0"/>
              <a:t>Amantes durante la ocupación (hacia 1944),fotografía del artista francés Robert  </a:t>
            </a:r>
            <a:r>
              <a:rPr lang="es-CL" dirty="0" err="1"/>
              <a:t>Doisneau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44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D972C38A-F824-4860-9F7B-CF5712DE9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Amor a la naturaleza y a los animales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3566518-E8AD-4445-9AA2-D9B525BF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0632" y="2160589"/>
            <a:ext cx="1943371" cy="388077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Pastor de los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Pirineos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(1888), de Rosa Bonheur,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artista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francesa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pintura se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encuentra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Museo Brighton and Hove, de Brighton,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Inglaterra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7" name="Picture 2" descr="Pastor en los Pirineos en 2020 | Dibujo de ovejas, Pastor, Pastor ...">
            <a:extLst>
              <a:ext uri="{FF2B5EF4-FFF2-40B4-BE49-F238E27FC236}">
                <a16:creationId xmlns:a16="http://schemas.microsoft.com/office/drawing/2014/main" xmlns="" id="{57DC9CB7-ADC3-42D9-AAE7-6DF2D55EB23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4" r="20988" b="1"/>
          <a:stretch/>
        </p:blipFill>
        <p:spPr bwMode="auto">
          <a:xfrm>
            <a:off x="1760960" y="1314450"/>
            <a:ext cx="5569672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135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1630</TotalTime>
  <Words>651</Words>
  <Application>Microsoft Office PowerPoint</Application>
  <PresentationFormat>Personalizado</PresentationFormat>
  <Paragraphs>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Faceta</vt:lpstr>
      <vt:lpstr>Unidad 2 “Experiencias de amor”</vt:lpstr>
      <vt:lpstr>¿A quiénes podemos amar?</vt:lpstr>
      <vt:lpstr>Amor filial</vt:lpstr>
      <vt:lpstr>¿Qué tipo de amor representa la obra de Jan Steen?</vt:lpstr>
      <vt:lpstr>Literatura y Artes Visuales      </vt:lpstr>
      <vt:lpstr>Analiza las obras artísticas considerando:</vt:lpstr>
      <vt:lpstr>AMOR FAMILIAR</vt:lpstr>
      <vt:lpstr>Amor Sensual</vt:lpstr>
      <vt:lpstr>Amor a la naturaleza y a los animales</vt:lpstr>
      <vt:lpstr>Amor al conocimiento.</vt:lpstr>
      <vt:lpstr>Amor al arte</vt:lpstr>
      <vt:lpstr>Definiendo el amor. Francisco de Quevedo</vt:lpstr>
      <vt:lpstr>Conocimientos y experiencias previas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2 “Experiencias de amor”</dc:title>
  <dc:creator>Ana Maria Azocar Ramos</dc:creator>
  <cp:lastModifiedBy>pc</cp:lastModifiedBy>
  <cp:revision>48</cp:revision>
  <dcterms:created xsi:type="dcterms:W3CDTF">2020-05-05T22:05:56Z</dcterms:created>
  <dcterms:modified xsi:type="dcterms:W3CDTF">2020-05-14T16:45:45Z</dcterms:modified>
</cp:coreProperties>
</file>