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9" r:id="rId3"/>
    <p:sldId id="293" r:id="rId4"/>
    <p:sldId id="298" r:id="rId5"/>
    <p:sldId id="299" r:id="rId6"/>
    <p:sldId id="301" r:id="rId7"/>
    <p:sldId id="302" r:id="rId8"/>
    <p:sldId id="300" r:id="rId9"/>
    <p:sldId id="297" r:id="rId10"/>
    <p:sldId id="296" r:id="rId11"/>
    <p:sldId id="304" r:id="rId12"/>
    <p:sldId id="303" r:id="rId13"/>
    <p:sldId id="260" r:id="rId14"/>
    <p:sldId id="285" r:id="rId15"/>
    <p:sldId id="286" r:id="rId16"/>
    <p:sldId id="287" r:id="rId17"/>
    <p:sldId id="305" r:id="rId18"/>
    <p:sldId id="306" r:id="rId19"/>
    <p:sldId id="275" r:id="rId20"/>
    <p:sldId id="281" r:id="rId21"/>
    <p:sldId id="289" r:id="rId22"/>
  </p:sldIdLst>
  <p:sldSz cx="9144000" cy="5143500" type="screen16x9"/>
  <p:notesSz cx="6858000" cy="9144000"/>
  <p:embeddedFontLst>
    <p:embeddedFont>
      <p:font typeface="Bellota Text" panose="020B0604020202020204" charset="0"/>
      <p:regular r:id="rId24"/>
      <p:bold r:id="rId25"/>
      <p:italic r:id="rId26"/>
      <p:boldItalic r:id="rId27"/>
    </p:embeddedFont>
    <p:embeddedFont>
      <p:font typeface="Bellota Text Light" panose="020B0604020202020204" charset="0"/>
      <p:regular r:id="rId28"/>
      <p:bold r:id="rId29"/>
      <p:italic r:id="rId30"/>
      <p:boldItalic r:id="rId31"/>
    </p:embeddedFont>
    <p:embeddedFont>
      <p:font typeface="Parisienne" panose="020B0604020202020204" charset="0"/>
      <p:regular r:id="rId32"/>
    </p:embeddedFont>
    <p:embeddedFont>
      <p:font typeface="Tempus Sans ITC" panose="04020404030D07020202" pitchFamily="82" charset="0"/>
      <p:regular r:id="rId33"/>
    </p:embeddedFont>
    <p:embeddedFont>
      <p:font typeface="Vidalok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1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1E8447-4CDE-49C4-B88F-AC19438EF829}">
  <a:tblStyle styleId="{F01E8447-4CDE-49C4-B88F-AC19438EF8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00" y="0"/>
            <a:ext cx="3182701" cy="23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lgundiaenalgunaparte.com/2008/03/27/50-poemas-populares-para-el-dia-mundial-de-la-poesi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24417" y="1425560"/>
            <a:ext cx="5186125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CL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s-CL" spc="-3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s-CL" spc="-300" dirty="0">
                <a:solidFill>
                  <a:schemeClr val="accent1">
                    <a:lumMod val="75000"/>
                  </a:schemeClr>
                </a:solidFill>
              </a:rPr>
              <a:t>GÉNERO LÍRICO</a:t>
            </a:r>
            <a:br>
              <a:rPr lang="es-CL" spc="-300" dirty="0">
                <a:solidFill>
                  <a:schemeClr val="accent1">
                    <a:lumMod val="75000"/>
                  </a:schemeClr>
                </a:solidFill>
              </a:rPr>
            </a:b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Google Shape;89;p14">
            <a:extLst>
              <a:ext uri="{FF2B5EF4-FFF2-40B4-BE49-F238E27FC236}">
                <a16:creationId xmlns:a16="http://schemas.microsoft.com/office/drawing/2014/main" id="{3BF96A8A-FFA3-485E-BB71-7F7386E84ABF}"/>
              </a:ext>
            </a:extLst>
          </p:cNvPr>
          <p:cNvSpPr txBox="1">
            <a:spLocks/>
          </p:cNvSpPr>
          <p:nvPr/>
        </p:nvSpPr>
        <p:spPr>
          <a:xfrm>
            <a:off x="2499925" y="3717940"/>
            <a:ext cx="439617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 lang="es-C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6D7B70-B89F-4074-8A58-22EF183AA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997" y="565281"/>
            <a:ext cx="7154100" cy="1511874"/>
          </a:xfrm>
        </p:spPr>
        <p:txBody>
          <a:bodyPr/>
          <a:lstStyle/>
          <a:p>
            <a:pPr marL="76200" indent="0" algn="just">
              <a:buNone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Lenguaje Poético: </a:t>
            </a:r>
            <a:r>
              <a:rPr lang="es-ES" dirty="0"/>
              <a:t>Corresponde a un uso determinado del lenguaje que permite construir el mundo lírico. </a:t>
            </a:r>
          </a:p>
          <a:p>
            <a:pPr marL="76200" indent="0" algn="just">
              <a:buNone/>
            </a:pPr>
            <a:r>
              <a:rPr lang="es-CL" sz="1800" dirty="0"/>
              <a:t>Ejemplo: 	</a:t>
            </a: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Poco sé de la noche</a:t>
            </a:r>
          </a:p>
          <a:p>
            <a:pPr marL="76200" indent="0" algn="just">
              <a:buNone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		pero la noche parece saber de mí,</a:t>
            </a:r>
          </a:p>
          <a:p>
            <a:pPr marL="76200" indent="0" algn="just">
              <a:buNone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		y más aún, me asiste como si me quisiera,</a:t>
            </a:r>
          </a:p>
          <a:p>
            <a:pPr marL="76200" indent="0" algn="just">
              <a:buNone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		me cubre la existencia con sus estrellas.</a:t>
            </a:r>
          </a:p>
          <a:p>
            <a:pPr marL="76200" indent="0" algn="just">
              <a:buNone/>
            </a:pPr>
            <a:endParaRPr lang="es-CL" sz="100" dirty="0">
              <a:solidFill>
                <a:schemeClr val="accent1">
                  <a:lumMod val="75000"/>
                </a:schemeClr>
              </a:solidFill>
            </a:endParaRPr>
          </a:p>
          <a:p>
            <a:pPr marL="76200" indent="0" algn="just">
              <a:buNone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		Tal vez la noche sea la vida y el sol la muerte.</a:t>
            </a:r>
          </a:p>
          <a:p>
            <a:pPr marL="76200" indent="0" algn="just">
              <a:buNone/>
            </a:pPr>
            <a:r>
              <a:rPr lang="es-CL" sz="1800" dirty="0"/>
              <a:t>           				</a:t>
            </a:r>
            <a:r>
              <a:rPr lang="es-CL" sz="1200" dirty="0"/>
              <a:t> (Fragmento. La noche, Alejandra Pizarnik)</a:t>
            </a:r>
          </a:p>
          <a:p>
            <a:pPr marL="76200" indent="0" algn="just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1F42C-274F-46DB-96D9-6C2BF5ED69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9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5A908-E1BF-422F-99C1-5AC9B882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98" y="90521"/>
            <a:ext cx="7154100" cy="393600"/>
          </a:xfrm>
        </p:spPr>
        <p:txBody>
          <a:bodyPr/>
          <a:lstStyle/>
          <a:p>
            <a:r>
              <a:rPr lang="es-CL" b="1" u="sng" spc="300" dirty="0">
                <a:solidFill>
                  <a:schemeClr val="accent1">
                    <a:lumMod val="75000"/>
                  </a:schemeClr>
                </a:solidFill>
              </a:rPr>
              <a:t>Practica lo aprendido: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F20D4B-117C-4CF0-9E4E-3A12DF2388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11</a:t>
            </a:fld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48C607-F227-40F5-992E-CF3A8DEA5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40" y="1970440"/>
            <a:ext cx="3152775" cy="2466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58E4D1-0D52-414C-8F41-A255CD72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50" y="692855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4B5D8-D5E0-43BD-9566-22A3A23E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63" y="142130"/>
            <a:ext cx="7154100" cy="393600"/>
          </a:xfrm>
        </p:spPr>
        <p:txBody>
          <a:bodyPr/>
          <a:lstStyle/>
          <a:p>
            <a:r>
              <a:rPr lang="es-ES" dirty="0"/>
              <a:t>Lenguaje Poético: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FIGURAS LITERARIAS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8B2EF3-69EB-45F8-846D-2BC4478AF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575" y="678170"/>
            <a:ext cx="7154100" cy="3329386"/>
          </a:xfrm>
        </p:spPr>
        <p:txBody>
          <a:bodyPr/>
          <a:lstStyle/>
          <a:p>
            <a:pPr marL="76200" indent="0">
              <a:buNone/>
            </a:pPr>
            <a:endParaRPr lang="es-CL" sz="1000" dirty="0"/>
          </a:p>
          <a:p>
            <a:r>
              <a:rPr lang="es-CL" dirty="0"/>
              <a:t>Comparación.</a:t>
            </a:r>
          </a:p>
          <a:p>
            <a:r>
              <a:rPr lang="es-CL" dirty="0"/>
              <a:t>Hipérbaton.</a:t>
            </a:r>
          </a:p>
          <a:p>
            <a:r>
              <a:rPr lang="es-CL" dirty="0"/>
              <a:t>Personificación.</a:t>
            </a:r>
          </a:p>
          <a:p>
            <a:r>
              <a:rPr lang="es-CL" dirty="0"/>
              <a:t>Aliteración.</a:t>
            </a:r>
          </a:p>
          <a:p>
            <a:r>
              <a:rPr lang="es-CL" dirty="0"/>
              <a:t>Hipérbole.</a:t>
            </a:r>
          </a:p>
          <a:p>
            <a:r>
              <a:rPr lang="es-CL" dirty="0"/>
              <a:t>Metáfora.</a:t>
            </a: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411336-36CC-4EB4-BDBD-58766CA4D9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6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352567" y="0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1.</a:t>
            </a:r>
            <a:r>
              <a:rPr lang="es-CL" sz="4000" dirty="0"/>
              <a:t>Comparación: </a:t>
            </a:r>
            <a:endParaRPr sz="4000" dirty="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600922" y="611699"/>
            <a:ext cx="6241500" cy="37458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s-CL" u="sng" dirty="0">
                <a:solidFill>
                  <a:schemeClr val="accent1">
                    <a:lumMod val="75000"/>
                  </a:schemeClr>
                </a:solidFill>
              </a:rPr>
              <a:t>Es comparar </a:t>
            </a:r>
            <a:r>
              <a:rPr lang="es-CL" dirty="0"/>
              <a:t>un término real con otro que se le asemeje en alguna cualidad. Su estructura contiene los adverbios "como", "tal como", "cual" o similares... </a:t>
            </a:r>
          </a:p>
          <a:p>
            <a:pPr marL="0" lvl="0" indent="0" algn="just"/>
            <a:endParaRPr lang="es-CL" sz="500" dirty="0"/>
          </a:p>
          <a:p>
            <a:pPr marL="0" indent="0" algn="just"/>
            <a:r>
              <a:rPr lang="es-CL" dirty="0"/>
              <a:t>Ejemplo: 	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“Sus manos son suaves como el   		terciopelo”.</a:t>
            </a:r>
          </a:p>
          <a:p>
            <a:pPr marL="0" lvl="0" indent="0" algn="just"/>
            <a:endParaRPr lang="es-CL" dirty="0"/>
          </a:p>
          <a:p>
            <a:pPr marL="0" lvl="0" indent="0" algn="just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p17">
            <a:extLst>
              <a:ext uri="{FF2B5EF4-FFF2-40B4-BE49-F238E27FC236}">
                <a16:creationId xmlns:a16="http://schemas.microsoft.com/office/drawing/2014/main" id="{9B313518-CB8D-40F8-AB2D-7BEC6A2B78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2567" y="0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2.</a:t>
            </a:r>
            <a:r>
              <a:rPr lang="es-CL" sz="4000" dirty="0"/>
              <a:t>Hipérbaton: </a:t>
            </a:r>
            <a:endParaRPr sz="4000" dirty="0"/>
          </a:p>
        </p:txBody>
      </p:sp>
      <p:sp>
        <p:nvSpPr>
          <p:cNvPr id="6" name="Google Shape;115;p17">
            <a:extLst>
              <a:ext uri="{FF2B5EF4-FFF2-40B4-BE49-F238E27FC236}">
                <a16:creationId xmlns:a16="http://schemas.microsoft.com/office/drawing/2014/main" id="{7BB045B0-16A8-4350-B785-18C51A97DE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2211" y="720039"/>
            <a:ext cx="6241500" cy="38971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s-CL" dirty="0"/>
              <a:t>Consiste en la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</a:rPr>
              <a:t>alteración</a:t>
            </a:r>
            <a:r>
              <a:rPr lang="es-CL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del orden habitual</a:t>
            </a:r>
            <a:r>
              <a:rPr lang="es-CL" dirty="0"/>
              <a:t> o convencional de las palabras en la oración.</a:t>
            </a:r>
          </a:p>
          <a:p>
            <a:pPr marL="0" lvl="0" indent="0" algn="just"/>
            <a:endParaRPr lang="es-CL" sz="500" dirty="0"/>
          </a:p>
          <a:p>
            <a:pPr marL="0" indent="0" algn="just"/>
            <a:r>
              <a:rPr lang="es-CL" dirty="0"/>
              <a:t>Ejemplo: </a:t>
            </a:r>
          </a:p>
          <a:p>
            <a:pPr marL="0" indent="0" algn="just"/>
            <a:r>
              <a:rPr lang="es-CL" dirty="0"/>
              <a:t>	“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Volverán las golondrinas en tu balcón 	sus nidos a colgar” </a:t>
            </a:r>
          </a:p>
          <a:p>
            <a:pPr marL="0" indent="0" algn="just"/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CL" b="1" dirty="0">
                <a:solidFill>
                  <a:schemeClr val="tx2">
                    <a:lumMod val="50000"/>
                  </a:schemeClr>
                </a:solidFill>
              </a:rPr>
              <a:t>→ Lo lógico sería: </a:t>
            </a:r>
            <a:r>
              <a:rPr lang="es-CL" dirty="0"/>
              <a:t>	</a:t>
            </a:r>
          </a:p>
          <a:p>
            <a:pPr marL="0" indent="0" algn="just"/>
            <a:r>
              <a:rPr lang="es-CL" dirty="0"/>
              <a:t>	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"Las golondrinas volverán a colgar sus 	nidos en tu balcón".</a:t>
            </a:r>
          </a:p>
          <a:p>
            <a:pPr marL="0" lvl="0" indent="0" algn="just"/>
            <a:endParaRPr lang="es-CL" dirty="0"/>
          </a:p>
          <a:p>
            <a:pPr marL="0" lvl="0" indent="0" algn="just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8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p17">
            <a:extLst>
              <a:ext uri="{FF2B5EF4-FFF2-40B4-BE49-F238E27FC236}">
                <a16:creationId xmlns:a16="http://schemas.microsoft.com/office/drawing/2014/main" id="{A0AF5118-A848-4808-BA9F-A6DCEF60D75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7722" y="0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3.</a:t>
            </a:r>
            <a:r>
              <a:rPr lang="es-CL" sz="4000" dirty="0"/>
              <a:t>Personificación: </a:t>
            </a:r>
            <a:endParaRPr sz="4000" dirty="0"/>
          </a:p>
        </p:txBody>
      </p:sp>
      <p:sp>
        <p:nvSpPr>
          <p:cNvPr id="6" name="Google Shape;115;p17">
            <a:extLst>
              <a:ext uri="{FF2B5EF4-FFF2-40B4-BE49-F238E27FC236}">
                <a16:creationId xmlns:a16="http://schemas.microsoft.com/office/drawing/2014/main" id="{EECD12AD-882E-4A0E-8F2F-F24AD718789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0923" y="708749"/>
            <a:ext cx="6241500" cy="37277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es-CL" u="sng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le otorgan </a:t>
            </a:r>
            <a:r>
              <a:rPr lang="es-CL" dirty="0"/>
              <a:t>rasgos, características o acciones humanas a animales u objetos inanimados.</a:t>
            </a:r>
          </a:p>
          <a:p>
            <a:pPr marL="0" lvl="0" indent="0" algn="just"/>
            <a:endParaRPr lang="es-CL" sz="500" dirty="0"/>
          </a:p>
          <a:p>
            <a:pPr marL="0" lvl="0" indent="0" algn="just"/>
            <a:r>
              <a:rPr lang="es-CL" dirty="0"/>
              <a:t>Ejemplo: 	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“La luna le sonreía y eso la hizo 		sentirse más feliz aún”.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17">
            <a:extLst>
              <a:ext uri="{FF2B5EF4-FFF2-40B4-BE49-F238E27FC236}">
                <a16:creationId xmlns:a16="http://schemas.microsoft.com/office/drawing/2014/main" id="{1B92DD29-B6D1-4F63-9244-592E2F32D8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5767" y="79022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4.</a:t>
            </a:r>
            <a:r>
              <a:rPr lang="es-CL" sz="4000" dirty="0"/>
              <a:t>Aliteración: </a:t>
            </a:r>
            <a:endParaRPr sz="4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232343-6A85-4D06-BA2E-A0BBA79BABFA}"/>
              </a:ext>
            </a:extLst>
          </p:cNvPr>
          <p:cNvSpPr/>
          <p:nvPr/>
        </p:nvSpPr>
        <p:spPr>
          <a:xfrm>
            <a:off x="555767" y="611700"/>
            <a:ext cx="60161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Bellota Text Light"/>
                <a:ea typeface="Bellota Text Light"/>
                <a:sym typeface="Bellota Text Light"/>
              </a:rPr>
              <a:t>Repetición </a:t>
            </a:r>
            <a:r>
              <a:rPr lang="es-CL" sz="2400" dirty="0">
                <a:solidFill>
                  <a:schemeClr val="accent6"/>
                </a:solidFill>
                <a:latin typeface="Bellota Text Light"/>
                <a:ea typeface="Bellota Text Light"/>
                <a:sym typeface="Bellota Text Light"/>
              </a:rPr>
              <a:t>sucesiva de un determinado sonido con el objetivo de producir cierto efecto. </a:t>
            </a: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r>
              <a:rPr lang="es-CL" sz="2400" dirty="0">
                <a:solidFill>
                  <a:schemeClr val="accent6"/>
                </a:solidFill>
                <a:latin typeface="Bellota Text Light"/>
                <a:ea typeface="Bellota Text Light"/>
                <a:sym typeface="Bellota Text Light"/>
              </a:rPr>
              <a:t>Ejemplo: 	</a:t>
            </a:r>
            <a:r>
              <a:rPr lang="es-CL" dirty="0"/>
              <a:t>“</a:t>
            </a:r>
            <a:r>
              <a:rPr lang="es-CL" sz="2400" dirty="0">
                <a:solidFill>
                  <a:schemeClr val="accent6"/>
                </a:solidFill>
                <a:latin typeface="Bellota Text Light"/>
                <a:ea typeface="Bellota Text Light"/>
              </a:rPr>
              <a:t>En el 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latin typeface="Bellota Text Light"/>
                <a:ea typeface="Bellota Text Light"/>
              </a:rPr>
              <a:t>s</a:t>
            </a:r>
            <a:r>
              <a:rPr lang="es-CL" sz="2400" dirty="0">
                <a:solidFill>
                  <a:schemeClr val="accent6"/>
                </a:solidFill>
                <a:latin typeface="Bellota Text Light"/>
                <a:ea typeface="Bellota Text Light"/>
              </a:rPr>
              <a:t>ilencio 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latin typeface="Bellota Text Light"/>
                <a:ea typeface="Bellota Text Light"/>
              </a:rPr>
              <a:t>s</a:t>
            </a:r>
            <a:r>
              <a:rPr lang="es-CL" sz="2400" dirty="0">
                <a:solidFill>
                  <a:schemeClr val="accent6"/>
                </a:solidFill>
                <a:latin typeface="Bellota Text Light"/>
                <a:ea typeface="Bellota Text Light"/>
              </a:rPr>
              <a:t>ólo 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latin typeface="Bellota Text Light"/>
                <a:ea typeface="Bellota Text Light"/>
              </a:rPr>
              <a:t>s</a:t>
            </a:r>
            <a:r>
              <a:rPr lang="es-CL" sz="2400" dirty="0">
                <a:solidFill>
                  <a:schemeClr val="accent6"/>
                </a:solidFill>
                <a:latin typeface="Bellota Text Light"/>
                <a:ea typeface="Bellota Text Light"/>
              </a:rPr>
              <a:t>e 			     e</a:t>
            </a:r>
            <a:r>
              <a:rPr lang="es-CL" sz="2800" dirty="0">
                <a:solidFill>
                  <a:schemeClr val="accent1">
                    <a:lumMod val="75000"/>
                  </a:schemeClr>
                </a:solidFill>
                <a:latin typeface="Bellota Text Light"/>
                <a:ea typeface="Bellota Text Light"/>
              </a:rPr>
              <a:t>s</a:t>
            </a:r>
            <a:r>
              <a:rPr lang="es-CL" sz="2400" dirty="0">
                <a:solidFill>
                  <a:schemeClr val="accent6"/>
                </a:solidFill>
                <a:latin typeface="Bellota Text Light"/>
                <a:ea typeface="Bellota Text Light"/>
              </a:rPr>
              <a:t>cuchaban”</a:t>
            </a:r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25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3B0A789-F28D-439F-A5BE-2B603DE6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975" y="936978"/>
            <a:ext cx="6241500" cy="2163198"/>
          </a:xfrm>
        </p:spPr>
        <p:txBody>
          <a:bodyPr/>
          <a:lstStyle/>
          <a:p>
            <a:pPr marL="0" indent="0" algn="just"/>
            <a:r>
              <a:rPr lang="es-CL" dirty="0"/>
              <a:t>Hipérbole: Es el aumento o disminución exagerada de las cualidades de un objeto, pensamiento o persona.</a:t>
            </a:r>
          </a:p>
          <a:p>
            <a:pPr marL="0" indent="0" algn="just"/>
            <a:endParaRPr lang="es-CL" sz="1000" dirty="0"/>
          </a:p>
          <a:p>
            <a:r>
              <a:rPr lang="es-CL" dirty="0"/>
              <a:t>Ejemplo: 	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“… dicen que </a:t>
            </a:r>
            <a:r>
              <a:rPr lang="es-CL" b="1" i="1" u="sng" dirty="0">
                <a:solidFill>
                  <a:schemeClr val="accent1">
                    <a:lumMod val="75000"/>
                  </a:schemeClr>
                </a:solidFill>
              </a:rPr>
              <a:t>murió de frío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			Yo sé que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</a:rPr>
              <a:t>murió de amor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”.</a:t>
            </a:r>
          </a:p>
          <a:p>
            <a:pPr marL="0" indent="0" algn="just"/>
            <a:endParaRPr lang="es-CL" dirty="0"/>
          </a:p>
        </p:txBody>
      </p:sp>
      <p:sp>
        <p:nvSpPr>
          <p:cNvPr id="4" name="Google Shape;114;p17">
            <a:extLst>
              <a:ext uri="{FF2B5EF4-FFF2-40B4-BE49-F238E27FC236}">
                <a16:creationId xmlns:a16="http://schemas.microsoft.com/office/drawing/2014/main" id="{C5B27EA2-4964-463C-8D3B-78674C5F8708}"/>
              </a:ext>
            </a:extLst>
          </p:cNvPr>
          <p:cNvSpPr txBox="1">
            <a:spLocks/>
          </p:cNvSpPr>
          <p:nvPr/>
        </p:nvSpPr>
        <p:spPr>
          <a:xfrm>
            <a:off x="544478" y="101600"/>
            <a:ext cx="62415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idaloka"/>
              <a:buNone/>
              <a:defRPr sz="48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s-CL" sz="4000" dirty="0">
                <a:solidFill>
                  <a:schemeClr val="accent3"/>
                </a:solidFill>
              </a:rPr>
              <a:t>5.</a:t>
            </a:r>
            <a:r>
              <a:rPr lang="es-CL" sz="4000" dirty="0"/>
              <a:t> Hipérbole: </a:t>
            </a:r>
          </a:p>
        </p:txBody>
      </p:sp>
    </p:spTree>
    <p:extLst>
      <p:ext uri="{BB962C8B-B14F-4D97-AF65-F5344CB8AC3E}">
        <p14:creationId xmlns:p14="http://schemas.microsoft.com/office/powerpoint/2010/main" val="8331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4;p17">
            <a:extLst>
              <a:ext uri="{FF2B5EF4-FFF2-40B4-BE49-F238E27FC236}">
                <a16:creationId xmlns:a16="http://schemas.microsoft.com/office/drawing/2014/main" id="{1B92DD29-B6D1-4F63-9244-592E2F32D8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5767" y="97493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6.</a:t>
            </a:r>
            <a:r>
              <a:rPr lang="es-CL" sz="4000" dirty="0">
                <a:solidFill>
                  <a:schemeClr val="bg2">
                    <a:lumMod val="75000"/>
                  </a:schemeClr>
                </a:solidFill>
              </a:rPr>
              <a:t>Metáfora: </a:t>
            </a:r>
            <a:endParaRPr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2232343-6A85-4D06-BA2E-A0BBA79BABFA}"/>
              </a:ext>
            </a:extLst>
          </p:cNvPr>
          <p:cNvSpPr/>
          <p:nvPr/>
        </p:nvSpPr>
        <p:spPr>
          <a:xfrm>
            <a:off x="555767" y="611700"/>
            <a:ext cx="6016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  <a:p>
            <a:pPr algn="just"/>
            <a:endParaRPr lang="es-CL" sz="2400" dirty="0">
              <a:solidFill>
                <a:schemeClr val="accent6"/>
              </a:solidFill>
              <a:latin typeface="Bellota Text Light"/>
              <a:ea typeface="Bellota Text Light"/>
              <a:sym typeface="Bellota Text Light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74768EE-1BC9-4DBB-A1A2-57D7D2854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99" y="806685"/>
            <a:ext cx="6241500" cy="2760603"/>
          </a:xfrm>
        </p:spPr>
        <p:txBody>
          <a:bodyPr/>
          <a:lstStyle/>
          <a:p>
            <a:pPr marL="0" indent="0" algn="just"/>
            <a:r>
              <a:rPr lang="es-CL" dirty="0"/>
              <a:t>Es una comparación sin el uso del “como”, transporta el significado de un objeto a otro. </a:t>
            </a:r>
          </a:p>
          <a:p>
            <a:pPr marL="0" indent="0" algn="just"/>
            <a:endParaRPr lang="es-CL" sz="1000" dirty="0"/>
          </a:p>
          <a:p>
            <a:r>
              <a:rPr lang="es-CL" dirty="0"/>
              <a:t>Ejemplos: 	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“las perlas de tu boca”</a:t>
            </a:r>
          </a:p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			“piel canela”</a:t>
            </a:r>
          </a:p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			“cabellos de oro”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43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>
            <a:spLocks noGrp="1"/>
          </p:cNvSpPr>
          <p:nvPr>
            <p:ph type="body" idx="4294967295"/>
          </p:nvPr>
        </p:nvSpPr>
        <p:spPr>
          <a:xfrm>
            <a:off x="6039555" y="1275941"/>
            <a:ext cx="1537021" cy="135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3000" dirty="0">
                <a:latin typeface="Tempus Sans ITC" panose="04020404030D07020202" pitchFamily="82" charset="0"/>
                <a:ea typeface="Vidaloka"/>
                <a:cs typeface="Vidaloka"/>
                <a:sym typeface="Vidaloka"/>
              </a:rPr>
              <a:t>comparte</a:t>
            </a:r>
            <a:endParaRPr sz="3000" dirty="0">
              <a:latin typeface="Tempus Sans ITC" panose="04020404030D07020202" pitchFamily="82" charset="0"/>
              <a:ea typeface="Vidaloka"/>
              <a:cs typeface="Vidaloka"/>
              <a:sym typeface="Vidaloka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4028420" y="1193717"/>
            <a:ext cx="1614300" cy="2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Bellota Text"/>
                <a:ea typeface="Bellota Text"/>
                <a:cs typeface="Bellota Text"/>
                <a:sym typeface="Bellota Text"/>
              </a:rPr>
              <a:t>Las sonrisas que me acompañan son dulces </a:t>
            </a:r>
            <a:r>
              <a:rPr lang="es-CL" sz="1800" u="sng" dirty="0">
                <a:solidFill>
                  <a:srgbClr val="002060"/>
                </a:solidFill>
                <a:latin typeface="Bellota Text"/>
                <a:ea typeface="Bellota Text"/>
                <a:cs typeface="Bellota Text"/>
                <a:sym typeface="Bellota Text"/>
              </a:rPr>
              <a:t>como</a:t>
            </a:r>
            <a:r>
              <a:rPr lang="es-CL" sz="1800" dirty="0">
                <a:solidFill>
                  <a:srgbClr val="F113C7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s-CL" sz="1800" dirty="0">
                <a:solidFill>
                  <a:schemeClr val="accent1">
                    <a:lumMod val="75000"/>
                  </a:schemeClr>
                </a:solidFill>
                <a:latin typeface="Bellota Text"/>
                <a:ea typeface="Bellota Text"/>
                <a:cs typeface="Bellota Text"/>
                <a:sym typeface="Bellota Text"/>
              </a:rPr>
              <a:t>la miel</a:t>
            </a:r>
            <a:r>
              <a:rPr lang="es-CL" sz="1800" dirty="0">
                <a:solidFill>
                  <a:srgbClr val="F113C7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r>
              <a:rPr lang="es-CL" sz="1800" dirty="0">
                <a:solidFill>
                  <a:srgbClr val="002060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endParaRPr sz="1800" dirty="0">
              <a:solidFill>
                <a:srgbClr val="002060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8" name="Google Shape;288;p32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89" name="Google Shape;289;p32"/>
          <p:cNvGrpSpPr/>
          <p:nvPr/>
        </p:nvGrpSpPr>
        <p:grpSpPr>
          <a:xfrm>
            <a:off x="3984041" y="767671"/>
            <a:ext cx="1704325" cy="3535109"/>
            <a:chOff x="2547150" y="238125"/>
            <a:chExt cx="2525675" cy="5238750"/>
          </a:xfrm>
        </p:grpSpPr>
        <p:sp>
          <p:nvSpPr>
            <p:cNvPr id="290" name="Google Shape;290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32"/>
          <p:cNvSpPr txBox="1">
            <a:spLocks noGrp="1"/>
          </p:cNvSpPr>
          <p:nvPr>
            <p:ph type="body" idx="4294967295"/>
          </p:nvPr>
        </p:nvSpPr>
        <p:spPr>
          <a:xfrm>
            <a:off x="619125" y="612900"/>
            <a:ext cx="2914111" cy="398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>
              <a:buNone/>
            </a:pPr>
            <a:r>
              <a:rPr lang="es-CL" sz="2000" u="sng" dirty="0">
                <a:solidFill>
                  <a:schemeClr val="accent1">
                    <a:lumMod val="75000"/>
                  </a:schemeClr>
                </a:solidFill>
              </a:rPr>
              <a:t>ACTIVIDAD: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2000" dirty="0"/>
              <a:t>Crea de 1  ejemplos de las figuras literarias mencionadas cuyo tema sea </a:t>
            </a:r>
            <a:r>
              <a:rPr lang="es-CL" sz="20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sentimientos</a:t>
            </a:r>
            <a:r>
              <a:rPr lang="es-CL" sz="2000" dirty="0"/>
              <a:t> que estas experimentando en tu vida, compártelo con familiares, amigas(os) o  profesoras</a:t>
            </a:r>
            <a:r>
              <a:rPr lang="es-CL" sz="1800" dirty="0"/>
              <a:t>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.</a:t>
            </a:r>
            <a:endParaRPr sz="1800" dirty="0"/>
          </a:p>
        </p:txBody>
      </p:sp>
      <p:grpSp>
        <p:nvGrpSpPr>
          <p:cNvPr id="11" name="Google Shape;467;p38">
            <a:extLst>
              <a:ext uri="{FF2B5EF4-FFF2-40B4-BE49-F238E27FC236}">
                <a16:creationId xmlns:a16="http://schemas.microsoft.com/office/drawing/2014/main" id="{4584F9CC-0B03-4F40-9502-CDDC5222C369}"/>
              </a:ext>
            </a:extLst>
          </p:cNvPr>
          <p:cNvGrpSpPr/>
          <p:nvPr/>
        </p:nvGrpSpPr>
        <p:grpSpPr>
          <a:xfrm>
            <a:off x="4473903" y="1193717"/>
            <a:ext cx="672014" cy="599572"/>
            <a:chOff x="1278900" y="2333250"/>
            <a:chExt cx="381175" cy="381175"/>
          </a:xfrm>
        </p:grpSpPr>
        <p:sp>
          <p:nvSpPr>
            <p:cNvPr id="12" name="Google Shape;468;p38">
              <a:extLst>
                <a:ext uri="{FF2B5EF4-FFF2-40B4-BE49-F238E27FC236}">
                  <a16:creationId xmlns:a16="http://schemas.microsoft.com/office/drawing/2014/main" id="{A35AF3B8-1ECF-4470-AAD2-78DFA03CE7E2}"/>
                </a:ext>
              </a:extLst>
            </p:cNvPr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9;p38">
              <a:extLst>
                <a:ext uri="{FF2B5EF4-FFF2-40B4-BE49-F238E27FC236}">
                  <a16:creationId xmlns:a16="http://schemas.microsoft.com/office/drawing/2014/main" id="{805ED44D-0FF8-4000-A9DB-8DE4BF67B70A}"/>
                </a:ext>
              </a:extLst>
            </p:cNvPr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0;p38">
              <a:extLst>
                <a:ext uri="{FF2B5EF4-FFF2-40B4-BE49-F238E27FC236}">
                  <a16:creationId xmlns:a16="http://schemas.microsoft.com/office/drawing/2014/main" id="{BB6AD1B5-E4A7-45C9-83F0-E2D3348D8FA1}"/>
                </a:ext>
              </a:extLst>
            </p:cNvPr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1;p38">
              <a:extLst>
                <a:ext uri="{FF2B5EF4-FFF2-40B4-BE49-F238E27FC236}">
                  <a16:creationId xmlns:a16="http://schemas.microsoft.com/office/drawing/2014/main" id="{88D4B45B-B200-4731-B693-C44444DBB5C2}"/>
                </a:ext>
              </a:extLst>
            </p:cNvPr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398;p38">
            <a:extLst>
              <a:ext uri="{FF2B5EF4-FFF2-40B4-BE49-F238E27FC236}">
                <a16:creationId xmlns:a16="http://schemas.microsoft.com/office/drawing/2014/main" id="{10A1A960-3D94-4E0F-A052-7324CF4714D3}"/>
              </a:ext>
            </a:extLst>
          </p:cNvPr>
          <p:cNvSpPr/>
          <p:nvPr/>
        </p:nvSpPr>
        <p:spPr>
          <a:xfrm>
            <a:off x="4660991" y="3499889"/>
            <a:ext cx="297839" cy="271396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build="p"/>
      <p:bldP spid="287" grpId="0"/>
      <p:bldP spid="29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99699" y="704850"/>
            <a:ext cx="6739325" cy="4253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GÉNERO LÍRICO: Historia </a:t>
            </a:r>
            <a:endParaRPr dirty="0"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63A962-B52F-48EF-B3D6-152907A8E925}"/>
              </a:ext>
            </a:extLst>
          </p:cNvPr>
          <p:cNvSpPr/>
          <p:nvPr/>
        </p:nvSpPr>
        <p:spPr>
          <a:xfrm>
            <a:off x="699699" y="1448366"/>
            <a:ext cx="76202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Bellota Text Light" panose="020B0604020202020204" charset="0"/>
                <a:ea typeface="Bellota Text Light" panose="020B0604020202020204" charset="0"/>
              </a:rPr>
              <a:t>El concepto de lírica viene de la antigüedad griega, época en que la lira, instrumento musical de cuerda, era utilizada por el cantor para subrayar rítmica y melódicamente las palabras.</a:t>
            </a:r>
          </a:p>
          <a:p>
            <a:pPr algn="just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67BC2C-6476-4A8D-A485-3EB6B532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99" y="2962275"/>
            <a:ext cx="1085850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8"/>
          <p:cNvGrpSpPr/>
          <p:nvPr/>
        </p:nvGrpSpPr>
        <p:grpSpPr>
          <a:xfrm>
            <a:off x="752380" y="632499"/>
            <a:ext cx="291743" cy="386306"/>
            <a:chOff x="590250" y="244200"/>
            <a:chExt cx="407975" cy="532175"/>
          </a:xfrm>
        </p:grpSpPr>
        <p:sp>
          <p:nvSpPr>
            <p:cNvPr id="350" name="Google Shape;350;p3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38"/>
          <p:cNvGrpSpPr/>
          <p:nvPr/>
        </p:nvGrpSpPr>
        <p:grpSpPr>
          <a:xfrm>
            <a:off x="1222612" y="689519"/>
            <a:ext cx="317004" cy="267857"/>
            <a:chOff x="1247825" y="322750"/>
            <a:chExt cx="443300" cy="369000"/>
          </a:xfrm>
        </p:grpSpPr>
        <p:sp>
          <p:nvSpPr>
            <p:cNvPr id="365" name="Google Shape;365;p38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8"/>
          <p:cNvGrpSpPr/>
          <p:nvPr/>
        </p:nvGrpSpPr>
        <p:grpSpPr>
          <a:xfrm>
            <a:off x="1710275" y="688194"/>
            <a:ext cx="303059" cy="270507"/>
            <a:chOff x="1929775" y="320925"/>
            <a:chExt cx="423800" cy="372650"/>
          </a:xfrm>
        </p:grpSpPr>
        <p:sp>
          <p:nvSpPr>
            <p:cNvPr id="371" name="Google Shape;371;p38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8"/>
          <p:cNvSpPr/>
          <p:nvPr/>
        </p:nvSpPr>
        <p:spPr>
          <a:xfrm>
            <a:off x="2218546" y="678476"/>
            <a:ext cx="248193" cy="289961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2716261" y="679365"/>
            <a:ext cx="214226" cy="288182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38"/>
          <p:cNvGrpSpPr/>
          <p:nvPr/>
        </p:nvGrpSpPr>
        <p:grpSpPr>
          <a:xfrm>
            <a:off x="3641295" y="657688"/>
            <a:ext cx="286523" cy="331500"/>
            <a:chOff x="4630125" y="278900"/>
            <a:chExt cx="400675" cy="456675"/>
          </a:xfrm>
        </p:grpSpPr>
        <p:sp>
          <p:nvSpPr>
            <p:cNvPr id="379" name="Google Shape;379;p3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38"/>
          <p:cNvSpPr/>
          <p:nvPr/>
        </p:nvSpPr>
        <p:spPr>
          <a:xfrm>
            <a:off x="4101400" y="678040"/>
            <a:ext cx="328320" cy="290832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8"/>
          <p:cNvGrpSpPr/>
          <p:nvPr/>
        </p:nvGrpSpPr>
        <p:grpSpPr>
          <a:xfrm>
            <a:off x="756742" y="1129723"/>
            <a:ext cx="291725" cy="361117"/>
            <a:chOff x="596350" y="929175"/>
            <a:chExt cx="407950" cy="497475"/>
          </a:xfrm>
        </p:grpSpPr>
        <p:sp>
          <p:nvSpPr>
            <p:cNvPr id="385" name="Google Shape;385;p3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1713314" y="1182332"/>
            <a:ext cx="296981" cy="258130"/>
            <a:chOff x="1934025" y="1001650"/>
            <a:chExt cx="415300" cy="355600"/>
          </a:xfrm>
        </p:grpSpPr>
        <p:sp>
          <p:nvSpPr>
            <p:cNvPr id="393" name="Google Shape;393;p3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38"/>
          <p:cNvSpPr/>
          <p:nvPr/>
        </p:nvSpPr>
        <p:spPr>
          <a:xfrm>
            <a:off x="2193301" y="1160693"/>
            <a:ext cx="298697" cy="301448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2674460" y="1175720"/>
            <a:ext cx="297839" cy="271396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3159535" y="1177934"/>
            <a:ext cx="289133" cy="26696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"/>
          <p:cNvSpPr/>
          <p:nvPr/>
        </p:nvSpPr>
        <p:spPr>
          <a:xfrm>
            <a:off x="3649848" y="1180583"/>
            <a:ext cx="269968" cy="2616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38"/>
          <p:cNvGrpSpPr/>
          <p:nvPr/>
        </p:nvGrpSpPr>
        <p:grpSpPr>
          <a:xfrm>
            <a:off x="4116318" y="1162878"/>
            <a:ext cx="297839" cy="302773"/>
            <a:chOff x="5294400" y="974850"/>
            <a:chExt cx="416500" cy="417100"/>
          </a:xfrm>
        </p:grpSpPr>
        <p:sp>
          <p:nvSpPr>
            <p:cNvPr id="402" name="Google Shape;402;p38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38"/>
          <p:cNvGrpSpPr/>
          <p:nvPr/>
        </p:nvGrpSpPr>
        <p:grpSpPr>
          <a:xfrm>
            <a:off x="4561307" y="1128851"/>
            <a:ext cx="369242" cy="365091"/>
            <a:chOff x="5916675" y="927975"/>
            <a:chExt cx="516350" cy="502950"/>
          </a:xfrm>
        </p:grpSpPr>
        <p:sp>
          <p:nvSpPr>
            <p:cNvPr id="405" name="Google Shape;405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734092" y="1689718"/>
            <a:ext cx="332665" cy="228078"/>
            <a:chOff x="564675" y="1700625"/>
            <a:chExt cx="465200" cy="314200"/>
          </a:xfrm>
        </p:grpSpPr>
        <p:sp>
          <p:nvSpPr>
            <p:cNvPr id="408" name="Google Shape;408;p38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38"/>
          <p:cNvGrpSpPr/>
          <p:nvPr/>
        </p:nvGrpSpPr>
        <p:grpSpPr>
          <a:xfrm>
            <a:off x="1214782" y="1634023"/>
            <a:ext cx="332665" cy="330629"/>
            <a:chOff x="1236875" y="1623900"/>
            <a:chExt cx="465200" cy="455475"/>
          </a:xfrm>
        </p:grpSpPr>
        <p:sp>
          <p:nvSpPr>
            <p:cNvPr id="412" name="Google Shape;412;p38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8"/>
          <p:cNvGrpSpPr/>
          <p:nvPr/>
        </p:nvGrpSpPr>
        <p:grpSpPr>
          <a:xfrm>
            <a:off x="1705912" y="1641101"/>
            <a:ext cx="311784" cy="316474"/>
            <a:chOff x="1923675" y="1633650"/>
            <a:chExt cx="436000" cy="435975"/>
          </a:xfrm>
        </p:grpSpPr>
        <p:sp>
          <p:nvSpPr>
            <p:cNvPr id="420" name="Google Shape;420;p3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2185298" y="1639776"/>
            <a:ext cx="314376" cy="319124"/>
            <a:chOff x="2594050" y="1631825"/>
            <a:chExt cx="439625" cy="439625"/>
          </a:xfrm>
        </p:grpSpPr>
        <p:sp>
          <p:nvSpPr>
            <p:cNvPr id="427" name="Google Shape;427;p3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8"/>
          <p:cNvSpPr/>
          <p:nvPr/>
        </p:nvSpPr>
        <p:spPr>
          <a:xfrm>
            <a:off x="2680110" y="1653962"/>
            <a:ext cx="286523" cy="290850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38"/>
          <p:cNvGrpSpPr/>
          <p:nvPr/>
        </p:nvGrpSpPr>
        <p:grpSpPr>
          <a:xfrm>
            <a:off x="3176283" y="1615912"/>
            <a:ext cx="255166" cy="366852"/>
            <a:chOff x="3979850" y="1598950"/>
            <a:chExt cx="356825" cy="505375"/>
          </a:xfrm>
        </p:grpSpPr>
        <p:sp>
          <p:nvSpPr>
            <p:cNvPr id="433" name="Google Shape;433;p38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38"/>
          <p:cNvGrpSpPr/>
          <p:nvPr/>
        </p:nvGrpSpPr>
        <p:grpSpPr>
          <a:xfrm>
            <a:off x="3616481" y="1694582"/>
            <a:ext cx="336151" cy="209513"/>
            <a:chOff x="4595425" y="1707325"/>
            <a:chExt cx="470075" cy="288625"/>
          </a:xfrm>
        </p:grpSpPr>
        <p:sp>
          <p:nvSpPr>
            <p:cNvPr id="436" name="Google Shape;436;p38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4113279" y="1643315"/>
            <a:ext cx="303935" cy="312046"/>
            <a:chOff x="5290150" y="1636700"/>
            <a:chExt cx="425025" cy="429875"/>
          </a:xfrm>
        </p:grpSpPr>
        <p:sp>
          <p:nvSpPr>
            <p:cNvPr id="442" name="Google Shape;442;p38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8"/>
          <p:cNvGrpSpPr/>
          <p:nvPr/>
        </p:nvGrpSpPr>
        <p:grpSpPr>
          <a:xfrm>
            <a:off x="4593093" y="1634023"/>
            <a:ext cx="305669" cy="325330"/>
            <a:chOff x="5961125" y="1623900"/>
            <a:chExt cx="427450" cy="448175"/>
          </a:xfrm>
        </p:grpSpPr>
        <p:sp>
          <p:nvSpPr>
            <p:cNvPr id="445" name="Google Shape;445;p3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38"/>
          <p:cNvGrpSpPr/>
          <p:nvPr/>
        </p:nvGrpSpPr>
        <p:grpSpPr>
          <a:xfrm>
            <a:off x="5063325" y="1642426"/>
            <a:ext cx="326568" cy="313825"/>
            <a:chOff x="6618700" y="1635475"/>
            <a:chExt cx="456675" cy="432325"/>
          </a:xfrm>
        </p:grpSpPr>
        <p:sp>
          <p:nvSpPr>
            <p:cNvPr id="453" name="Google Shape;453;p38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771098" y="2146291"/>
            <a:ext cx="258652" cy="281994"/>
            <a:chOff x="616425" y="2329600"/>
            <a:chExt cx="361700" cy="388475"/>
          </a:xfrm>
        </p:grpSpPr>
        <p:sp>
          <p:nvSpPr>
            <p:cNvPr id="459" name="Google Shape;459;p3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38"/>
          <p:cNvGrpSpPr/>
          <p:nvPr/>
        </p:nvGrpSpPr>
        <p:grpSpPr>
          <a:xfrm>
            <a:off x="1244834" y="2148941"/>
            <a:ext cx="272578" cy="276695"/>
            <a:chOff x="1278900" y="2333250"/>
            <a:chExt cx="381175" cy="381175"/>
          </a:xfrm>
        </p:grpSpPr>
        <p:sp>
          <p:nvSpPr>
            <p:cNvPr id="468" name="Google Shape;468;p3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1725506" y="2148941"/>
            <a:ext cx="272596" cy="276695"/>
            <a:chOff x="1951075" y="2333250"/>
            <a:chExt cx="381200" cy="381175"/>
          </a:xfrm>
        </p:grpSpPr>
        <p:sp>
          <p:nvSpPr>
            <p:cNvPr id="473" name="Google Shape;473;p3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38"/>
          <p:cNvGrpSpPr/>
          <p:nvPr/>
        </p:nvGrpSpPr>
        <p:grpSpPr>
          <a:xfrm>
            <a:off x="2206196" y="2148941"/>
            <a:ext cx="272578" cy="276695"/>
            <a:chOff x="2623275" y="2333250"/>
            <a:chExt cx="381175" cy="381175"/>
          </a:xfrm>
        </p:grpSpPr>
        <p:sp>
          <p:nvSpPr>
            <p:cNvPr id="478" name="Google Shape;478;p38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8"/>
          <p:cNvGrpSpPr/>
          <p:nvPr/>
        </p:nvGrpSpPr>
        <p:grpSpPr>
          <a:xfrm>
            <a:off x="2750459" y="2101213"/>
            <a:ext cx="145433" cy="368630"/>
            <a:chOff x="3384375" y="2267500"/>
            <a:chExt cx="203375" cy="507825"/>
          </a:xfrm>
        </p:grpSpPr>
        <p:sp>
          <p:nvSpPr>
            <p:cNvPr id="483" name="Google Shape;483;p3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3724890" y="2148051"/>
            <a:ext cx="119314" cy="274935"/>
            <a:chOff x="4747025" y="2332025"/>
            <a:chExt cx="166850" cy="378750"/>
          </a:xfrm>
        </p:grpSpPr>
        <p:sp>
          <p:nvSpPr>
            <p:cNvPr id="486" name="Google Shape;486;p3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8"/>
          <p:cNvGrpSpPr/>
          <p:nvPr/>
        </p:nvGrpSpPr>
        <p:grpSpPr>
          <a:xfrm>
            <a:off x="3242037" y="2102973"/>
            <a:ext cx="123659" cy="365091"/>
            <a:chOff x="4071800" y="2269925"/>
            <a:chExt cx="172925" cy="502950"/>
          </a:xfrm>
        </p:grpSpPr>
        <p:sp>
          <p:nvSpPr>
            <p:cNvPr id="489" name="Google Shape;489;p3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8"/>
          <p:cNvSpPr/>
          <p:nvPr/>
        </p:nvSpPr>
        <p:spPr>
          <a:xfrm>
            <a:off x="4129273" y="2141497"/>
            <a:ext cx="272578" cy="29172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38"/>
          <p:cNvGrpSpPr/>
          <p:nvPr/>
        </p:nvGrpSpPr>
        <p:grpSpPr>
          <a:xfrm>
            <a:off x="4601370" y="2146727"/>
            <a:ext cx="294353" cy="281123"/>
            <a:chOff x="5972700" y="2330200"/>
            <a:chExt cx="411625" cy="387275"/>
          </a:xfrm>
        </p:grpSpPr>
        <p:sp>
          <p:nvSpPr>
            <p:cNvPr id="493" name="Google Shape;493;p3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853835" y="2602846"/>
            <a:ext cx="93195" cy="344766"/>
            <a:chOff x="732125" y="2958550"/>
            <a:chExt cx="130325" cy="474950"/>
          </a:xfrm>
        </p:grpSpPr>
        <p:sp>
          <p:nvSpPr>
            <p:cNvPr id="496" name="Google Shape;496;p38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38"/>
          <p:cNvSpPr/>
          <p:nvPr/>
        </p:nvSpPr>
        <p:spPr>
          <a:xfrm>
            <a:off x="1719096" y="2589232"/>
            <a:ext cx="285647" cy="372169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8"/>
          <p:cNvSpPr/>
          <p:nvPr/>
        </p:nvSpPr>
        <p:spPr>
          <a:xfrm>
            <a:off x="1275376" y="2589232"/>
            <a:ext cx="211634" cy="37216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8"/>
          <p:cNvGrpSpPr/>
          <p:nvPr/>
        </p:nvGrpSpPr>
        <p:grpSpPr>
          <a:xfrm>
            <a:off x="2177467" y="2613898"/>
            <a:ext cx="330054" cy="317363"/>
            <a:chOff x="2583100" y="2973775"/>
            <a:chExt cx="461550" cy="437200"/>
          </a:xfrm>
        </p:grpSpPr>
        <p:sp>
          <p:nvSpPr>
            <p:cNvPr id="507" name="Google Shape;507;p38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38"/>
          <p:cNvSpPr/>
          <p:nvPr/>
        </p:nvSpPr>
        <p:spPr>
          <a:xfrm>
            <a:off x="3633293" y="2621499"/>
            <a:ext cx="303059" cy="307636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8"/>
          <p:cNvGrpSpPr/>
          <p:nvPr/>
        </p:nvGrpSpPr>
        <p:grpSpPr>
          <a:xfrm>
            <a:off x="4082798" y="2638215"/>
            <a:ext cx="370118" cy="279344"/>
            <a:chOff x="5247525" y="3007275"/>
            <a:chExt cx="517575" cy="384825"/>
          </a:xfrm>
        </p:grpSpPr>
        <p:sp>
          <p:nvSpPr>
            <p:cNvPr id="511" name="Google Shape;511;p3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8"/>
          <p:cNvGrpSpPr/>
          <p:nvPr/>
        </p:nvGrpSpPr>
        <p:grpSpPr>
          <a:xfrm>
            <a:off x="3156260" y="2622300"/>
            <a:ext cx="291725" cy="302337"/>
            <a:chOff x="3951850" y="2985350"/>
            <a:chExt cx="407950" cy="416500"/>
          </a:xfrm>
        </p:grpSpPr>
        <p:sp>
          <p:nvSpPr>
            <p:cNvPr id="514" name="Google Shape;514;p3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38"/>
          <p:cNvGrpSpPr/>
          <p:nvPr/>
        </p:nvGrpSpPr>
        <p:grpSpPr>
          <a:xfrm>
            <a:off x="737149" y="3131464"/>
            <a:ext cx="337885" cy="263429"/>
            <a:chOff x="568950" y="3686775"/>
            <a:chExt cx="472500" cy="362900"/>
          </a:xfrm>
        </p:grpSpPr>
        <p:sp>
          <p:nvSpPr>
            <p:cNvPr id="519" name="Google Shape;519;p38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38"/>
          <p:cNvSpPr/>
          <p:nvPr/>
        </p:nvSpPr>
        <p:spPr>
          <a:xfrm>
            <a:off x="4631333" y="2607362"/>
            <a:ext cx="229905" cy="335928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>
            <a:off x="1220449" y="3153568"/>
            <a:ext cx="321348" cy="219240"/>
            <a:chOff x="1244800" y="3717225"/>
            <a:chExt cx="449375" cy="302025"/>
          </a:xfrm>
        </p:grpSpPr>
        <p:sp>
          <p:nvSpPr>
            <p:cNvPr id="524" name="Google Shape;524;p38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8"/>
          <p:cNvGrpSpPr/>
          <p:nvPr/>
        </p:nvGrpSpPr>
        <p:grpSpPr>
          <a:xfrm>
            <a:off x="1705483" y="3136763"/>
            <a:ext cx="312642" cy="247967"/>
            <a:chOff x="1923075" y="3694075"/>
            <a:chExt cx="437200" cy="341600"/>
          </a:xfrm>
        </p:grpSpPr>
        <p:sp>
          <p:nvSpPr>
            <p:cNvPr id="531" name="Google Shape;531;p38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8"/>
          <p:cNvGrpSpPr/>
          <p:nvPr/>
        </p:nvGrpSpPr>
        <p:grpSpPr>
          <a:xfrm>
            <a:off x="2189213" y="3132789"/>
            <a:ext cx="306545" cy="255481"/>
            <a:chOff x="2599525" y="3688600"/>
            <a:chExt cx="428675" cy="351950"/>
          </a:xfrm>
        </p:grpSpPr>
        <p:sp>
          <p:nvSpPr>
            <p:cNvPr id="541" name="Google Shape;541;p3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8"/>
          <p:cNvGrpSpPr/>
          <p:nvPr/>
        </p:nvGrpSpPr>
        <p:grpSpPr>
          <a:xfrm>
            <a:off x="2684706" y="3115114"/>
            <a:ext cx="283913" cy="284208"/>
            <a:chOff x="3292425" y="3664250"/>
            <a:chExt cx="397025" cy="391525"/>
          </a:xfrm>
        </p:grpSpPr>
        <p:sp>
          <p:nvSpPr>
            <p:cNvPr id="545" name="Google Shape;545;p3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8"/>
          <p:cNvGrpSpPr/>
          <p:nvPr/>
        </p:nvGrpSpPr>
        <p:grpSpPr>
          <a:xfrm>
            <a:off x="3142316" y="3151790"/>
            <a:ext cx="314394" cy="231617"/>
            <a:chOff x="3932350" y="3714775"/>
            <a:chExt cx="439650" cy="319075"/>
          </a:xfrm>
        </p:grpSpPr>
        <p:sp>
          <p:nvSpPr>
            <p:cNvPr id="549" name="Google Shape;549;p3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8"/>
          <p:cNvGrpSpPr/>
          <p:nvPr/>
        </p:nvGrpSpPr>
        <p:grpSpPr>
          <a:xfrm>
            <a:off x="3623006" y="3151790"/>
            <a:ext cx="314376" cy="231617"/>
            <a:chOff x="4604550" y="3714775"/>
            <a:chExt cx="439625" cy="319075"/>
          </a:xfrm>
        </p:grpSpPr>
        <p:sp>
          <p:nvSpPr>
            <p:cNvPr id="555" name="Google Shape;555;p3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38"/>
          <p:cNvGrpSpPr/>
          <p:nvPr/>
        </p:nvGrpSpPr>
        <p:grpSpPr>
          <a:xfrm>
            <a:off x="4115013" y="3127926"/>
            <a:ext cx="300449" cy="270960"/>
            <a:chOff x="5292575" y="3681900"/>
            <a:chExt cx="420150" cy="373275"/>
          </a:xfrm>
        </p:grpSpPr>
        <p:sp>
          <p:nvSpPr>
            <p:cNvPr id="558" name="Google Shape;558;p3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8"/>
          <p:cNvGrpSpPr/>
          <p:nvPr/>
        </p:nvGrpSpPr>
        <p:grpSpPr>
          <a:xfrm>
            <a:off x="4578719" y="3093445"/>
            <a:ext cx="334417" cy="339467"/>
            <a:chOff x="5941025" y="3634400"/>
            <a:chExt cx="467650" cy="467650"/>
          </a:xfrm>
        </p:grpSpPr>
        <p:sp>
          <p:nvSpPr>
            <p:cNvPr id="566" name="Google Shape;566;p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5080755" y="3115114"/>
            <a:ext cx="291725" cy="296149"/>
            <a:chOff x="6643075" y="3664250"/>
            <a:chExt cx="407950" cy="407975"/>
          </a:xfrm>
        </p:grpSpPr>
        <p:sp>
          <p:nvSpPr>
            <p:cNvPr id="573" name="Google Shape;573;p3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8"/>
          <p:cNvGrpSpPr/>
          <p:nvPr/>
        </p:nvGrpSpPr>
        <p:grpSpPr>
          <a:xfrm>
            <a:off x="742369" y="3590687"/>
            <a:ext cx="316128" cy="320884"/>
            <a:chOff x="576250" y="4319400"/>
            <a:chExt cx="442075" cy="442050"/>
          </a:xfrm>
        </p:grpSpPr>
        <p:sp>
          <p:nvSpPr>
            <p:cNvPr id="576" name="Google Shape;576;p3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8"/>
          <p:cNvSpPr/>
          <p:nvPr/>
        </p:nvSpPr>
        <p:spPr>
          <a:xfrm>
            <a:off x="1210064" y="3653136"/>
            <a:ext cx="342247" cy="196247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8"/>
          <p:cNvSpPr/>
          <p:nvPr/>
        </p:nvSpPr>
        <p:spPr>
          <a:xfrm>
            <a:off x="3159106" y="3604063"/>
            <a:ext cx="289991" cy="29438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8"/>
          <p:cNvSpPr/>
          <p:nvPr/>
        </p:nvSpPr>
        <p:spPr>
          <a:xfrm>
            <a:off x="2678376" y="3622629"/>
            <a:ext cx="289991" cy="257259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8"/>
          <p:cNvSpPr/>
          <p:nvPr/>
        </p:nvSpPr>
        <p:spPr>
          <a:xfrm>
            <a:off x="3638531" y="3602739"/>
            <a:ext cx="292601" cy="297038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8"/>
          <p:cNvGrpSpPr/>
          <p:nvPr/>
        </p:nvGrpSpPr>
        <p:grpSpPr>
          <a:xfrm>
            <a:off x="4097600" y="3607038"/>
            <a:ext cx="335275" cy="281123"/>
            <a:chOff x="5268225" y="4341925"/>
            <a:chExt cx="468850" cy="387275"/>
          </a:xfrm>
        </p:grpSpPr>
        <p:sp>
          <p:nvSpPr>
            <p:cNvPr id="585" name="Google Shape;585;p38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8"/>
          <p:cNvGrpSpPr/>
          <p:nvPr/>
        </p:nvGrpSpPr>
        <p:grpSpPr>
          <a:xfrm>
            <a:off x="4595274" y="3598200"/>
            <a:ext cx="301307" cy="305858"/>
            <a:chOff x="5964175" y="4329750"/>
            <a:chExt cx="421350" cy="421350"/>
          </a:xfrm>
        </p:grpSpPr>
        <p:sp>
          <p:nvSpPr>
            <p:cNvPr id="594" name="Google Shape;594;p38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8"/>
          <p:cNvGrpSpPr/>
          <p:nvPr/>
        </p:nvGrpSpPr>
        <p:grpSpPr>
          <a:xfrm>
            <a:off x="1222612" y="4086150"/>
            <a:ext cx="317004" cy="311175"/>
            <a:chOff x="1247825" y="5001950"/>
            <a:chExt cx="443300" cy="428675"/>
          </a:xfrm>
        </p:grpSpPr>
        <p:sp>
          <p:nvSpPr>
            <p:cNvPr id="597" name="Google Shape;597;p38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8"/>
          <p:cNvGrpSpPr/>
          <p:nvPr/>
        </p:nvGrpSpPr>
        <p:grpSpPr>
          <a:xfrm>
            <a:off x="1731602" y="4070670"/>
            <a:ext cx="260404" cy="336818"/>
            <a:chOff x="1959600" y="4980625"/>
            <a:chExt cx="364150" cy="464000"/>
          </a:xfrm>
        </p:grpSpPr>
        <p:sp>
          <p:nvSpPr>
            <p:cNvPr id="604" name="Google Shape;604;p38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>
            <a:off x="2193146" y="4083500"/>
            <a:ext cx="298697" cy="311611"/>
            <a:chOff x="2605025" y="4998300"/>
            <a:chExt cx="417700" cy="429275"/>
          </a:xfrm>
        </p:grpSpPr>
        <p:sp>
          <p:nvSpPr>
            <p:cNvPr id="612" name="Google Shape;612;p38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8"/>
          <p:cNvGrpSpPr/>
          <p:nvPr/>
        </p:nvGrpSpPr>
        <p:grpSpPr>
          <a:xfrm>
            <a:off x="2644660" y="4086150"/>
            <a:ext cx="357049" cy="301884"/>
            <a:chOff x="3236425" y="5001950"/>
            <a:chExt cx="499300" cy="415875"/>
          </a:xfrm>
        </p:grpSpPr>
        <p:sp>
          <p:nvSpPr>
            <p:cNvPr id="616" name="Google Shape;616;p38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38"/>
          <p:cNvGrpSpPr/>
          <p:nvPr/>
        </p:nvGrpSpPr>
        <p:grpSpPr>
          <a:xfrm>
            <a:off x="3168006" y="4070670"/>
            <a:ext cx="271720" cy="328415"/>
            <a:chOff x="3968275" y="4980625"/>
            <a:chExt cx="379975" cy="452425"/>
          </a:xfrm>
        </p:grpSpPr>
        <p:sp>
          <p:nvSpPr>
            <p:cNvPr id="623" name="Google Shape;623;p38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4576538" y="4144040"/>
            <a:ext cx="343999" cy="190077"/>
            <a:chOff x="5937975" y="5081700"/>
            <a:chExt cx="481050" cy="261850"/>
          </a:xfrm>
        </p:grpSpPr>
        <p:sp>
          <p:nvSpPr>
            <p:cNvPr id="627" name="Google Shape;627;p38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8"/>
          <p:cNvGrpSpPr/>
          <p:nvPr/>
        </p:nvGrpSpPr>
        <p:grpSpPr>
          <a:xfrm>
            <a:off x="5102512" y="4107364"/>
            <a:ext cx="246888" cy="288182"/>
            <a:chOff x="6673500" y="5031175"/>
            <a:chExt cx="345250" cy="397000"/>
          </a:xfrm>
        </p:grpSpPr>
        <p:sp>
          <p:nvSpPr>
            <p:cNvPr id="631" name="Google Shape;631;p38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8"/>
          <p:cNvGrpSpPr/>
          <p:nvPr/>
        </p:nvGrpSpPr>
        <p:grpSpPr>
          <a:xfrm>
            <a:off x="3138848" y="674039"/>
            <a:ext cx="330054" cy="298799"/>
            <a:chOff x="3927500" y="301425"/>
            <a:chExt cx="461550" cy="411625"/>
          </a:xfrm>
        </p:grpSpPr>
        <p:sp>
          <p:nvSpPr>
            <p:cNvPr id="637" name="Google Shape;637;p38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38"/>
          <p:cNvGrpSpPr/>
          <p:nvPr/>
        </p:nvGrpSpPr>
        <p:grpSpPr>
          <a:xfrm>
            <a:off x="5085100" y="679792"/>
            <a:ext cx="283037" cy="287311"/>
            <a:chOff x="6649150" y="309350"/>
            <a:chExt cx="395800" cy="395800"/>
          </a:xfrm>
        </p:grpSpPr>
        <p:sp>
          <p:nvSpPr>
            <p:cNvPr id="665" name="Google Shape;665;p38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8"/>
          <p:cNvGrpSpPr/>
          <p:nvPr/>
        </p:nvGrpSpPr>
        <p:grpSpPr>
          <a:xfrm>
            <a:off x="4602228" y="686415"/>
            <a:ext cx="287399" cy="276259"/>
            <a:chOff x="5973900" y="318475"/>
            <a:chExt cx="401900" cy="380575"/>
          </a:xfrm>
        </p:grpSpPr>
        <p:sp>
          <p:nvSpPr>
            <p:cNvPr id="689" name="Google Shape;689;p3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38"/>
          <p:cNvGrpSpPr/>
          <p:nvPr/>
        </p:nvGrpSpPr>
        <p:grpSpPr>
          <a:xfrm>
            <a:off x="1237433" y="1129723"/>
            <a:ext cx="291725" cy="361117"/>
            <a:chOff x="1268550" y="929175"/>
            <a:chExt cx="407950" cy="497475"/>
          </a:xfrm>
        </p:grpSpPr>
        <p:sp>
          <p:nvSpPr>
            <p:cNvPr id="704" name="Google Shape;704;p3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8"/>
          <p:cNvGrpSpPr/>
          <p:nvPr/>
        </p:nvGrpSpPr>
        <p:grpSpPr>
          <a:xfrm>
            <a:off x="5054189" y="1143424"/>
            <a:ext cx="344857" cy="335928"/>
            <a:chOff x="6605925" y="948050"/>
            <a:chExt cx="482250" cy="462775"/>
          </a:xfrm>
        </p:grpSpPr>
        <p:sp>
          <p:nvSpPr>
            <p:cNvPr id="708" name="Google Shape;708;p38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8"/>
          <p:cNvGrpSpPr/>
          <p:nvPr/>
        </p:nvGrpSpPr>
        <p:grpSpPr>
          <a:xfrm>
            <a:off x="5134745" y="2138324"/>
            <a:ext cx="183745" cy="295714"/>
            <a:chOff x="6718575" y="2318625"/>
            <a:chExt cx="256950" cy="407375"/>
          </a:xfrm>
        </p:grpSpPr>
        <p:sp>
          <p:nvSpPr>
            <p:cNvPr id="715" name="Google Shape;715;p3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8"/>
          <p:cNvGrpSpPr/>
          <p:nvPr/>
        </p:nvGrpSpPr>
        <p:grpSpPr>
          <a:xfrm>
            <a:off x="2668598" y="2679755"/>
            <a:ext cx="309156" cy="190966"/>
            <a:chOff x="3269900" y="3064500"/>
            <a:chExt cx="432325" cy="263075"/>
          </a:xfrm>
        </p:grpSpPr>
        <p:sp>
          <p:nvSpPr>
            <p:cNvPr id="724" name="Google Shape;724;p38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8"/>
          <p:cNvGrpSpPr/>
          <p:nvPr/>
        </p:nvGrpSpPr>
        <p:grpSpPr>
          <a:xfrm>
            <a:off x="5113829" y="2621411"/>
            <a:ext cx="225560" cy="321791"/>
            <a:chOff x="6689325" y="2984125"/>
            <a:chExt cx="315425" cy="443300"/>
          </a:xfrm>
        </p:grpSpPr>
        <p:sp>
          <p:nvSpPr>
            <p:cNvPr id="728" name="Google Shape;728;p38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8"/>
          <p:cNvGrpSpPr/>
          <p:nvPr/>
        </p:nvGrpSpPr>
        <p:grpSpPr>
          <a:xfrm>
            <a:off x="1752072" y="3566823"/>
            <a:ext cx="218159" cy="358014"/>
            <a:chOff x="1988225" y="4286525"/>
            <a:chExt cx="305075" cy="493200"/>
          </a:xfrm>
        </p:grpSpPr>
        <p:sp>
          <p:nvSpPr>
            <p:cNvPr id="734" name="Google Shape;734;p38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38"/>
          <p:cNvGrpSpPr/>
          <p:nvPr/>
        </p:nvGrpSpPr>
        <p:grpSpPr>
          <a:xfrm>
            <a:off x="2214903" y="3592012"/>
            <a:ext cx="263443" cy="338578"/>
            <a:chOff x="2635450" y="4321225"/>
            <a:chExt cx="368400" cy="466425"/>
          </a:xfrm>
        </p:grpSpPr>
        <p:sp>
          <p:nvSpPr>
            <p:cNvPr id="742" name="Google Shape;742;p38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8"/>
          <p:cNvGrpSpPr/>
          <p:nvPr/>
        </p:nvGrpSpPr>
        <p:grpSpPr>
          <a:xfrm>
            <a:off x="5080755" y="3583609"/>
            <a:ext cx="291725" cy="331500"/>
            <a:chOff x="6643075" y="4309650"/>
            <a:chExt cx="407950" cy="456675"/>
          </a:xfrm>
        </p:grpSpPr>
        <p:sp>
          <p:nvSpPr>
            <p:cNvPr id="749" name="Google Shape;749;p38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8"/>
          <p:cNvGrpSpPr/>
          <p:nvPr/>
        </p:nvGrpSpPr>
        <p:grpSpPr>
          <a:xfrm>
            <a:off x="4072786" y="4051670"/>
            <a:ext cx="384920" cy="374818"/>
            <a:chOff x="5233525" y="4954450"/>
            <a:chExt cx="538275" cy="516350"/>
          </a:xfrm>
        </p:grpSpPr>
        <p:sp>
          <p:nvSpPr>
            <p:cNvPr id="759" name="Google Shape;759;p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38"/>
          <p:cNvGrpSpPr/>
          <p:nvPr/>
        </p:nvGrpSpPr>
        <p:grpSpPr>
          <a:xfrm>
            <a:off x="3588610" y="4058294"/>
            <a:ext cx="391893" cy="361571"/>
            <a:chOff x="4556450" y="4963575"/>
            <a:chExt cx="548025" cy="498100"/>
          </a:xfrm>
        </p:grpSpPr>
        <p:sp>
          <p:nvSpPr>
            <p:cNvPr id="771" name="Google Shape;771;p38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8"/>
          <p:cNvGrpSpPr/>
          <p:nvPr/>
        </p:nvGrpSpPr>
        <p:grpSpPr>
          <a:xfrm>
            <a:off x="710583" y="4136527"/>
            <a:ext cx="378824" cy="212616"/>
            <a:chOff x="531800" y="5071350"/>
            <a:chExt cx="529750" cy="292900"/>
          </a:xfrm>
        </p:grpSpPr>
        <p:sp>
          <p:nvSpPr>
            <p:cNvPr id="777" name="Google Shape;777;p3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3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00" name="Google Shape;1254;p40">
            <a:extLst>
              <a:ext uri="{FF2B5EF4-FFF2-40B4-BE49-F238E27FC236}">
                <a16:creationId xmlns:a16="http://schemas.microsoft.com/office/drawing/2014/main" id="{69FB797C-E5FC-4900-86C5-953ED1FA4BF5}"/>
              </a:ext>
            </a:extLst>
          </p:cNvPr>
          <p:cNvSpPr txBox="1"/>
          <p:nvPr/>
        </p:nvSpPr>
        <p:spPr>
          <a:xfrm>
            <a:off x="6289228" y="942120"/>
            <a:ext cx="13728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 dirty="0">
                <a:solidFill>
                  <a:schemeClr val="accent1"/>
                </a:solidFill>
              </a:rPr>
              <a:t>😉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802" name="Google Shape;286;p32">
            <a:extLst>
              <a:ext uri="{FF2B5EF4-FFF2-40B4-BE49-F238E27FC236}">
                <a16:creationId xmlns:a16="http://schemas.microsoft.com/office/drawing/2014/main" id="{92B67F56-002C-4D58-91E7-62171CC4A459}"/>
              </a:ext>
            </a:extLst>
          </p:cNvPr>
          <p:cNvSpPr txBox="1">
            <a:spLocks/>
          </p:cNvSpPr>
          <p:nvPr/>
        </p:nvSpPr>
        <p:spPr>
          <a:xfrm>
            <a:off x="6053172" y="2388366"/>
            <a:ext cx="1792900" cy="1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 b="0" i="0" u="none" strike="noStrike" cap="none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 algn="r">
              <a:lnSpc>
                <a:spcPct val="90000"/>
              </a:lnSpc>
              <a:buFont typeface="Bellota Text Light"/>
              <a:buNone/>
            </a:pPr>
            <a:r>
              <a:rPr lang="es-CL" sz="3000">
                <a:latin typeface="Tempus Sans ITC" panose="04020404030D07020202" pitchFamily="82" charset="0"/>
                <a:ea typeface="Vidaloka"/>
                <a:cs typeface="Vidaloka"/>
                <a:sym typeface="Vidaloka"/>
              </a:rPr>
              <a:t>Comparte</a:t>
            </a:r>
            <a:endParaRPr lang="es-CL" sz="3000" dirty="0">
              <a:latin typeface="Tempus Sans ITC" panose="04020404030D07020202" pitchFamily="82" charset="0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14">
            <a:extLst>
              <a:ext uri="{FF2B5EF4-FFF2-40B4-BE49-F238E27FC236}">
                <a16:creationId xmlns:a16="http://schemas.microsoft.com/office/drawing/2014/main" id="{3BF96A8A-FFA3-485E-BB71-7F7386E84ABF}"/>
              </a:ext>
            </a:extLst>
          </p:cNvPr>
          <p:cNvSpPr txBox="1">
            <a:spLocks/>
          </p:cNvSpPr>
          <p:nvPr/>
        </p:nvSpPr>
        <p:spPr>
          <a:xfrm>
            <a:off x="578908" y="860073"/>
            <a:ext cx="6181725" cy="241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idaloka"/>
              <a:buNone/>
              <a:defRPr sz="6000" b="0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s-CL" sz="2000" spc="300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 encontraras muchos poemas.</a:t>
            </a:r>
          </a:p>
          <a:p>
            <a:r>
              <a:rPr lang="es-CL" sz="3200" b="1" spc="3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Acostúmbrate a leer en casa:</a:t>
            </a:r>
          </a:p>
          <a:p>
            <a:endParaRPr lang="es-CL" sz="3200" dirty="0">
              <a:solidFill>
                <a:srgbClr val="06697A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CL" sz="3200" dirty="0">
                <a:solidFill>
                  <a:srgbClr val="06697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https://algundiaenalgunaparte.com/2008/03/27/50-poemas-populares-para-el-dia-mundial-de-la-poesia/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5169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04DFD-C540-498F-A633-33F71470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89" y="113634"/>
            <a:ext cx="7154100" cy="393600"/>
          </a:xfrm>
        </p:spPr>
        <p:txBody>
          <a:bodyPr/>
          <a:lstStyle/>
          <a:p>
            <a:r>
              <a:rPr lang="es-CL" dirty="0"/>
              <a:t>Género Lírico: ¿Qué expresa?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B731A3-ACC3-4FD5-8350-B1B9FA48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838" y="610437"/>
            <a:ext cx="7154100" cy="3984363"/>
          </a:xfrm>
          <a:ln w="28575"/>
        </p:spPr>
        <p:txBody>
          <a:bodyPr/>
          <a:lstStyle/>
          <a:p>
            <a:pPr marL="76200" indent="0" algn="just"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La lírica es la forma poética a través de la cual el poeta expresa su sentimiento personal. </a:t>
            </a:r>
          </a:p>
          <a:p>
            <a:pPr marL="76200" indent="0" algn="just">
              <a:buNone/>
            </a:pPr>
            <a:r>
              <a:rPr lang="es-ES" sz="2000" dirty="0">
                <a:solidFill>
                  <a:schemeClr val="accent5">
                    <a:lumMod val="50000"/>
                  </a:schemeClr>
                </a:solidFill>
              </a:rPr>
              <a:t>Permite al hablante expresar su interioridad,  sus sentimientos,  sus emociones, su estado anímico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76200" indent="0" algn="just">
              <a:buNone/>
            </a:pPr>
            <a:r>
              <a:rPr lang="es-CL" sz="2000" dirty="0"/>
              <a:t>Se utiliza el </a:t>
            </a: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LENGUAJE FIGURADO </a:t>
            </a:r>
            <a:r>
              <a:rPr lang="es-CL" sz="2000" dirty="0"/>
              <a:t>que es el lenguaje que utilizamos para expresar una idea con un significado diferente al suyo.</a:t>
            </a:r>
          </a:p>
          <a:p>
            <a:pPr marL="76200" indent="0" algn="just">
              <a:buNone/>
            </a:pPr>
            <a:r>
              <a:rPr lang="es-CL" dirty="0"/>
              <a:t>Ejemplo: </a:t>
            </a:r>
            <a:r>
              <a:rPr lang="es-CL" i="1" dirty="0"/>
              <a:t>    “sus cabellos son de oro”,      se refiere a     		que sus cabellos son rubios.</a:t>
            </a:r>
            <a:endParaRPr lang="es-CL" dirty="0"/>
          </a:p>
          <a:p>
            <a:pPr marL="76200" indent="0" algn="just">
              <a:buNone/>
            </a:pP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81A21A-DB9E-4C44-B349-2CCEA4041F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7B7F55B-509B-49E8-99DD-3FE95007D885}"/>
              </a:ext>
            </a:extLst>
          </p:cNvPr>
          <p:cNvCxnSpPr/>
          <p:nvPr/>
        </p:nvCxnSpPr>
        <p:spPr>
          <a:xfrm>
            <a:off x="5802489" y="3612445"/>
            <a:ext cx="3386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2F53A-41EB-4F29-B111-813D0EBF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3" y="95484"/>
            <a:ext cx="7154100" cy="393600"/>
          </a:xfrm>
        </p:spPr>
        <p:txBody>
          <a:bodyPr/>
          <a:lstStyle/>
          <a:p>
            <a:r>
              <a:rPr lang="es-CL" dirty="0"/>
              <a:t>Elementos de la obra Lírica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AC982D-EC32-4B5D-850A-EDC0AAB2C3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4</a:t>
            </a:fld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701D6E-7A39-403D-99C0-AF1FD4E8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582" y="702055"/>
            <a:ext cx="5424135" cy="36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64C249-AEDC-49CA-9D4F-629825A29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575" y="638373"/>
            <a:ext cx="7154100" cy="3459494"/>
          </a:xfrm>
        </p:spPr>
        <p:txBody>
          <a:bodyPr/>
          <a:lstStyle/>
          <a:p>
            <a:pPr marL="76200" indent="0" algn="just">
              <a:buNone/>
            </a:pP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Hablante Lírico: </a:t>
            </a:r>
            <a:r>
              <a:rPr lang="es-ES" dirty="0"/>
              <a:t>Es el </a:t>
            </a:r>
            <a:r>
              <a:rPr lang="es-ES" b="1" dirty="0"/>
              <a:t>personaje o ser ficticio</a:t>
            </a:r>
            <a:r>
              <a:rPr lang="es-ES" dirty="0"/>
              <a:t> creado por el poeta para trasmitir al lector su realidad, su propia forma de ver la vida  y sentirla</a:t>
            </a:r>
          </a:p>
          <a:p>
            <a:pPr marL="76200" indent="0" algn="just">
              <a:buNone/>
            </a:pPr>
            <a:endParaRPr lang="es-ES" sz="1000" dirty="0"/>
          </a:p>
          <a:p>
            <a:pPr marL="76200" indent="0" algn="just">
              <a:buNone/>
            </a:pPr>
            <a:r>
              <a:rPr lang="es-CL" dirty="0"/>
              <a:t>Ejemplo:     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MX" i="1" dirty="0">
                <a:solidFill>
                  <a:schemeClr val="accent1">
                    <a:lumMod val="75000"/>
                  </a:schemeClr>
                </a:solidFill>
              </a:rPr>
              <a:t>Madre, cuando sea grande</a:t>
            </a:r>
          </a:p>
          <a:p>
            <a:pPr marL="609600" indent="-609600">
              <a:buNone/>
              <a:defRPr/>
            </a:pPr>
            <a:r>
              <a:rPr lang="es-MX" i="1" dirty="0">
                <a:solidFill>
                  <a:schemeClr val="accent1">
                    <a:lumMod val="75000"/>
                  </a:schemeClr>
                </a:solidFill>
              </a:rPr>
              <a:t>                     ¡Ay qué mozo el que tendrás!..”</a:t>
            </a:r>
          </a:p>
          <a:p>
            <a:pPr marL="609600" indent="-609600">
              <a:buNone/>
              <a:defRPr/>
            </a:pPr>
            <a:r>
              <a:rPr lang="es-MX" i="1" dirty="0"/>
              <a:t>                        (Hablante Lírico: UN hijo) </a:t>
            </a:r>
          </a:p>
          <a:p>
            <a:pPr marL="7620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D58DA1-2312-4446-A36E-1E6A6E0027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FC3DB-05C7-40A4-A6B8-EE4AAF37A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997" y="960393"/>
            <a:ext cx="7154100" cy="2805600"/>
          </a:xfrm>
        </p:spPr>
        <p:txBody>
          <a:bodyPr/>
          <a:lstStyle/>
          <a:p>
            <a:pPr marL="76200" indent="0" algn="just">
              <a:buNone/>
            </a:pP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Temple de ánimo</a:t>
            </a:r>
            <a:r>
              <a:rPr lang="es-CL" dirty="0"/>
              <a:t>: Corresponde al estado anímico del hablante. Se ve reflejado en ciertas palabras en el poema, las que denotan un sentimiento.</a:t>
            </a:r>
          </a:p>
          <a:p>
            <a:pPr marL="76200" indent="0" algn="just">
              <a:buNone/>
            </a:pPr>
            <a:endParaRPr lang="es-CL" dirty="0"/>
          </a:p>
          <a:p>
            <a:pPr marL="76200" indent="0">
              <a:buNone/>
            </a:pPr>
            <a:r>
              <a:rPr lang="es-CL" dirty="0"/>
              <a:t> Ejemplo :    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“rosa dañada”= tristeza. </a:t>
            </a: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277F58-3728-4E58-B1AB-CC55C2920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9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152E31-C567-47E5-A6A9-7AA55D859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863" y="895768"/>
            <a:ext cx="7154100" cy="3351963"/>
          </a:xfrm>
        </p:spPr>
        <p:txBody>
          <a:bodyPr/>
          <a:lstStyle/>
          <a:p>
            <a:pPr marL="76200" indent="0" algn="just">
              <a:buNone/>
            </a:pPr>
            <a:r>
              <a:rPr lang="es-CL" sz="2800" b="1" dirty="0">
                <a:solidFill>
                  <a:schemeClr val="accent1">
                    <a:lumMod val="75000"/>
                  </a:schemeClr>
                </a:solidFill>
              </a:rPr>
              <a:t>Actitud Lírica: </a:t>
            </a:r>
            <a:r>
              <a:rPr lang="es-CL" dirty="0"/>
              <a:t>Es el modo de captar y mostrar la realidad. El hablante lírico puede entregar sus sentimientos a través de tres actitudes básicas: </a:t>
            </a:r>
          </a:p>
          <a:p>
            <a:pPr marL="76200" indent="0" algn="just">
              <a:buNone/>
            </a:pPr>
            <a:endParaRPr lang="es-CL" sz="500" dirty="0"/>
          </a:p>
          <a:p>
            <a:r>
              <a:rPr lang="es-CL" dirty="0"/>
              <a:t>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Actitud enunciativa. 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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Actitud apostrófica o APELATIVA . 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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Actitud carmínica o de la canción 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90FEEB-64EB-49F6-A4BD-EF81876716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6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DE16E-7357-487D-9AE1-FAAC3C13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441" y="593216"/>
            <a:ext cx="7154100" cy="3651405"/>
          </a:xfrm>
        </p:spPr>
        <p:txBody>
          <a:bodyPr/>
          <a:lstStyle/>
          <a:p>
            <a:pPr marL="76200" indent="0" algn="just">
              <a:buNone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Motivo Lírico: </a:t>
            </a:r>
            <a:r>
              <a:rPr lang="es-ES" dirty="0"/>
              <a:t>Es la idea, situación, emoción o sentimiento sobre el cual el hablante lírico construye su poema.</a:t>
            </a:r>
          </a:p>
          <a:p>
            <a:pPr marL="76200" indent="0" algn="just">
              <a:buNone/>
            </a:pPr>
            <a:endParaRPr lang="es-ES" sz="1000" dirty="0"/>
          </a:p>
          <a:p>
            <a:pPr marL="76200" indent="0">
              <a:lnSpc>
                <a:spcPct val="100000"/>
              </a:lnSpc>
              <a:buNone/>
            </a:pPr>
            <a:r>
              <a:rPr lang="es-ES" dirty="0"/>
              <a:t>Ejemplo: 	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Por una mirada, un mundo; 			              por una sonrisa, un cielo, 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		   por un beso…, ¡yo no sé </a:t>
            </a:r>
          </a:p>
          <a:p>
            <a:pPr marL="76200" indent="0">
              <a:lnSpc>
                <a:spcPct val="100000"/>
              </a:lnSpc>
              <a:buNone/>
            </a:pP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		 que te diera por un beso! </a:t>
            </a:r>
          </a:p>
          <a:p>
            <a:r>
              <a:rPr lang="es-CL" dirty="0"/>
              <a:t>                                     (Motivo Lírico: EL AMOR)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002C19-92B5-424B-AAD8-A3E4D8570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18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B46BC2-DD66-4612-A252-58A76A4FB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997" y="949102"/>
            <a:ext cx="7154100" cy="3498719"/>
          </a:xfrm>
        </p:spPr>
        <p:txBody>
          <a:bodyPr/>
          <a:lstStyle/>
          <a:p>
            <a:pPr marL="76200" indent="0" algn="just">
              <a:buNone/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Objeto Lírico: </a:t>
            </a:r>
            <a:r>
              <a:rPr lang="es-ES" dirty="0"/>
              <a:t>Es la representación que permite al hablante mostrar su interioridad. Es la inspiración poética.</a:t>
            </a:r>
            <a:endParaRPr lang="es-CL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CL" dirty="0"/>
              <a:t>Ejemplo:            </a:t>
            </a:r>
            <a:r>
              <a:rPr lang="es-MX" altLang="es-CL" i="1" dirty="0">
                <a:solidFill>
                  <a:schemeClr val="accent1">
                    <a:lumMod val="75000"/>
                  </a:schemeClr>
                </a:solidFill>
              </a:rPr>
              <a:t>“Porque es áspera y fea,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CL" i="1" dirty="0">
                <a:solidFill>
                  <a:schemeClr val="accent1">
                    <a:lumMod val="75000"/>
                  </a:schemeClr>
                </a:solidFill>
              </a:rPr>
              <a:t>                   porque todas sus ramas son grises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MX" altLang="es-CL" i="1" dirty="0">
                <a:solidFill>
                  <a:schemeClr val="accent1">
                    <a:lumMod val="75000"/>
                  </a:schemeClr>
                </a:solidFill>
              </a:rPr>
              <a:t>                    yo le tengo piedad a la higuera</a:t>
            </a:r>
            <a:r>
              <a:rPr lang="es-ES" altLang="es-CL" dirty="0">
                <a:solidFill>
                  <a:schemeClr val="accent1">
                    <a:lumMod val="75000"/>
                  </a:schemeClr>
                </a:solidFill>
              </a:rPr>
              <a:t> …”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CL" i="1" dirty="0"/>
              <a:t>					      </a:t>
            </a:r>
            <a:r>
              <a:rPr lang="es-ES" altLang="es-CL" sz="2000" i="1" dirty="0"/>
              <a:t>(Objeto Lírico: La Higuera)</a:t>
            </a:r>
            <a:endParaRPr lang="es-MX" altLang="es-CL" sz="2000" i="1" dirty="0"/>
          </a:p>
          <a:p>
            <a:pPr marL="76200" indent="0">
              <a:buNone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E1DEB0-2A7D-4540-AFA0-97C5F86D0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56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859</Words>
  <Application>Microsoft Office PowerPoint</Application>
  <PresentationFormat>Presentación en pantalla (16:9)</PresentationFormat>
  <Paragraphs>109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Parisienne</vt:lpstr>
      <vt:lpstr>Bellota Text</vt:lpstr>
      <vt:lpstr>Arial</vt:lpstr>
      <vt:lpstr>Tempus Sans ITC</vt:lpstr>
      <vt:lpstr>Vidaloka</vt:lpstr>
      <vt:lpstr>Wingdings</vt:lpstr>
      <vt:lpstr>Bellota Text Light</vt:lpstr>
      <vt:lpstr>Helen template</vt:lpstr>
      <vt:lpstr>  GÉNERO LÍRICO </vt:lpstr>
      <vt:lpstr>GÉNERO LÍRICO: Historia </vt:lpstr>
      <vt:lpstr>Género Lírico: ¿Qué expresa?</vt:lpstr>
      <vt:lpstr>Elementos de la obra Lírica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Practica lo aprendido:</vt:lpstr>
      <vt:lpstr>Lenguaje Poético: FIGURAS LITERARIAS </vt:lpstr>
      <vt:lpstr>1.Comparación: </vt:lpstr>
      <vt:lpstr>2.Hipérbaton: </vt:lpstr>
      <vt:lpstr>3.Personificación: </vt:lpstr>
      <vt:lpstr>4.Aliteración: </vt:lpstr>
      <vt:lpstr>Presentación de PowerPoint</vt:lpstr>
      <vt:lpstr>6.Metáfora: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 8: Formular una interpretación de los textos literarios leídos o vistos, que sea coherente con su análisis.</dc:title>
  <dc:creator>Yosselyn</dc:creator>
  <cp:lastModifiedBy>caropiz</cp:lastModifiedBy>
  <cp:revision>27</cp:revision>
  <dcterms:modified xsi:type="dcterms:W3CDTF">2020-08-05T02:54:30Z</dcterms:modified>
</cp:coreProperties>
</file>