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85" r:id="rId10"/>
    <p:sldId id="264" r:id="rId11"/>
    <p:sldId id="286" r:id="rId12"/>
    <p:sldId id="265" r:id="rId13"/>
    <p:sldId id="287" r:id="rId14"/>
    <p:sldId id="288" r:id="rId15"/>
    <p:sldId id="289" r:id="rId16"/>
    <p:sldId id="290" r:id="rId17"/>
    <p:sldId id="261" r:id="rId18"/>
    <p:sldId id="291" r:id="rId19"/>
    <p:sldId id="281" r:id="rId20"/>
    <p:sldId id="284" r:id="rId21"/>
  </p:sldIdLst>
  <p:sldSz cx="9144000" cy="5143500" type="screen16x9"/>
  <p:notesSz cx="6858000" cy="9144000"/>
  <p:embeddedFontLst>
    <p:embeddedFont>
      <p:font typeface="Itim" panose="020B0604020202020204" charset="-34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F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4EA026-7C78-493C-9761-E771D8AC1605}">
  <a:tblStyle styleId="{744EA026-7C78-493C-9761-E771D8AC16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002" autoAdjust="0"/>
  </p:normalViewPr>
  <p:slideViewPr>
    <p:cSldViewPr snapToGrid="0">
      <p:cViewPr varScale="1">
        <p:scale>
          <a:sx n="104" d="100"/>
          <a:sy n="104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8bca512db4_0_1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8bca512db4_0_1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912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8bca512db4_0_4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8bca512db4_0_4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8bca512db4_0_4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8bca512db4_0_4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8bca512db4_0_1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8bca512db4_0_1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4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4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1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9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01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4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rgbClr val="EEEEEE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6" r:id="rId13"/>
    <p:sldLayoutId id="2147483669" r:id="rId14"/>
    <p:sldLayoutId id="2147483672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FUNCIONES </a:t>
            </a:r>
            <a:br>
              <a:rPr lang="en" dirty="0"/>
            </a:br>
            <a:r>
              <a:rPr lang="en" sz="2000" dirty="0"/>
              <a:t>Conceptos y Representación de una función </a:t>
            </a:r>
            <a:endParaRPr sz="2000"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512011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</a:t>
            </a:r>
            <a:r>
              <a:rPr lang="en" dirty="0"/>
              <a:t>gosto 2020</a:t>
            </a:r>
            <a:endParaRPr dirty="0"/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37"/>
          <p:cNvGrpSpPr/>
          <p:nvPr/>
        </p:nvGrpSpPr>
        <p:grpSpPr>
          <a:xfrm flipH="1">
            <a:off x="516199" y="473202"/>
            <a:ext cx="8211328" cy="93465"/>
            <a:chOff x="4345425" y="2175475"/>
            <a:chExt cx="800750" cy="176025"/>
          </a:xfrm>
        </p:grpSpPr>
        <p:sp>
          <p:nvSpPr>
            <p:cNvPr id="1132" name="Google Shape;1132;p3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37"/>
          <p:cNvGrpSpPr/>
          <p:nvPr/>
        </p:nvGrpSpPr>
        <p:grpSpPr>
          <a:xfrm>
            <a:off x="5534883" y="2331958"/>
            <a:ext cx="2835150" cy="354287"/>
            <a:chOff x="4345425" y="2175475"/>
            <a:chExt cx="800750" cy="176025"/>
          </a:xfrm>
        </p:grpSpPr>
        <p:sp>
          <p:nvSpPr>
            <p:cNvPr id="1139" name="Google Shape;1139;p3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37"/>
          <p:cNvGrpSpPr/>
          <p:nvPr/>
        </p:nvGrpSpPr>
        <p:grpSpPr>
          <a:xfrm rot="401348">
            <a:off x="127958" y="2795664"/>
            <a:ext cx="2858711" cy="480486"/>
            <a:chOff x="4345425" y="2175475"/>
            <a:chExt cx="800750" cy="176025"/>
          </a:xfrm>
        </p:grpSpPr>
        <p:sp>
          <p:nvSpPr>
            <p:cNvPr id="1143" name="Google Shape;1143;p3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870;p31">
            <a:extLst>
              <a:ext uri="{FF2B5EF4-FFF2-40B4-BE49-F238E27FC236}">
                <a16:creationId xmlns:a16="http://schemas.microsoft.com/office/drawing/2014/main" id="{F9C10244-EC2A-4ECB-B6D0-0A339CDD040D}"/>
              </a:ext>
            </a:extLst>
          </p:cNvPr>
          <p:cNvSpPr txBox="1">
            <a:spLocks/>
          </p:cNvSpPr>
          <p:nvPr/>
        </p:nvSpPr>
        <p:spPr>
          <a:xfrm>
            <a:off x="139089" y="814002"/>
            <a:ext cx="3634389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just">
              <a:buSzPts val="1100"/>
              <a:buFont typeface="Arial"/>
              <a:buNone/>
            </a:pPr>
            <a:r>
              <a:rPr lang="es-CL" sz="1800" dirty="0">
                <a:solidFill>
                  <a:schemeClr val="bg2"/>
                </a:solidFill>
              </a:rPr>
              <a:t>1) La cantidad de kilogramos de pan y el precio total</a:t>
            </a:r>
          </a:p>
          <a:p>
            <a:pPr marL="0" indent="0" algn="just">
              <a:buSzPts val="1100"/>
              <a:buFont typeface="Arial"/>
              <a:buNone/>
            </a:pPr>
            <a:endParaRPr lang="es-CL" sz="1000" b="0" dirty="0">
              <a:solidFill>
                <a:schemeClr val="bg2"/>
              </a:solidFill>
            </a:endParaRPr>
          </a:p>
          <a:p>
            <a:pPr marL="0" indent="0" algn="just">
              <a:buSzPts val="1100"/>
              <a:buFont typeface="Arial"/>
              <a:buNone/>
            </a:pPr>
            <a:r>
              <a:rPr lang="es-CL" sz="1800" dirty="0">
                <a:solidFill>
                  <a:schemeClr val="bg2"/>
                </a:solidFill>
              </a:rPr>
              <a:t>Respuesta: </a:t>
            </a:r>
            <a:r>
              <a:rPr lang="es-CL" sz="1800" b="0" dirty="0">
                <a:solidFill>
                  <a:schemeClr val="bg2"/>
                </a:solidFill>
              </a:rPr>
              <a:t>El precio que pagamos por el pan depende del número de kilogramos que compremos.</a:t>
            </a:r>
          </a:p>
          <a:p>
            <a:pPr marL="0" indent="0" algn="just">
              <a:buSzPts val="1100"/>
              <a:buFont typeface="Arial"/>
              <a:buNone/>
            </a:pPr>
            <a:endParaRPr lang="es-CL" sz="1000" b="0" dirty="0">
              <a:solidFill>
                <a:schemeClr val="bg2"/>
              </a:solidFill>
            </a:endParaRPr>
          </a:p>
          <a:p>
            <a:pPr marL="0" indent="0" algn="just">
              <a:buSzPts val="1100"/>
              <a:buFont typeface="Arial"/>
              <a:buNone/>
            </a:pPr>
            <a:r>
              <a:rPr lang="es-CL" sz="1800" dirty="0">
                <a:solidFill>
                  <a:schemeClr val="bg2"/>
                </a:solidFill>
              </a:rPr>
              <a:t>Por lo tanto:</a:t>
            </a:r>
          </a:p>
          <a:p>
            <a:pPr marL="0" indent="0" algn="just">
              <a:buSzPts val="1100"/>
              <a:buFont typeface="Arial"/>
              <a:buNone/>
            </a:pPr>
            <a:r>
              <a:rPr lang="es-CL" sz="1800" b="0" dirty="0">
                <a:solidFill>
                  <a:schemeClr val="bg2"/>
                </a:solidFill>
              </a:rPr>
              <a:t>- la variable dependiente (y) sería el precio, ya que depende de la cantidad de kilogramos que compramos. </a:t>
            </a:r>
          </a:p>
          <a:p>
            <a:pPr marL="0" indent="0" algn="just">
              <a:buSzPts val="1100"/>
              <a:buFont typeface="Arial"/>
              <a:buNone/>
            </a:pPr>
            <a:endParaRPr lang="es-CL" sz="1800" b="0" dirty="0">
              <a:solidFill>
                <a:schemeClr val="bg2"/>
              </a:solidFill>
            </a:endParaRPr>
          </a:p>
          <a:p>
            <a:pPr marL="0" indent="0" algn="just">
              <a:buSzPts val="1100"/>
              <a:buFont typeface="Arial"/>
              <a:buNone/>
            </a:pPr>
            <a:r>
              <a:rPr lang="es-CL" sz="1800" b="0" dirty="0">
                <a:solidFill>
                  <a:schemeClr val="bg2"/>
                </a:solidFill>
              </a:rPr>
              <a:t>- La variable independiente (x) será los kilogramos de pan.</a:t>
            </a:r>
          </a:p>
        </p:txBody>
      </p:sp>
      <p:sp>
        <p:nvSpPr>
          <p:cNvPr id="22" name="Google Shape;870;p31">
            <a:extLst>
              <a:ext uri="{FF2B5EF4-FFF2-40B4-BE49-F238E27FC236}">
                <a16:creationId xmlns:a16="http://schemas.microsoft.com/office/drawing/2014/main" id="{B8C9D087-4CA5-4C9D-B694-67F2E9C848E9}"/>
              </a:ext>
            </a:extLst>
          </p:cNvPr>
          <p:cNvSpPr txBox="1">
            <a:spLocks/>
          </p:cNvSpPr>
          <p:nvPr/>
        </p:nvSpPr>
        <p:spPr>
          <a:xfrm>
            <a:off x="416473" y="132402"/>
            <a:ext cx="8311054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SzPts val="1100"/>
              <a:buFont typeface="Arial"/>
              <a:buNone/>
            </a:pPr>
            <a:r>
              <a:rPr lang="es-CL" sz="2800" dirty="0"/>
              <a:t>Determina la variable dependiente e independiente</a:t>
            </a:r>
          </a:p>
        </p:txBody>
      </p:sp>
      <p:grpSp>
        <p:nvGrpSpPr>
          <p:cNvPr id="93" name="Google Shape;1142;p37">
            <a:extLst>
              <a:ext uri="{FF2B5EF4-FFF2-40B4-BE49-F238E27FC236}">
                <a16:creationId xmlns:a16="http://schemas.microsoft.com/office/drawing/2014/main" id="{871D3CE3-88A7-4F99-B2B7-7221D9E53C46}"/>
              </a:ext>
            </a:extLst>
          </p:cNvPr>
          <p:cNvGrpSpPr/>
          <p:nvPr/>
        </p:nvGrpSpPr>
        <p:grpSpPr>
          <a:xfrm rot="401348">
            <a:off x="434727" y="4146606"/>
            <a:ext cx="2858711" cy="480486"/>
            <a:chOff x="4345425" y="2175475"/>
            <a:chExt cx="800750" cy="176025"/>
          </a:xfrm>
        </p:grpSpPr>
        <p:sp>
          <p:nvSpPr>
            <p:cNvPr id="94" name="Google Shape;1143;p37">
              <a:extLst>
                <a:ext uri="{FF2B5EF4-FFF2-40B4-BE49-F238E27FC236}">
                  <a16:creationId xmlns:a16="http://schemas.microsoft.com/office/drawing/2014/main" id="{EB7FE429-98E8-4881-8315-08CF9FF96B21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44;p37">
              <a:extLst>
                <a:ext uri="{FF2B5EF4-FFF2-40B4-BE49-F238E27FC236}">
                  <a16:creationId xmlns:a16="http://schemas.microsoft.com/office/drawing/2014/main" id="{A6C69535-537D-4292-BA36-8B98F6AEDB02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870;p31">
            <a:extLst>
              <a:ext uri="{FF2B5EF4-FFF2-40B4-BE49-F238E27FC236}">
                <a16:creationId xmlns:a16="http://schemas.microsoft.com/office/drawing/2014/main" id="{F3CBFC10-100B-4B21-BC39-BE2F8543AED1}"/>
              </a:ext>
            </a:extLst>
          </p:cNvPr>
          <p:cNvSpPr txBox="1">
            <a:spLocks/>
          </p:cNvSpPr>
          <p:nvPr/>
        </p:nvSpPr>
        <p:spPr>
          <a:xfrm>
            <a:off x="5093138" y="604067"/>
            <a:ext cx="3634389" cy="332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just">
              <a:buSzPts val="1100"/>
              <a:buFont typeface="Arial"/>
              <a:buNone/>
            </a:pPr>
            <a:r>
              <a:rPr lang="es-CL" sz="1800" dirty="0">
                <a:solidFill>
                  <a:schemeClr val="bg2"/>
                </a:solidFill>
              </a:rPr>
              <a:t>2) El tiempo de juego  y el dinero gastado</a:t>
            </a:r>
          </a:p>
          <a:p>
            <a:pPr marL="0" indent="0" algn="just">
              <a:buSzPts val="1100"/>
              <a:buFont typeface="Arial"/>
              <a:buNone/>
            </a:pPr>
            <a:endParaRPr lang="es-CL" sz="1800" dirty="0">
              <a:solidFill>
                <a:schemeClr val="bg2"/>
              </a:solidFill>
            </a:endParaRPr>
          </a:p>
          <a:p>
            <a:pPr marL="0" indent="0" algn="just">
              <a:buSzPts val="1100"/>
              <a:buFont typeface="Arial"/>
              <a:buNone/>
            </a:pPr>
            <a:r>
              <a:rPr lang="es-CL" sz="1800" dirty="0">
                <a:solidFill>
                  <a:schemeClr val="bg2"/>
                </a:solidFill>
              </a:rPr>
              <a:t>Respuesta: </a:t>
            </a:r>
            <a:r>
              <a:rPr lang="es-CL" sz="1800" b="0" dirty="0">
                <a:solidFill>
                  <a:schemeClr val="bg2"/>
                </a:solidFill>
              </a:rPr>
              <a:t>El dinero gastado depende del tiempo, por lo que:</a:t>
            </a:r>
          </a:p>
          <a:p>
            <a:pPr marL="0" indent="0" algn="just">
              <a:buSzPts val="1100"/>
              <a:buFont typeface="Arial"/>
              <a:buNone/>
            </a:pPr>
            <a:endParaRPr lang="es-CL" sz="1800" dirty="0">
              <a:solidFill>
                <a:schemeClr val="bg2"/>
              </a:solidFill>
            </a:endParaRPr>
          </a:p>
          <a:p>
            <a:pPr marL="0" indent="0" algn="just">
              <a:buSzPts val="1100"/>
              <a:buFont typeface="Arial"/>
              <a:buNone/>
            </a:pPr>
            <a:r>
              <a:rPr lang="es-CL" sz="1800" b="0" dirty="0">
                <a:solidFill>
                  <a:schemeClr val="bg2"/>
                </a:solidFill>
              </a:rPr>
              <a:t>- El dinero es la variable dependiente (y)</a:t>
            </a:r>
          </a:p>
          <a:p>
            <a:pPr marL="0" indent="0" algn="just">
              <a:buSzPts val="1100"/>
              <a:buFont typeface="Arial"/>
              <a:buNone/>
            </a:pPr>
            <a:endParaRPr lang="es-CL" sz="1800" dirty="0">
              <a:solidFill>
                <a:schemeClr val="bg2"/>
              </a:solidFill>
            </a:endParaRPr>
          </a:p>
          <a:p>
            <a:pPr marL="0" indent="0" algn="just">
              <a:buSzPts val="1100"/>
              <a:buFont typeface="Arial"/>
              <a:buNone/>
            </a:pPr>
            <a:r>
              <a:rPr lang="es-CL" sz="1800" b="0" dirty="0">
                <a:solidFill>
                  <a:schemeClr val="bg2"/>
                </a:solidFill>
              </a:rPr>
              <a:t>-  y el tiempo es la variable independiente (x)</a:t>
            </a:r>
          </a:p>
        </p:txBody>
      </p:sp>
      <p:grpSp>
        <p:nvGrpSpPr>
          <p:cNvPr id="100" name="Google Shape;1138;p37">
            <a:extLst>
              <a:ext uri="{FF2B5EF4-FFF2-40B4-BE49-F238E27FC236}">
                <a16:creationId xmlns:a16="http://schemas.microsoft.com/office/drawing/2014/main" id="{EDCEBC4F-E6BE-4ADC-8CC2-563FFF3880AB}"/>
              </a:ext>
            </a:extLst>
          </p:cNvPr>
          <p:cNvGrpSpPr/>
          <p:nvPr/>
        </p:nvGrpSpPr>
        <p:grpSpPr>
          <a:xfrm rot="270069">
            <a:off x="5557045" y="3202618"/>
            <a:ext cx="2876930" cy="349918"/>
            <a:chOff x="4345425" y="2175475"/>
            <a:chExt cx="800750" cy="176025"/>
          </a:xfrm>
        </p:grpSpPr>
        <p:sp>
          <p:nvSpPr>
            <p:cNvPr id="101" name="Google Shape;1139;p37">
              <a:extLst>
                <a:ext uri="{FF2B5EF4-FFF2-40B4-BE49-F238E27FC236}">
                  <a16:creationId xmlns:a16="http://schemas.microsoft.com/office/drawing/2014/main" id="{B0FCD08C-5F70-459C-A9AA-4A49D21E7217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40;p37">
              <a:extLst>
                <a:ext uri="{FF2B5EF4-FFF2-40B4-BE49-F238E27FC236}">
                  <a16:creationId xmlns:a16="http://schemas.microsoft.com/office/drawing/2014/main" id="{9F938195-621C-4E84-A468-8F8C55B9C3A4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D7B61-2C8B-48AC-BEBC-08C9F3F6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10" y="216190"/>
            <a:ext cx="5006205" cy="606770"/>
          </a:xfrm>
        </p:spPr>
        <p:txBody>
          <a:bodyPr/>
          <a:lstStyle/>
          <a:p>
            <a:r>
              <a:rPr lang="es-CL" sz="4000" dirty="0"/>
              <a:t>Dominio y Recorrido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5BDECA-64F7-4E54-9B29-F2741F0D5494}"/>
              </a:ext>
            </a:extLst>
          </p:cNvPr>
          <p:cNvSpPr txBox="1"/>
          <p:nvPr/>
        </p:nvSpPr>
        <p:spPr>
          <a:xfrm>
            <a:off x="465977" y="1806438"/>
            <a:ext cx="2724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i="0" dirty="0">
                <a:solidFill>
                  <a:srgbClr val="333333"/>
                </a:solidFill>
                <a:effectLst/>
                <a:latin typeface="Open Sans"/>
              </a:rPr>
              <a:t> </a:t>
            </a:r>
            <a:endParaRPr lang="es-CL" sz="1800" dirty="0"/>
          </a:p>
        </p:txBody>
      </p:sp>
      <p:grpSp>
        <p:nvGrpSpPr>
          <p:cNvPr id="18" name="Google Shape;1634;p46">
            <a:extLst>
              <a:ext uri="{FF2B5EF4-FFF2-40B4-BE49-F238E27FC236}">
                <a16:creationId xmlns:a16="http://schemas.microsoft.com/office/drawing/2014/main" id="{1990ED29-01F4-4E65-9644-24973B8E9D1C}"/>
              </a:ext>
            </a:extLst>
          </p:cNvPr>
          <p:cNvGrpSpPr/>
          <p:nvPr/>
        </p:nvGrpSpPr>
        <p:grpSpPr>
          <a:xfrm>
            <a:off x="662940" y="1200150"/>
            <a:ext cx="4023360" cy="3314700"/>
            <a:chOff x="3848921" y="2683363"/>
            <a:chExt cx="1323156" cy="1104692"/>
          </a:xfrm>
        </p:grpSpPr>
        <p:sp>
          <p:nvSpPr>
            <p:cNvPr id="19" name="Google Shape;1635;p46">
              <a:extLst>
                <a:ext uri="{FF2B5EF4-FFF2-40B4-BE49-F238E27FC236}">
                  <a16:creationId xmlns:a16="http://schemas.microsoft.com/office/drawing/2014/main" id="{8D4EE25F-1615-4E35-9AE8-831A9CCF33C4}"/>
                </a:ext>
              </a:extLst>
            </p:cNvPr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636;p46">
              <a:extLst>
                <a:ext uri="{FF2B5EF4-FFF2-40B4-BE49-F238E27FC236}">
                  <a16:creationId xmlns:a16="http://schemas.microsoft.com/office/drawing/2014/main" id="{1E2D3A29-71A4-4AAC-AF19-3148906DF1F8}"/>
                </a:ext>
              </a:extLst>
            </p:cNvPr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37;p46">
              <a:extLst>
                <a:ext uri="{FF2B5EF4-FFF2-40B4-BE49-F238E27FC236}">
                  <a16:creationId xmlns:a16="http://schemas.microsoft.com/office/drawing/2014/main" id="{59E93306-F725-429B-A93F-8507A5937329}"/>
                </a:ext>
              </a:extLst>
            </p:cNvPr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38;p46">
              <a:extLst>
                <a:ext uri="{FF2B5EF4-FFF2-40B4-BE49-F238E27FC236}">
                  <a16:creationId xmlns:a16="http://schemas.microsoft.com/office/drawing/2014/main" id="{0AA86D15-18D7-49D6-8846-AB0F1F337CBF}"/>
                </a:ext>
              </a:extLst>
            </p:cNvPr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39;p46">
              <a:extLst>
                <a:ext uri="{FF2B5EF4-FFF2-40B4-BE49-F238E27FC236}">
                  <a16:creationId xmlns:a16="http://schemas.microsoft.com/office/drawing/2014/main" id="{7EE4E091-0EE4-47AF-B28B-39706151EA20}"/>
                </a:ext>
              </a:extLst>
            </p:cNvPr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40;p46">
              <a:extLst>
                <a:ext uri="{FF2B5EF4-FFF2-40B4-BE49-F238E27FC236}">
                  <a16:creationId xmlns:a16="http://schemas.microsoft.com/office/drawing/2014/main" id="{DF690489-F22E-485D-8E54-A648FBED0BF1}"/>
                </a:ext>
              </a:extLst>
            </p:cNvPr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41;p46">
              <a:extLst>
                <a:ext uri="{FF2B5EF4-FFF2-40B4-BE49-F238E27FC236}">
                  <a16:creationId xmlns:a16="http://schemas.microsoft.com/office/drawing/2014/main" id="{76C56572-1E52-42BD-AD43-4041D7651CA8}"/>
                </a:ext>
              </a:extLst>
            </p:cNvPr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42;p46">
              <a:extLst>
                <a:ext uri="{FF2B5EF4-FFF2-40B4-BE49-F238E27FC236}">
                  <a16:creationId xmlns:a16="http://schemas.microsoft.com/office/drawing/2014/main" id="{47E7BFD7-E98E-4513-8ADD-2E64CD1C9E3E}"/>
                </a:ext>
              </a:extLst>
            </p:cNvPr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43;p46">
              <a:extLst>
                <a:ext uri="{FF2B5EF4-FFF2-40B4-BE49-F238E27FC236}">
                  <a16:creationId xmlns:a16="http://schemas.microsoft.com/office/drawing/2014/main" id="{A2C118F3-9089-4493-BAEA-15F0C2F2B40F}"/>
                </a:ext>
              </a:extLst>
            </p:cNvPr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44;p46">
              <a:extLst>
                <a:ext uri="{FF2B5EF4-FFF2-40B4-BE49-F238E27FC236}">
                  <a16:creationId xmlns:a16="http://schemas.microsoft.com/office/drawing/2014/main" id="{FDA121DE-98B1-4306-BD35-BD42B5BE454B}"/>
                </a:ext>
              </a:extLst>
            </p:cNvPr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45;p46">
              <a:extLst>
                <a:ext uri="{FF2B5EF4-FFF2-40B4-BE49-F238E27FC236}">
                  <a16:creationId xmlns:a16="http://schemas.microsoft.com/office/drawing/2014/main" id="{93C70F7E-5184-4C18-8D76-A89C74145224}"/>
                </a:ext>
              </a:extLst>
            </p:cNvPr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46;p46">
              <a:extLst>
                <a:ext uri="{FF2B5EF4-FFF2-40B4-BE49-F238E27FC236}">
                  <a16:creationId xmlns:a16="http://schemas.microsoft.com/office/drawing/2014/main" id="{8EC9D325-4554-433A-92D8-F0A62068B160}"/>
                </a:ext>
              </a:extLst>
            </p:cNvPr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47;p46">
              <a:extLst>
                <a:ext uri="{FF2B5EF4-FFF2-40B4-BE49-F238E27FC236}">
                  <a16:creationId xmlns:a16="http://schemas.microsoft.com/office/drawing/2014/main" id="{58CE0D1B-8EC6-40C4-882D-78472F234B81}"/>
                </a:ext>
              </a:extLst>
            </p:cNvPr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48;p46">
              <a:extLst>
                <a:ext uri="{FF2B5EF4-FFF2-40B4-BE49-F238E27FC236}">
                  <a16:creationId xmlns:a16="http://schemas.microsoft.com/office/drawing/2014/main" id="{C2C90DE9-4BE7-428A-A5FC-73643D2E5275}"/>
                </a:ext>
              </a:extLst>
            </p:cNvPr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49;p46">
              <a:extLst>
                <a:ext uri="{FF2B5EF4-FFF2-40B4-BE49-F238E27FC236}">
                  <a16:creationId xmlns:a16="http://schemas.microsoft.com/office/drawing/2014/main" id="{DD1AE5C7-B165-4824-B183-5303BFA1A47B}"/>
                </a:ext>
              </a:extLst>
            </p:cNvPr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50;p46">
              <a:extLst>
                <a:ext uri="{FF2B5EF4-FFF2-40B4-BE49-F238E27FC236}">
                  <a16:creationId xmlns:a16="http://schemas.microsoft.com/office/drawing/2014/main" id="{2134FA5C-38C9-4F28-9DC8-65E702C6663A}"/>
                </a:ext>
              </a:extLst>
            </p:cNvPr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51;p46">
              <a:extLst>
                <a:ext uri="{FF2B5EF4-FFF2-40B4-BE49-F238E27FC236}">
                  <a16:creationId xmlns:a16="http://schemas.microsoft.com/office/drawing/2014/main" id="{77A587E4-F732-4F28-ADF2-C12693AB2B67}"/>
                </a:ext>
              </a:extLst>
            </p:cNvPr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52;p46">
              <a:extLst>
                <a:ext uri="{FF2B5EF4-FFF2-40B4-BE49-F238E27FC236}">
                  <a16:creationId xmlns:a16="http://schemas.microsoft.com/office/drawing/2014/main" id="{4A3DFC78-2779-4CA9-9D1F-B8F24D380884}"/>
                </a:ext>
              </a:extLst>
            </p:cNvPr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53;p46">
              <a:extLst>
                <a:ext uri="{FF2B5EF4-FFF2-40B4-BE49-F238E27FC236}">
                  <a16:creationId xmlns:a16="http://schemas.microsoft.com/office/drawing/2014/main" id="{B119BC9E-E42E-477E-A0FB-34FF76E03515}"/>
                </a:ext>
              </a:extLst>
            </p:cNvPr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671;p46">
            <a:extLst>
              <a:ext uri="{FF2B5EF4-FFF2-40B4-BE49-F238E27FC236}">
                <a16:creationId xmlns:a16="http://schemas.microsoft.com/office/drawing/2014/main" id="{BE04786D-7DD8-412A-9AAB-B1311E91368C}"/>
              </a:ext>
            </a:extLst>
          </p:cNvPr>
          <p:cNvSpPr txBox="1"/>
          <p:nvPr/>
        </p:nvSpPr>
        <p:spPr>
          <a:xfrm>
            <a:off x="1025496" y="1658252"/>
            <a:ext cx="2351914" cy="227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000" b="1" i="0" dirty="0">
                <a:solidFill>
                  <a:schemeClr val="tx1"/>
                </a:solidFill>
                <a:effectLst/>
                <a:latin typeface="Open Sans"/>
              </a:rPr>
              <a:t>El dominio 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de una función son los valores que puede tomar la </a:t>
            </a: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x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. Se expresa como </a:t>
            </a:r>
            <a:r>
              <a:rPr lang="es-CL" sz="2000" b="1" i="0" dirty="0" err="1">
                <a:solidFill>
                  <a:srgbClr val="333333"/>
                </a:solidFill>
                <a:effectLst/>
                <a:latin typeface="Open Sans"/>
              </a:rPr>
              <a:t>Dom</a:t>
            </a: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 ( f ).</a:t>
            </a:r>
            <a:endParaRPr lang="es-CL" sz="2000" b="1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0" name="Google Shape;1603;p46">
            <a:extLst>
              <a:ext uri="{FF2B5EF4-FFF2-40B4-BE49-F238E27FC236}">
                <a16:creationId xmlns:a16="http://schemas.microsoft.com/office/drawing/2014/main" id="{EE9EE9EF-5124-4F6E-85DB-522829987F74}"/>
              </a:ext>
            </a:extLst>
          </p:cNvPr>
          <p:cNvGrpSpPr/>
          <p:nvPr/>
        </p:nvGrpSpPr>
        <p:grpSpPr>
          <a:xfrm>
            <a:off x="5264095" y="1063706"/>
            <a:ext cx="3413928" cy="3634024"/>
            <a:chOff x="2218899" y="2411614"/>
            <a:chExt cx="1331749" cy="993768"/>
          </a:xfrm>
        </p:grpSpPr>
        <p:sp>
          <p:nvSpPr>
            <p:cNvPr id="41" name="Google Shape;1604;p46">
              <a:extLst>
                <a:ext uri="{FF2B5EF4-FFF2-40B4-BE49-F238E27FC236}">
                  <a16:creationId xmlns:a16="http://schemas.microsoft.com/office/drawing/2014/main" id="{41EF9827-D8BF-495E-8E1D-5E9375EE5181}"/>
                </a:ext>
              </a:extLst>
            </p:cNvPr>
            <p:cNvSpPr/>
            <p:nvPr/>
          </p:nvSpPr>
          <p:spPr>
            <a:xfrm>
              <a:off x="2523743" y="2697767"/>
              <a:ext cx="981129" cy="707614"/>
            </a:xfrm>
            <a:custGeom>
              <a:avLst/>
              <a:gdLst/>
              <a:ahLst/>
              <a:cxnLst/>
              <a:rect l="l" t="t" r="r" b="b"/>
              <a:pathLst>
                <a:path w="54804" h="39526" extrusionOk="0">
                  <a:moveTo>
                    <a:pt x="45444" y="1"/>
                  </a:moveTo>
                  <a:cubicBezTo>
                    <a:pt x="44251" y="1"/>
                    <a:pt x="43061" y="58"/>
                    <a:pt x="41885" y="129"/>
                  </a:cubicBezTo>
                  <a:cubicBezTo>
                    <a:pt x="38803" y="289"/>
                    <a:pt x="35722" y="472"/>
                    <a:pt x="32663" y="631"/>
                  </a:cubicBezTo>
                  <a:cubicBezTo>
                    <a:pt x="26592" y="974"/>
                    <a:pt x="20520" y="1271"/>
                    <a:pt x="14449" y="1681"/>
                  </a:cubicBezTo>
                  <a:cubicBezTo>
                    <a:pt x="11458" y="1887"/>
                    <a:pt x="8468" y="2138"/>
                    <a:pt x="5501" y="2549"/>
                  </a:cubicBezTo>
                  <a:cubicBezTo>
                    <a:pt x="4268" y="2731"/>
                    <a:pt x="2876" y="2800"/>
                    <a:pt x="1780" y="3439"/>
                  </a:cubicBezTo>
                  <a:cubicBezTo>
                    <a:pt x="845" y="3964"/>
                    <a:pt x="342" y="4877"/>
                    <a:pt x="228" y="5927"/>
                  </a:cubicBezTo>
                  <a:cubicBezTo>
                    <a:pt x="137" y="6543"/>
                    <a:pt x="206" y="7182"/>
                    <a:pt x="320" y="7799"/>
                  </a:cubicBezTo>
                  <a:cubicBezTo>
                    <a:pt x="0" y="13163"/>
                    <a:pt x="69" y="18526"/>
                    <a:pt x="479" y="23890"/>
                  </a:cubicBezTo>
                  <a:cubicBezTo>
                    <a:pt x="708" y="26789"/>
                    <a:pt x="1050" y="29688"/>
                    <a:pt x="1484" y="32564"/>
                  </a:cubicBezTo>
                  <a:cubicBezTo>
                    <a:pt x="1712" y="33934"/>
                    <a:pt x="1849" y="35349"/>
                    <a:pt x="2214" y="36650"/>
                  </a:cubicBezTo>
                  <a:cubicBezTo>
                    <a:pt x="2534" y="37768"/>
                    <a:pt x="3218" y="38613"/>
                    <a:pt x="4383" y="38932"/>
                  </a:cubicBezTo>
                  <a:cubicBezTo>
                    <a:pt x="5661" y="39275"/>
                    <a:pt x="7099" y="39343"/>
                    <a:pt x="8423" y="39412"/>
                  </a:cubicBezTo>
                  <a:cubicBezTo>
                    <a:pt x="9906" y="39503"/>
                    <a:pt x="11413" y="39526"/>
                    <a:pt x="12919" y="39526"/>
                  </a:cubicBezTo>
                  <a:cubicBezTo>
                    <a:pt x="15978" y="39480"/>
                    <a:pt x="19036" y="39389"/>
                    <a:pt x="22072" y="39275"/>
                  </a:cubicBezTo>
                  <a:cubicBezTo>
                    <a:pt x="28235" y="39046"/>
                    <a:pt x="34375" y="38727"/>
                    <a:pt x="40515" y="38316"/>
                  </a:cubicBezTo>
                  <a:cubicBezTo>
                    <a:pt x="43505" y="38111"/>
                    <a:pt x="46518" y="37882"/>
                    <a:pt x="49508" y="37631"/>
                  </a:cubicBezTo>
                  <a:cubicBezTo>
                    <a:pt x="50695" y="37540"/>
                    <a:pt x="52202" y="37631"/>
                    <a:pt x="53206" y="36878"/>
                  </a:cubicBezTo>
                  <a:cubicBezTo>
                    <a:pt x="54119" y="36193"/>
                    <a:pt x="54302" y="34983"/>
                    <a:pt x="54438" y="33934"/>
                  </a:cubicBezTo>
                  <a:cubicBezTo>
                    <a:pt x="54804" y="31080"/>
                    <a:pt x="54712" y="28182"/>
                    <a:pt x="54530" y="25306"/>
                  </a:cubicBezTo>
                  <a:cubicBezTo>
                    <a:pt x="54370" y="22384"/>
                    <a:pt x="54096" y="19462"/>
                    <a:pt x="53754" y="16563"/>
                  </a:cubicBezTo>
                  <a:cubicBezTo>
                    <a:pt x="53411" y="13733"/>
                    <a:pt x="53000" y="10903"/>
                    <a:pt x="52498" y="8095"/>
                  </a:cubicBezTo>
                  <a:cubicBezTo>
                    <a:pt x="52224" y="6657"/>
                    <a:pt x="51951" y="5219"/>
                    <a:pt x="51654" y="3781"/>
                  </a:cubicBezTo>
                  <a:cubicBezTo>
                    <a:pt x="51426" y="2686"/>
                    <a:pt x="51357" y="1225"/>
                    <a:pt x="50239" y="586"/>
                  </a:cubicBezTo>
                  <a:cubicBezTo>
                    <a:pt x="49805" y="312"/>
                    <a:pt x="49280" y="221"/>
                    <a:pt x="48755" y="175"/>
                  </a:cubicBezTo>
                  <a:cubicBezTo>
                    <a:pt x="47979" y="61"/>
                    <a:pt x="47226" y="38"/>
                    <a:pt x="46450" y="15"/>
                  </a:cubicBezTo>
                  <a:cubicBezTo>
                    <a:pt x="46114" y="5"/>
                    <a:pt x="45779" y="1"/>
                    <a:pt x="4544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05;p46">
              <a:extLst>
                <a:ext uri="{FF2B5EF4-FFF2-40B4-BE49-F238E27FC236}">
                  <a16:creationId xmlns:a16="http://schemas.microsoft.com/office/drawing/2014/main" id="{46045B9D-4859-4521-8EE8-201E544265EE}"/>
                </a:ext>
              </a:extLst>
            </p:cNvPr>
            <p:cNvSpPr/>
            <p:nvPr/>
          </p:nvSpPr>
          <p:spPr>
            <a:xfrm>
              <a:off x="2491446" y="2663484"/>
              <a:ext cx="983187" cy="719126"/>
            </a:xfrm>
            <a:custGeom>
              <a:avLst/>
              <a:gdLst/>
              <a:ahLst/>
              <a:cxnLst/>
              <a:rect l="l" t="t" r="r" b="b"/>
              <a:pathLst>
                <a:path w="54919" h="40169" extrusionOk="0">
                  <a:moveTo>
                    <a:pt x="42484" y="1"/>
                  </a:moveTo>
                  <a:cubicBezTo>
                    <a:pt x="40375" y="1"/>
                    <a:pt x="38262" y="133"/>
                    <a:pt x="36156" y="241"/>
                  </a:cubicBezTo>
                  <a:cubicBezTo>
                    <a:pt x="32458" y="424"/>
                    <a:pt x="28761" y="766"/>
                    <a:pt x="25086" y="1086"/>
                  </a:cubicBezTo>
                  <a:cubicBezTo>
                    <a:pt x="21457" y="1405"/>
                    <a:pt x="17827" y="1793"/>
                    <a:pt x="14221" y="2181"/>
                  </a:cubicBezTo>
                  <a:cubicBezTo>
                    <a:pt x="14061" y="2181"/>
                    <a:pt x="13902" y="2409"/>
                    <a:pt x="13742" y="2524"/>
                  </a:cubicBezTo>
                  <a:cubicBezTo>
                    <a:pt x="13924" y="2661"/>
                    <a:pt x="14084" y="2798"/>
                    <a:pt x="14290" y="2889"/>
                  </a:cubicBezTo>
                  <a:cubicBezTo>
                    <a:pt x="14318" y="2903"/>
                    <a:pt x="14353" y="2908"/>
                    <a:pt x="14392" y="2908"/>
                  </a:cubicBezTo>
                  <a:cubicBezTo>
                    <a:pt x="14478" y="2908"/>
                    <a:pt x="14583" y="2882"/>
                    <a:pt x="14678" y="2866"/>
                  </a:cubicBezTo>
                  <a:cubicBezTo>
                    <a:pt x="17029" y="2592"/>
                    <a:pt x="19402" y="2250"/>
                    <a:pt x="21753" y="2044"/>
                  </a:cubicBezTo>
                  <a:cubicBezTo>
                    <a:pt x="25017" y="1770"/>
                    <a:pt x="28259" y="1519"/>
                    <a:pt x="31523" y="1337"/>
                  </a:cubicBezTo>
                  <a:cubicBezTo>
                    <a:pt x="35334" y="1108"/>
                    <a:pt x="39146" y="880"/>
                    <a:pt x="42958" y="789"/>
                  </a:cubicBezTo>
                  <a:cubicBezTo>
                    <a:pt x="43028" y="788"/>
                    <a:pt x="43099" y="788"/>
                    <a:pt x="43169" y="788"/>
                  </a:cubicBezTo>
                  <a:cubicBezTo>
                    <a:pt x="44881" y="788"/>
                    <a:pt x="46612" y="1047"/>
                    <a:pt x="48322" y="1223"/>
                  </a:cubicBezTo>
                  <a:cubicBezTo>
                    <a:pt x="50148" y="1382"/>
                    <a:pt x="51107" y="2432"/>
                    <a:pt x="51312" y="4190"/>
                  </a:cubicBezTo>
                  <a:cubicBezTo>
                    <a:pt x="51837" y="8595"/>
                    <a:pt x="52431" y="13000"/>
                    <a:pt x="52887" y="17429"/>
                  </a:cubicBezTo>
                  <a:cubicBezTo>
                    <a:pt x="53366" y="21902"/>
                    <a:pt x="53709" y="26399"/>
                    <a:pt x="54074" y="30895"/>
                  </a:cubicBezTo>
                  <a:cubicBezTo>
                    <a:pt x="54234" y="32836"/>
                    <a:pt x="54165" y="34776"/>
                    <a:pt x="53618" y="36693"/>
                  </a:cubicBezTo>
                  <a:cubicBezTo>
                    <a:pt x="53389" y="37423"/>
                    <a:pt x="52910" y="37834"/>
                    <a:pt x="52180" y="37994"/>
                  </a:cubicBezTo>
                  <a:cubicBezTo>
                    <a:pt x="51792" y="38063"/>
                    <a:pt x="51426" y="38154"/>
                    <a:pt x="51038" y="38154"/>
                  </a:cubicBezTo>
                  <a:cubicBezTo>
                    <a:pt x="45857" y="38336"/>
                    <a:pt x="40653" y="38519"/>
                    <a:pt x="35471" y="38702"/>
                  </a:cubicBezTo>
                  <a:cubicBezTo>
                    <a:pt x="31842" y="38839"/>
                    <a:pt x="28190" y="38998"/>
                    <a:pt x="24561" y="39135"/>
                  </a:cubicBezTo>
                  <a:cubicBezTo>
                    <a:pt x="20567" y="39272"/>
                    <a:pt x="16549" y="39478"/>
                    <a:pt x="12555" y="39501"/>
                  </a:cubicBezTo>
                  <a:cubicBezTo>
                    <a:pt x="9793" y="39501"/>
                    <a:pt x="7031" y="39272"/>
                    <a:pt x="4292" y="39067"/>
                  </a:cubicBezTo>
                  <a:cubicBezTo>
                    <a:pt x="3014" y="38998"/>
                    <a:pt x="2489" y="38473"/>
                    <a:pt x="2215" y="37286"/>
                  </a:cubicBezTo>
                  <a:cubicBezTo>
                    <a:pt x="2032" y="36488"/>
                    <a:pt x="1850" y="35689"/>
                    <a:pt x="1804" y="34890"/>
                  </a:cubicBezTo>
                  <a:cubicBezTo>
                    <a:pt x="1507" y="30485"/>
                    <a:pt x="1233" y="26056"/>
                    <a:pt x="960" y="21651"/>
                  </a:cubicBezTo>
                  <a:cubicBezTo>
                    <a:pt x="868" y="20168"/>
                    <a:pt x="823" y="18684"/>
                    <a:pt x="708" y="17200"/>
                  </a:cubicBezTo>
                  <a:cubicBezTo>
                    <a:pt x="708" y="17018"/>
                    <a:pt x="412" y="16835"/>
                    <a:pt x="275" y="16675"/>
                  </a:cubicBezTo>
                  <a:cubicBezTo>
                    <a:pt x="184" y="16858"/>
                    <a:pt x="1" y="17063"/>
                    <a:pt x="1" y="17246"/>
                  </a:cubicBezTo>
                  <a:cubicBezTo>
                    <a:pt x="275" y="22496"/>
                    <a:pt x="526" y="27746"/>
                    <a:pt x="845" y="32995"/>
                  </a:cubicBezTo>
                  <a:cubicBezTo>
                    <a:pt x="960" y="34525"/>
                    <a:pt x="1233" y="36077"/>
                    <a:pt x="1507" y="37606"/>
                  </a:cubicBezTo>
                  <a:cubicBezTo>
                    <a:pt x="1736" y="38861"/>
                    <a:pt x="2603" y="39592"/>
                    <a:pt x="3904" y="39752"/>
                  </a:cubicBezTo>
                  <a:cubicBezTo>
                    <a:pt x="5182" y="39934"/>
                    <a:pt x="6483" y="40117"/>
                    <a:pt x="7784" y="40140"/>
                  </a:cubicBezTo>
                  <a:cubicBezTo>
                    <a:pt x="9496" y="40162"/>
                    <a:pt x="11202" y="40168"/>
                    <a:pt x="12931" y="40168"/>
                  </a:cubicBezTo>
                  <a:cubicBezTo>
                    <a:pt x="14660" y="40168"/>
                    <a:pt x="16412" y="40162"/>
                    <a:pt x="18216" y="40162"/>
                  </a:cubicBezTo>
                  <a:cubicBezTo>
                    <a:pt x="22073" y="39980"/>
                    <a:pt x="26113" y="39774"/>
                    <a:pt x="30153" y="39637"/>
                  </a:cubicBezTo>
                  <a:cubicBezTo>
                    <a:pt x="36111" y="39432"/>
                    <a:pt x="42068" y="39272"/>
                    <a:pt x="48025" y="39067"/>
                  </a:cubicBezTo>
                  <a:cubicBezTo>
                    <a:pt x="49235" y="39021"/>
                    <a:pt x="50445" y="38930"/>
                    <a:pt x="51655" y="38839"/>
                  </a:cubicBezTo>
                  <a:cubicBezTo>
                    <a:pt x="53321" y="38679"/>
                    <a:pt x="54097" y="38131"/>
                    <a:pt x="54416" y="36533"/>
                  </a:cubicBezTo>
                  <a:cubicBezTo>
                    <a:pt x="54713" y="35118"/>
                    <a:pt x="54919" y="33657"/>
                    <a:pt x="54873" y="32242"/>
                  </a:cubicBezTo>
                  <a:cubicBezTo>
                    <a:pt x="54759" y="29184"/>
                    <a:pt x="54531" y="26125"/>
                    <a:pt x="54234" y="23066"/>
                  </a:cubicBezTo>
                  <a:cubicBezTo>
                    <a:pt x="53709" y="17657"/>
                    <a:pt x="53138" y="12270"/>
                    <a:pt x="52499" y="6883"/>
                  </a:cubicBezTo>
                  <a:cubicBezTo>
                    <a:pt x="52317" y="5308"/>
                    <a:pt x="51883" y="3756"/>
                    <a:pt x="51426" y="2227"/>
                  </a:cubicBezTo>
                  <a:cubicBezTo>
                    <a:pt x="51289" y="1770"/>
                    <a:pt x="50764" y="1337"/>
                    <a:pt x="50308" y="1108"/>
                  </a:cubicBezTo>
                  <a:cubicBezTo>
                    <a:pt x="49669" y="766"/>
                    <a:pt x="48938" y="583"/>
                    <a:pt x="48208" y="447"/>
                  </a:cubicBezTo>
                  <a:cubicBezTo>
                    <a:pt x="46308" y="110"/>
                    <a:pt x="44397" y="1"/>
                    <a:pt x="42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06;p46">
              <a:extLst>
                <a:ext uri="{FF2B5EF4-FFF2-40B4-BE49-F238E27FC236}">
                  <a16:creationId xmlns:a16="http://schemas.microsoft.com/office/drawing/2014/main" id="{207D11E4-0B5A-4A22-BD04-FB5A89F3C145}"/>
                </a:ext>
              </a:extLst>
            </p:cNvPr>
            <p:cNvSpPr/>
            <p:nvPr/>
          </p:nvSpPr>
          <p:spPr>
            <a:xfrm>
              <a:off x="2433424" y="2990527"/>
              <a:ext cx="25762" cy="123098"/>
            </a:xfrm>
            <a:custGeom>
              <a:avLst/>
              <a:gdLst/>
              <a:ahLst/>
              <a:cxnLst/>
              <a:rect l="l" t="t" r="r" b="b"/>
              <a:pathLst>
                <a:path w="1439" h="6876" extrusionOk="0">
                  <a:moveTo>
                    <a:pt x="263" y="1"/>
                  </a:moveTo>
                  <a:cubicBezTo>
                    <a:pt x="243" y="1"/>
                    <a:pt x="224" y="2"/>
                    <a:pt x="206" y="5"/>
                  </a:cubicBezTo>
                  <a:cubicBezTo>
                    <a:pt x="115" y="28"/>
                    <a:pt x="1" y="256"/>
                    <a:pt x="1" y="370"/>
                  </a:cubicBezTo>
                  <a:cubicBezTo>
                    <a:pt x="92" y="1785"/>
                    <a:pt x="183" y="3201"/>
                    <a:pt x="320" y="4616"/>
                  </a:cubicBezTo>
                  <a:cubicBezTo>
                    <a:pt x="366" y="5232"/>
                    <a:pt x="503" y="5871"/>
                    <a:pt x="640" y="6487"/>
                  </a:cubicBezTo>
                  <a:cubicBezTo>
                    <a:pt x="685" y="6647"/>
                    <a:pt x="937" y="6739"/>
                    <a:pt x="1096" y="6875"/>
                  </a:cubicBezTo>
                  <a:cubicBezTo>
                    <a:pt x="1210" y="6739"/>
                    <a:pt x="1325" y="6602"/>
                    <a:pt x="1439" y="6465"/>
                  </a:cubicBezTo>
                  <a:cubicBezTo>
                    <a:pt x="1370" y="6442"/>
                    <a:pt x="1325" y="6442"/>
                    <a:pt x="1256" y="6419"/>
                  </a:cubicBezTo>
                  <a:cubicBezTo>
                    <a:pt x="1119" y="4456"/>
                    <a:pt x="982" y="2516"/>
                    <a:pt x="822" y="553"/>
                  </a:cubicBezTo>
                  <a:cubicBezTo>
                    <a:pt x="822" y="416"/>
                    <a:pt x="777" y="233"/>
                    <a:pt x="663" y="142"/>
                  </a:cubicBezTo>
                  <a:cubicBezTo>
                    <a:pt x="564" y="63"/>
                    <a:pt x="396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7;p46">
              <a:extLst>
                <a:ext uri="{FF2B5EF4-FFF2-40B4-BE49-F238E27FC236}">
                  <a16:creationId xmlns:a16="http://schemas.microsoft.com/office/drawing/2014/main" id="{09F4B4FE-07D5-4A81-8BB0-E50CDA7AA26F}"/>
                </a:ext>
              </a:extLst>
            </p:cNvPr>
            <p:cNvSpPr/>
            <p:nvPr/>
          </p:nvSpPr>
          <p:spPr>
            <a:xfrm>
              <a:off x="3486056" y="3245996"/>
              <a:ext cx="32296" cy="102993"/>
            </a:xfrm>
            <a:custGeom>
              <a:avLst/>
              <a:gdLst/>
              <a:ahLst/>
              <a:cxnLst/>
              <a:rect l="l" t="t" r="r" b="b"/>
              <a:pathLst>
                <a:path w="1804" h="5753" extrusionOk="0">
                  <a:moveTo>
                    <a:pt x="1188" y="1"/>
                  </a:moveTo>
                  <a:cubicBezTo>
                    <a:pt x="1119" y="229"/>
                    <a:pt x="982" y="435"/>
                    <a:pt x="982" y="640"/>
                  </a:cubicBezTo>
                  <a:cubicBezTo>
                    <a:pt x="959" y="959"/>
                    <a:pt x="1028" y="1256"/>
                    <a:pt x="1073" y="1553"/>
                  </a:cubicBezTo>
                  <a:cubicBezTo>
                    <a:pt x="1119" y="1576"/>
                    <a:pt x="1165" y="1599"/>
                    <a:pt x="1233" y="1621"/>
                  </a:cubicBezTo>
                  <a:cubicBezTo>
                    <a:pt x="822" y="2763"/>
                    <a:pt x="412" y="3927"/>
                    <a:pt x="46" y="5068"/>
                  </a:cubicBezTo>
                  <a:cubicBezTo>
                    <a:pt x="1" y="5273"/>
                    <a:pt x="138" y="5525"/>
                    <a:pt x="183" y="5753"/>
                  </a:cubicBezTo>
                  <a:cubicBezTo>
                    <a:pt x="366" y="5616"/>
                    <a:pt x="640" y="5547"/>
                    <a:pt x="708" y="5365"/>
                  </a:cubicBezTo>
                  <a:cubicBezTo>
                    <a:pt x="1051" y="4520"/>
                    <a:pt x="1439" y="3676"/>
                    <a:pt x="1644" y="2786"/>
                  </a:cubicBezTo>
                  <a:cubicBezTo>
                    <a:pt x="1804" y="2055"/>
                    <a:pt x="1713" y="1279"/>
                    <a:pt x="1667" y="526"/>
                  </a:cubicBezTo>
                  <a:cubicBezTo>
                    <a:pt x="1667" y="343"/>
                    <a:pt x="1347" y="183"/>
                    <a:pt x="1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8;p46">
              <a:extLst>
                <a:ext uri="{FF2B5EF4-FFF2-40B4-BE49-F238E27FC236}">
                  <a16:creationId xmlns:a16="http://schemas.microsoft.com/office/drawing/2014/main" id="{8797530E-E394-4E92-A87C-35D3EE387EC2}"/>
                </a:ext>
              </a:extLst>
            </p:cNvPr>
            <p:cNvSpPr/>
            <p:nvPr/>
          </p:nvSpPr>
          <p:spPr>
            <a:xfrm>
              <a:off x="3360179" y="2629380"/>
              <a:ext cx="111568" cy="13678"/>
            </a:xfrm>
            <a:custGeom>
              <a:avLst/>
              <a:gdLst/>
              <a:ahLst/>
              <a:cxnLst/>
              <a:rect l="l" t="t" r="r" b="b"/>
              <a:pathLst>
                <a:path w="6232" h="764" extrusionOk="0">
                  <a:moveTo>
                    <a:pt x="5775" y="1"/>
                  </a:moveTo>
                  <a:cubicBezTo>
                    <a:pt x="3995" y="1"/>
                    <a:pt x="2238" y="23"/>
                    <a:pt x="457" y="69"/>
                  </a:cubicBezTo>
                  <a:cubicBezTo>
                    <a:pt x="297" y="69"/>
                    <a:pt x="160" y="320"/>
                    <a:pt x="1" y="457"/>
                  </a:cubicBezTo>
                  <a:cubicBezTo>
                    <a:pt x="183" y="548"/>
                    <a:pt x="366" y="731"/>
                    <a:pt x="548" y="754"/>
                  </a:cubicBezTo>
                  <a:cubicBezTo>
                    <a:pt x="830" y="761"/>
                    <a:pt x="1109" y="764"/>
                    <a:pt x="1387" y="764"/>
                  </a:cubicBezTo>
                  <a:cubicBezTo>
                    <a:pt x="1943" y="764"/>
                    <a:pt x="2496" y="754"/>
                    <a:pt x="3059" y="754"/>
                  </a:cubicBezTo>
                  <a:lnTo>
                    <a:pt x="3059" y="731"/>
                  </a:lnTo>
                  <a:cubicBezTo>
                    <a:pt x="3504" y="731"/>
                    <a:pt x="3949" y="737"/>
                    <a:pt x="4397" y="737"/>
                  </a:cubicBezTo>
                  <a:cubicBezTo>
                    <a:pt x="4845" y="737"/>
                    <a:pt x="5296" y="731"/>
                    <a:pt x="5753" y="708"/>
                  </a:cubicBezTo>
                  <a:cubicBezTo>
                    <a:pt x="5912" y="708"/>
                    <a:pt x="6072" y="503"/>
                    <a:pt x="6232" y="389"/>
                  </a:cubicBezTo>
                  <a:cubicBezTo>
                    <a:pt x="6072" y="252"/>
                    <a:pt x="5935" y="1"/>
                    <a:pt x="5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9;p46">
              <a:extLst>
                <a:ext uri="{FF2B5EF4-FFF2-40B4-BE49-F238E27FC236}">
                  <a16:creationId xmlns:a16="http://schemas.microsoft.com/office/drawing/2014/main" id="{6D176A1B-C1B6-432E-9283-B09673D07CF6}"/>
                </a:ext>
              </a:extLst>
            </p:cNvPr>
            <p:cNvSpPr/>
            <p:nvPr/>
          </p:nvSpPr>
          <p:spPr>
            <a:xfrm>
              <a:off x="2403187" y="2994251"/>
              <a:ext cx="24938" cy="102617"/>
            </a:xfrm>
            <a:custGeom>
              <a:avLst/>
              <a:gdLst/>
              <a:ahLst/>
              <a:cxnLst/>
              <a:rect l="l" t="t" r="r" b="b"/>
              <a:pathLst>
                <a:path w="1393" h="5732" extrusionOk="0">
                  <a:moveTo>
                    <a:pt x="280" y="0"/>
                  </a:moveTo>
                  <a:cubicBezTo>
                    <a:pt x="270" y="0"/>
                    <a:pt x="261" y="1"/>
                    <a:pt x="252" y="2"/>
                  </a:cubicBezTo>
                  <a:cubicBezTo>
                    <a:pt x="115" y="2"/>
                    <a:pt x="23" y="231"/>
                    <a:pt x="1" y="254"/>
                  </a:cubicBezTo>
                  <a:cubicBezTo>
                    <a:pt x="229" y="2034"/>
                    <a:pt x="411" y="3632"/>
                    <a:pt x="663" y="5229"/>
                  </a:cubicBezTo>
                  <a:cubicBezTo>
                    <a:pt x="685" y="5412"/>
                    <a:pt x="959" y="5572"/>
                    <a:pt x="1142" y="5732"/>
                  </a:cubicBezTo>
                  <a:cubicBezTo>
                    <a:pt x="1210" y="5503"/>
                    <a:pt x="1393" y="5275"/>
                    <a:pt x="1370" y="5070"/>
                  </a:cubicBezTo>
                  <a:cubicBezTo>
                    <a:pt x="1279" y="4065"/>
                    <a:pt x="1165" y="3084"/>
                    <a:pt x="1028" y="2080"/>
                  </a:cubicBezTo>
                  <a:cubicBezTo>
                    <a:pt x="936" y="1486"/>
                    <a:pt x="822" y="870"/>
                    <a:pt x="685" y="276"/>
                  </a:cubicBezTo>
                  <a:cubicBezTo>
                    <a:pt x="643" y="148"/>
                    <a:pt x="420" y="0"/>
                    <a:pt x="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0;p46">
              <a:extLst>
                <a:ext uri="{FF2B5EF4-FFF2-40B4-BE49-F238E27FC236}">
                  <a16:creationId xmlns:a16="http://schemas.microsoft.com/office/drawing/2014/main" id="{6FEB9E89-47A7-4764-948B-C9289B8236DC}"/>
                </a:ext>
              </a:extLst>
            </p:cNvPr>
            <p:cNvSpPr/>
            <p:nvPr/>
          </p:nvSpPr>
          <p:spPr>
            <a:xfrm>
              <a:off x="3387964" y="2597245"/>
              <a:ext cx="100129" cy="13874"/>
            </a:xfrm>
            <a:custGeom>
              <a:avLst/>
              <a:gdLst/>
              <a:ahLst/>
              <a:cxnLst/>
              <a:rect l="l" t="t" r="r" b="b"/>
              <a:pathLst>
                <a:path w="5593" h="775" extrusionOk="0">
                  <a:moveTo>
                    <a:pt x="4941" y="0"/>
                  </a:moveTo>
                  <a:cubicBezTo>
                    <a:pt x="4847" y="0"/>
                    <a:pt x="4748" y="15"/>
                    <a:pt x="4657" y="15"/>
                  </a:cubicBezTo>
                  <a:cubicBezTo>
                    <a:pt x="3310" y="15"/>
                    <a:pt x="1964" y="15"/>
                    <a:pt x="640" y="38"/>
                  </a:cubicBezTo>
                  <a:cubicBezTo>
                    <a:pt x="412" y="38"/>
                    <a:pt x="206" y="243"/>
                    <a:pt x="1" y="358"/>
                  </a:cubicBezTo>
                  <a:cubicBezTo>
                    <a:pt x="206" y="494"/>
                    <a:pt x="389" y="746"/>
                    <a:pt x="594" y="746"/>
                  </a:cubicBezTo>
                  <a:cubicBezTo>
                    <a:pt x="971" y="768"/>
                    <a:pt x="1353" y="774"/>
                    <a:pt x="1736" y="774"/>
                  </a:cubicBezTo>
                  <a:cubicBezTo>
                    <a:pt x="2118" y="774"/>
                    <a:pt x="2500" y="768"/>
                    <a:pt x="2877" y="768"/>
                  </a:cubicBezTo>
                  <a:lnTo>
                    <a:pt x="2877" y="723"/>
                  </a:lnTo>
                  <a:cubicBezTo>
                    <a:pt x="3364" y="723"/>
                    <a:pt x="3861" y="733"/>
                    <a:pt x="4355" y="733"/>
                  </a:cubicBezTo>
                  <a:cubicBezTo>
                    <a:pt x="4601" y="733"/>
                    <a:pt x="4847" y="730"/>
                    <a:pt x="5091" y="723"/>
                  </a:cubicBezTo>
                  <a:cubicBezTo>
                    <a:pt x="5251" y="700"/>
                    <a:pt x="5433" y="517"/>
                    <a:pt x="5593" y="403"/>
                  </a:cubicBezTo>
                  <a:cubicBezTo>
                    <a:pt x="5433" y="289"/>
                    <a:pt x="5296" y="129"/>
                    <a:pt x="5136" y="38"/>
                  </a:cubicBezTo>
                  <a:cubicBezTo>
                    <a:pt x="5078" y="9"/>
                    <a:pt x="5011" y="0"/>
                    <a:pt x="49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11;p46">
              <a:extLst>
                <a:ext uri="{FF2B5EF4-FFF2-40B4-BE49-F238E27FC236}">
                  <a16:creationId xmlns:a16="http://schemas.microsoft.com/office/drawing/2014/main" id="{C8F1648C-3314-48AC-8596-5928275ADB1B}"/>
                </a:ext>
              </a:extLst>
            </p:cNvPr>
            <p:cNvSpPr/>
            <p:nvPr/>
          </p:nvSpPr>
          <p:spPr>
            <a:xfrm>
              <a:off x="3518746" y="3269287"/>
              <a:ext cx="31902" cy="79702"/>
            </a:xfrm>
            <a:custGeom>
              <a:avLst/>
              <a:gdLst/>
              <a:ahLst/>
              <a:cxnLst/>
              <a:rect l="l" t="t" r="r" b="b"/>
              <a:pathLst>
                <a:path w="1782" h="4452" extrusionOk="0">
                  <a:moveTo>
                    <a:pt x="1028" y="1"/>
                  </a:moveTo>
                  <a:cubicBezTo>
                    <a:pt x="959" y="138"/>
                    <a:pt x="845" y="298"/>
                    <a:pt x="822" y="435"/>
                  </a:cubicBezTo>
                  <a:cubicBezTo>
                    <a:pt x="731" y="1051"/>
                    <a:pt x="731" y="1690"/>
                    <a:pt x="594" y="2283"/>
                  </a:cubicBezTo>
                  <a:cubicBezTo>
                    <a:pt x="457" y="2831"/>
                    <a:pt x="183" y="3333"/>
                    <a:pt x="46" y="3881"/>
                  </a:cubicBezTo>
                  <a:cubicBezTo>
                    <a:pt x="1" y="4041"/>
                    <a:pt x="161" y="4269"/>
                    <a:pt x="206" y="4452"/>
                  </a:cubicBezTo>
                  <a:cubicBezTo>
                    <a:pt x="366" y="4361"/>
                    <a:pt x="640" y="4315"/>
                    <a:pt x="685" y="4178"/>
                  </a:cubicBezTo>
                  <a:cubicBezTo>
                    <a:pt x="1074" y="3151"/>
                    <a:pt x="1416" y="2101"/>
                    <a:pt x="1781" y="1051"/>
                  </a:cubicBezTo>
                  <a:cubicBezTo>
                    <a:pt x="1735" y="1028"/>
                    <a:pt x="1713" y="1005"/>
                    <a:pt x="1667" y="1005"/>
                  </a:cubicBezTo>
                  <a:cubicBezTo>
                    <a:pt x="1621" y="731"/>
                    <a:pt x="1621" y="457"/>
                    <a:pt x="1507" y="252"/>
                  </a:cubicBezTo>
                  <a:cubicBezTo>
                    <a:pt x="1439" y="115"/>
                    <a:pt x="1188" y="69"/>
                    <a:pt x="10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12;p46">
              <a:extLst>
                <a:ext uri="{FF2B5EF4-FFF2-40B4-BE49-F238E27FC236}">
                  <a16:creationId xmlns:a16="http://schemas.microsoft.com/office/drawing/2014/main" id="{1392477E-4CDF-4075-9E68-807547F96654}"/>
                </a:ext>
              </a:extLst>
            </p:cNvPr>
            <p:cNvSpPr/>
            <p:nvPr/>
          </p:nvSpPr>
          <p:spPr>
            <a:xfrm>
              <a:off x="2218899" y="2411614"/>
              <a:ext cx="580685" cy="492229"/>
            </a:xfrm>
            <a:custGeom>
              <a:avLst/>
              <a:gdLst/>
              <a:ahLst/>
              <a:cxnLst/>
              <a:rect l="l" t="t" r="r" b="b"/>
              <a:pathLst>
                <a:path w="32436" h="27495" extrusionOk="0">
                  <a:moveTo>
                    <a:pt x="27939" y="1300"/>
                  </a:moveTo>
                  <a:cubicBezTo>
                    <a:pt x="28007" y="1323"/>
                    <a:pt x="28076" y="1345"/>
                    <a:pt x="28121" y="1368"/>
                  </a:cubicBezTo>
                  <a:cubicBezTo>
                    <a:pt x="28121" y="2281"/>
                    <a:pt x="28213" y="3217"/>
                    <a:pt x="28098" y="4130"/>
                  </a:cubicBezTo>
                  <a:cubicBezTo>
                    <a:pt x="28053" y="4450"/>
                    <a:pt x="27573" y="4723"/>
                    <a:pt x="27299" y="5020"/>
                  </a:cubicBezTo>
                  <a:cubicBezTo>
                    <a:pt x="27254" y="4997"/>
                    <a:pt x="27208" y="4975"/>
                    <a:pt x="27140" y="4952"/>
                  </a:cubicBezTo>
                  <a:cubicBezTo>
                    <a:pt x="27140" y="4039"/>
                    <a:pt x="27071" y="3126"/>
                    <a:pt x="27185" y="2236"/>
                  </a:cubicBezTo>
                  <a:cubicBezTo>
                    <a:pt x="27231" y="1893"/>
                    <a:pt x="27688" y="1619"/>
                    <a:pt x="27939" y="1300"/>
                  </a:cubicBezTo>
                  <a:close/>
                  <a:moveTo>
                    <a:pt x="31408" y="4016"/>
                  </a:moveTo>
                  <a:lnTo>
                    <a:pt x="31408" y="4016"/>
                  </a:lnTo>
                  <a:cubicBezTo>
                    <a:pt x="30993" y="5002"/>
                    <a:pt x="30277" y="5489"/>
                    <a:pt x="29259" y="5489"/>
                  </a:cubicBezTo>
                  <a:cubicBezTo>
                    <a:pt x="28934" y="5489"/>
                    <a:pt x="28577" y="5439"/>
                    <a:pt x="28190" y="5340"/>
                  </a:cubicBezTo>
                  <a:cubicBezTo>
                    <a:pt x="28806" y="3856"/>
                    <a:pt x="30221" y="4267"/>
                    <a:pt x="31408" y="4016"/>
                  </a:cubicBezTo>
                  <a:close/>
                  <a:moveTo>
                    <a:pt x="26113" y="2806"/>
                  </a:moveTo>
                  <a:cubicBezTo>
                    <a:pt x="26204" y="2829"/>
                    <a:pt x="26295" y="2875"/>
                    <a:pt x="26386" y="2897"/>
                  </a:cubicBezTo>
                  <a:cubicBezTo>
                    <a:pt x="26386" y="3810"/>
                    <a:pt x="26432" y="4723"/>
                    <a:pt x="26341" y="5636"/>
                  </a:cubicBezTo>
                  <a:cubicBezTo>
                    <a:pt x="26318" y="5910"/>
                    <a:pt x="25930" y="6184"/>
                    <a:pt x="25588" y="6595"/>
                  </a:cubicBezTo>
                  <a:cubicBezTo>
                    <a:pt x="25542" y="5545"/>
                    <a:pt x="25405" y="4678"/>
                    <a:pt x="25473" y="3856"/>
                  </a:cubicBezTo>
                  <a:cubicBezTo>
                    <a:pt x="25496" y="3491"/>
                    <a:pt x="25884" y="3149"/>
                    <a:pt x="26113" y="2806"/>
                  </a:cubicBezTo>
                  <a:close/>
                  <a:moveTo>
                    <a:pt x="27956" y="6119"/>
                  </a:moveTo>
                  <a:cubicBezTo>
                    <a:pt x="28321" y="6119"/>
                    <a:pt x="28806" y="6145"/>
                    <a:pt x="29468" y="6184"/>
                  </a:cubicBezTo>
                  <a:cubicBezTo>
                    <a:pt x="29054" y="6826"/>
                    <a:pt x="28721" y="7103"/>
                    <a:pt x="28089" y="7103"/>
                  </a:cubicBezTo>
                  <a:cubicBezTo>
                    <a:pt x="27709" y="7103"/>
                    <a:pt x="27222" y="7003"/>
                    <a:pt x="26546" y="6823"/>
                  </a:cubicBezTo>
                  <a:cubicBezTo>
                    <a:pt x="26873" y="6284"/>
                    <a:pt x="27036" y="6119"/>
                    <a:pt x="27956" y="6119"/>
                  </a:cubicBezTo>
                  <a:close/>
                  <a:moveTo>
                    <a:pt x="24675" y="4107"/>
                  </a:moveTo>
                  <a:cubicBezTo>
                    <a:pt x="24743" y="5226"/>
                    <a:pt x="24812" y="6116"/>
                    <a:pt x="24834" y="7006"/>
                  </a:cubicBezTo>
                  <a:cubicBezTo>
                    <a:pt x="24834" y="7189"/>
                    <a:pt x="24583" y="7394"/>
                    <a:pt x="24424" y="7554"/>
                  </a:cubicBezTo>
                  <a:cubicBezTo>
                    <a:pt x="24195" y="7782"/>
                    <a:pt x="23944" y="7987"/>
                    <a:pt x="23579" y="8307"/>
                  </a:cubicBezTo>
                  <a:cubicBezTo>
                    <a:pt x="23579" y="7211"/>
                    <a:pt x="23488" y="6230"/>
                    <a:pt x="23625" y="5248"/>
                  </a:cubicBezTo>
                  <a:cubicBezTo>
                    <a:pt x="23670" y="4883"/>
                    <a:pt x="24241" y="4564"/>
                    <a:pt x="24675" y="4107"/>
                  </a:cubicBezTo>
                  <a:close/>
                  <a:moveTo>
                    <a:pt x="26203" y="7609"/>
                  </a:moveTo>
                  <a:cubicBezTo>
                    <a:pt x="26741" y="7609"/>
                    <a:pt x="27319" y="7746"/>
                    <a:pt x="27893" y="7805"/>
                  </a:cubicBezTo>
                  <a:cubicBezTo>
                    <a:pt x="27444" y="8336"/>
                    <a:pt x="27067" y="8830"/>
                    <a:pt x="26355" y="8830"/>
                  </a:cubicBezTo>
                  <a:cubicBezTo>
                    <a:pt x="26272" y="8830"/>
                    <a:pt x="26183" y="8824"/>
                    <a:pt x="26090" y="8809"/>
                  </a:cubicBezTo>
                  <a:cubicBezTo>
                    <a:pt x="25871" y="8773"/>
                    <a:pt x="25652" y="8762"/>
                    <a:pt x="25429" y="8762"/>
                  </a:cubicBezTo>
                  <a:cubicBezTo>
                    <a:pt x="25096" y="8762"/>
                    <a:pt x="24757" y="8786"/>
                    <a:pt x="24401" y="8786"/>
                  </a:cubicBezTo>
                  <a:cubicBezTo>
                    <a:pt x="24866" y="7842"/>
                    <a:pt x="25500" y="7609"/>
                    <a:pt x="26203" y="7609"/>
                  </a:cubicBezTo>
                  <a:close/>
                  <a:moveTo>
                    <a:pt x="4908" y="11480"/>
                  </a:moveTo>
                  <a:lnTo>
                    <a:pt x="4908" y="11480"/>
                  </a:lnTo>
                  <a:cubicBezTo>
                    <a:pt x="4611" y="12553"/>
                    <a:pt x="4406" y="13625"/>
                    <a:pt x="4018" y="14652"/>
                  </a:cubicBezTo>
                  <a:cubicBezTo>
                    <a:pt x="3881" y="15086"/>
                    <a:pt x="3401" y="15406"/>
                    <a:pt x="3082" y="15771"/>
                  </a:cubicBezTo>
                  <a:cubicBezTo>
                    <a:pt x="3036" y="15748"/>
                    <a:pt x="2991" y="15725"/>
                    <a:pt x="2922" y="15680"/>
                  </a:cubicBezTo>
                  <a:cubicBezTo>
                    <a:pt x="3196" y="14105"/>
                    <a:pt x="3858" y="12735"/>
                    <a:pt x="4908" y="11480"/>
                  </a:cubicBezTo>
                  <a:close/>
                  <a:moveTo>
                    <a:pt x="15143" y="15145"/>
                  </a:moveTo>
                  <a:cubicBezTo>
                    <a:pt x="15393" y="15145"/>
                    <a:pt x="15644" y="15184"/>
                    <a:pt x="15864" y="15269"/>
                  </a:cubicBezTo>
                  <a:cubicBezTo>
                    <a:pt x="15544" y="15520"/>
                    <a:pt x="15225" y="15725"/>
                    <a:pt x="14997" y="15999"/>
                  </a:cubicBezTo>
                  <a:cubicBezTo>
                    <a:pt x="14837" y="16159"/>
                    <a:pt x="14814" y="16410"/>
                    <a:pt x="14723" y="16638"/>
                  </a:cubicBezTo>
                  <a:cubicBezTo>
                    <a:pt x="14765" y="16634"/>
                    <a:pt x="14807" y="16633"/>
                    <a:pt x="14850" y="16633"/>
                  </a:cubicBezTo>
                  <a:cubicBezTo>
                    <a:pt x="14935" y="16633"/>
                    <a:pt x="15020" y="16638"/>
                    <a:pt x="15102" y="16638"/>
                  </a:cubicBezTo>
                  <a:cubicBezTo>
                    <a:pt x="15225" y="16638"/>
                    <a:pt x="15339" y="16627"/>
                    <a:pt x="15430" y="16570"/>
                  </a:cubicBezTo>
                  <a:cubicBezTo>
                    <a:pt x="15796" y="16364"/>
                    <a:pt x="16115" y="16068"/>
                    <a:pt x="16435" y="15794"/>
                  </a:cubicBezTo>
                  <a:lnTo>
                    <a:pt x="16435" y="15794"/>
                  </a:lnTo>
                  <a:cubicBezTo>
                    <a:pt x="16754" y="16342"/>
                    <a:pt x="16594" y="16958"/>
                    <a:pt x="16069" y="17346"/>
                  </a:cubicBezTo>
                  <a:cubicBezTo>
                    <a:pt x="15855" y="17518"/>
                    <a:pt x="15503" y="17604"/>
                    <a:pt x="15142" y="17604"/>
                  </a:cubicBezTo>
                  <a:cubicBezTo>
                    <a:pt x="14735" y="17604"/>
                    <a:pt x="14315" y="17495"/>
                    <a:pt x="14061" y="17277"/>
                  </a:cubicBezTo>
                  <a:cubicBezTo>
                    <a:pt x="13650" y="16912"/>
                    <a:pt x="13536" y="16045"/>
                    <a:pt x="13833" y="15634"/>
                  </a:cubicBezTo>
                  <a:cubicBezTo>
                    <a:pt x="14037" y="15335"/>
                    <a:pt x="14588" y="15145"/>
                    <a:pt x="15143" y="15145"/>
                  </a:cubicBezTo>
                  <a:close/>
                  <a:moveTo>
                    <a:pt x="3881" y="16090"/>
                  </a:moveTo>
                  <a:lnTo>
                    <a:pt x="3881" y="16090"/>
                  </a:lnTo>
                  <a:cubicBezTo>
                    <a:pt x="4223" y="17186"/>
                    <a:pt x="3744" y="17916"/>
                    <a:pt x="2922" y="18533"/>
                  </a:cubicBezTo>
                  <a:cubicBezTo>
                    <a:pt x="2534" y="17323"/>
                    <a:pt x="2671" y="16958"/>
                    <a:pt x="3881" y="16090"/>
                  </a:cubicBezTo>
                  <a:close/>
                  <a:moveTo>
                    <a:pt x="4086" y="18533"/>
                  </a:moveTo>
                  <a:lnTo>
                    <a:pt x="4086" y="18533"/>
                  </a:lnTo>
                  <a:cubicBezTo>
                    <a:pt x="4634" y="19583"/>
                    <a:pt x="4588" y="19720"/>
                    <a:pt x="3470" y="20701"/>
                  </a:cubicBezTo>
                  <a:cubicBezTo>
                    <a:pt x="2899" y="19606"/>
                    <a:pt x="2945" y="19514"/>
                    <a:pt x="4086" y="18533"/>
                  </a:cubicBezTo>
                  <a:close/>
                  <a:moveTo>
                    <a:pt x="15188" y="9849"/>
                  </a:moveTo>
                  <a:cubicBezTo>
                    <a:pt x="16848" y="9849"/>
                    <a:pt x="18352" y="10538"/>
                    <a:pt x="19699" y="11868"/>
                  </a:cubicBezTo>
                  <a:cubicBezTo>
                    <a:pt x="18672" y="12781"/>
                    <a:pt x="17713" y="13648"/>
                    <a:pt x="16731" y="14493"/>
                  </a:cubicBezTo>
                  <a:cubicBezTo>
                    <a:pt x="16681" y="14543"/>
                    <a:pt x="16596" y="14562"/>
                    <a:pt x="16500" y="14562"/>
                  </a:cubicBezTo>
                  <a:cubicBezTo>
                    <a:pt x="16378" y="14562"/>
                    <a:pt x="16240" y="14531"/>
                    <a:pt x="16138" y="14493"/>
                  </a:cubicBezTo>
                  <a:cubicBezTo>
                    <a:pt x="15804" y="14372"/>
                    <a:pt x="15470" y="14316"/>
                    <a:pt x="15143" y="14316"/>
                  </a:cubicBezTo>
                  <a:cubicBezTo>
                    <a:pt x="14667" y="14316"/>
                    <a:pt x="14207" y="14436"/>
                    <a:pt x="13787" y="14652"/>
                  </a:cubicBezTo>
                  <a:cubicBezTo>
                    <a:pt x="12554" y="15269"/>
                    <a:pt x="12600" y="17255"/>
                    <a:pt x="13787" y="17985"/>
                  </a:cubicBezTo>
                  <a:cubicBezTo>
                    <a:pt x="14186" y="18236"/>
                    <a:pt x="14683" y="18362"/>
                    <a:pt x="15168" y="18362"/>
                  </a:cubicBezTo>
                  <a:cubicBezTo>
                    <a:pt x="15653" y="18362"/>
                    <a:pt x="16127" y="18236"/>
                    <a:pt x="16480" y="17985"/>
                  </a:cubicBezTo>
                  <a:cubicBezTo>
                    <a:pt x="17256" y="17414"/>
                    <a:pt x="17530" y="16570"/>
                    <a:pt x="17279" y="15543"/>
                  </a:cubicBezTo>
                  <a:cubicBezTo>
                    <a:pt x="17234" y="15360"/>
                    <a:pt x="17256" y="15086"/>
                    <a:pt x="17370" y="14972"/>
                  </a:cubicBezTo>
                  <a:cubicBezTo>
                    <a:pt x="18261" y="14127"/>
                    <a:pt x="19197" y="13329"/>
                    <a:pt x="20178" y="12438"/>
                  </a:cubicBezTo>
                  <a:cubicBezTo>
                    <a:pt x="21365" y="14516"/>
                    <a:pt x="21479" y="16547"/>
                    <a:pt x="20475" y="18578"/>
                  </a:cubicBezTo>
                  <a:cubicBezTo>
                    <a:pt x="19425" y="20701"/>
                    <a:pt x="17759" y="22185"/>
                    <a:pt x="15248" y="22436"/>
                  </a:cubicBezTo>
                  <a:cubicBezTo>
                    <a:pt x="15004" y="22460"/>
                    <a:pt x="14766" y="22472"/>
                    <a:pt x="14535" y="22472"/>
                  </a:cubicBezTo>
                  <a:cubicBezTo>
                    <a:pt x="11274" y="22472"/>
                    <a:pt x="9371" y="20137"/>
                    <a:pt x="8902" y="17643"/>
                  </a:cubicBezTo>
                  <a:cubicBezTo>
                    <a:pt x="8195" y="14036"/>
                    <a:pt x="10021" y="10978"/>
                    <a:pt x="13536" y="10065"/>
                  </a:cubicBezTo>
                  <a:cubicBezTo>
                    <a:pt x="14103" y="9920"/>
                    <a:pt x="14653" y="9849"/>
                    <a:pt x="15188" y="9849"/>
                  </a:cubicBezTo>
                  <a:close/>
                  <a:moveTo>
                    <a:pt x="4794" y="20541"/>
                  </a:moveTo>
                  <a:lnTo>
                    <a:pt x="4794" y="20541"/>
                  </a:lnTo>
                  <a:cubicBezTo>
                    <a:pt x="5479" y="21660"/>
                    <a:pt x="5479" y="21660"/>
                    <a:pt x="4588" y="22618"/>
                  </a:cubicBezTo>
                  <a:cubicBezTo>
                    <a:pt x="3675" y="21728"/>
                    <a:pt x="3698" y="21523"/>
                    <a:pt x="4794" y="20541"/>
                  </a:cubicBezTo>
                  <a:close/>
                  <a:moveTo>
                    <a:pt x="5798" y="22436"/>
                  </a:moveTo>
                  <a:cubicBezTo>
                    <a:pt x="6643" y="23143"/>
                    <a:pt x="6643" y="23349"/>
                    <a:pt x="5798" y="24056"/>
                  </a:cubicBezTo>
                  <a:cubicBezTo>
                    <a:pt x="4931" y="23372"/>
                    <a:pt x="4931" y="23280"/>
                    <a:pt x="5798" y="22436"/>
                  </a:cubicBezTo>
                  <a:close/>
                  <a:moveTo>
                    <a:pt x="7053" y="23828"/>
                  </a:moveTo>
                  <a:cubicBezTo>
                    <a:pt x="7419" y="24148"/>
                    <a:pt x="7738" y="24422"/>
                    <a:pt x="8103" y="24741"/>
                  </a:cubicBezTo>
                  <a:cubicBezTo>
                    <a:pt x="7921" y="24992"/>
                    <a:pt x="7784" y="25221"/>
                    <a:pt x="7578" y="25540"/>
                  </a:cubicBezTo>
                  <a:cubicBezTo>
                    <a:pt x="7145" y="25221"/>
                    <a:pt x="6802" y="24969"/>
                    <a:pt x="6392" y="24673"/>
                  </a:cubicBezTo>
                  <a:cubicBezTo>
                    <a:pt x="6620" y="24376"/>
                    <a:pt x="6825" y="24125"/>
                    <a:pt x="7053" y="23828"/>
                  </a:cubicBezTo>
                  <a:close/>
                  <a:moveTo>
                    <a:pt x="14833" y="6498"/>
                  </a:moveTo>
                  <a:cubicBezTo>
                    <a:pt x="17592" y="6498"/>
                    <a:pt x="20132" y="7504"/>
                    <a:pt x="22232" y="9517"/>
                  </a:cubicBezTo>
                  <a:cubicBezTo>
                    <a:pt x="21548" y="10133"/>
                    <a:pt x="20908" y="10727"/>
                    <a:pt x="20315" y="11274"/>
                  </a:cubicBezTo>
                  <a:cubicBezTo>
                    <a:pt x="19653" y="10818"/>
                    <a:pt x="19060" y="10339"/>
                    <a:pt x="18398" y="9973"/>
                  </a:cubicBezTo>
                  <a:cubicBezTo>
                    <a:pt x="17358" y="9397"/>
                    <a:pt x="16229" y="9130"/>
                    <a:pt x="15112" y="9130"/>
                  </a:cubicBezTo>
                  <a:cubicBezTo>
                    <a:pt x="12158" y="9130"/>
                    <a:pt x="9288" y="10997"/>
                    <a:pt x="8377" y="13945"/>
                  </a:cubicBezTo>
                  <a:cubicBezTo>
                    <a:pt x="7784" y="15885"/>
                    <a:pt x="7898" y="17734"/>
                    <a:pt x="8743" y="19560"/>
                  </a:cubicBezTo>
                  <a:cubicBezTo>
                    <a:pt x="9863" y="21922"/>
                    <a:pt x="12178" y="23249"/>
                    <a:pt x="14596" y="23249"/>
                  </a:cubicBezTo>
                  <a:cubicBezTo>
                    <a:pt x="15824" y="23249"/>
                    <a:pt x="17078" y="22907"/>
                    <a:pt x="18215" y="22185"/>
                  </a:cubicBezTo>
                  <a:cubicBezTo>
                    <a:pt x="21730" y="19948"/>
                    <a:pt x="22826" y="15954"/>
                    <a:pt x="20977" y="12301"/>
                  </a:cubicBezTo>
                  <a:cubicBezTo>
                    <a:pt x="20886" y="12142"/>
                    <a:pt x="20863" y="11845"/>
                    <a:pt x="20954" y="11731"/>
                  </a:cubicBezTo>
                  <a:cubicBezTo>
                    <a:pt x="21525" y="11160"/>
                    <a:pt x="22118" y="10635"/>
                    <a:pt x="22734" y="10087"/>
                  </a:cubicBezTo>
                  <a:cubicBezTo>
                    <a:pt x="23944" y="11343"/>
                    <a:pt x="24538" y="12781"/>
                    <a:pt x="24743" y="14424"/>
                  </a:cubicBezTo>
                  <a:cubicBezTo>
                    <a:pt x="25314" y="19423"/>
                    <a:pt x="22643" y="23098"/>
                    <a:pt x="18831" y="24833"/>
                  </a:cubicBezTo>
                  <a:cubicBezTo>
                    <a:pt x="17333" y="25511"/>
                    <a:pt x="15734" y="25854"/>
                    <a:pt x="14169" y="25854"/>
                  </a:cubicBezTo>
                  <a:cubicBezTo>
                    <a:pt x="9682" y="25854"/>
                    <a:pt x="5482" y="23031"/>
                    <a:pt x="4771" y="17209"/>
                  </a:cubicBezTo>
                  <a:cubicBezTo>
                    <a:pt x="4474" y="14767"/>
                    <a:pt x="4976" y="12438"/>
                    <a:pt x="6620" y="10544"/>
                  </a:cubicBezTo>
                  <a:cubicBezTo>
                    <a:pt x="8651" y="8193"/>
                    <a:pt x="11276" y="6618"/>
                    <a:pt x="14472" y="6504"/>
                  </a:cubicBezTo>
                  <a:cubicBezTo>
                    <a:pt x="14592" y="6500"/>
                    <a:pt x="14713" y="6498"/>
                    <a:pt x="14833" y="6498"/>
                  </a:cubicBezTo>
                  <a:close/>
                  <a:moveTo>
                    <a:pt x="8720" y="25175"/>
                  </a:moveTo>
                  <a:cubicBezTo>
                    <a:pt x="9108" y="25358"/>
                    <a:pt x="9496" y="25540"/>
                    <a:pt x="9929" y="25746"/>
                  </a:cubicBezTo>
                  <a:cubicBezTo>
                    <a:pt x="9741" y="26157"/>
                    <a:pt x="9614" y="26357"/>
                    <a:pt x="9381" y="26357"/>
                  </a:cubicBezTo>
                  <a:cubicBezTo>
                    <a:pt x="9163" y="26357"/>
                    <a:pt x="8851" y="26180"/>
                    <a:pt x="8309" y="25837"/>
                  </a:cubicBezTo>
                  <a:cubicBezTo>
                    <a:pt x="8423" y="25654"/>
                    <a:pt x="8537" y="25449"/>
                    <a:pt x="8720" y="25175"/>
                  </a:cubicBezTo>
                  <a:close/>
                  <a:moveTo>
                    <a:pt x="10841" y="26053"/>
                  </a:moveTo>
                  <a:cubicBezTo>
                    <a:pt x="10916" y="26053"/>
                    <a:pt x="11006" y="26078"/>
                    <a:pt x="11116" y="26134"/>
                  </a:cubicBezTo>
                  <a:cubicBezTo>
                    <a:pt x="11253" y="26202"/>
                    <a:pt x="11345" y="26362"/>
                    <a:pt x="11459" y="26499"/>
                  </a:cubicBezTo>
                  <a:cubicBezTo>
                    <a:pt x="11139" y="26567"/>
                    <a:pt x="10842" y="26636"/>
                    <a:pt x="10454" y="26704"/>
                  </a:cubicBezTo>
                  <a:cubicBezTo>
                    <a:pt x="10524" y="26306"/>
                    <a:pt x="10606" y="26053"/>
                    <a:pt x="10841" y="26053"/>
                  </a:cubicBezTo>
                  <a:close/>
                  <a:moveTo>
                    <a:pt x="28611" y="1"/>
                  </a:moveTo>
                  <a:cubicBezTo>
                    <a:pt x="28483" y="1"/>
                    <a:pt x="28275" y="91"/>
                    <a:pt x="28167" y="181"/>
                  </a:cubicBezTo>
                  <a:cubicBezTo>
                    <a:pt x="26523" y="1574"/>
                    <a:pt x="24880" y="2989"/>
                    <a:pt x="23282" y="4427"/>
                  </a:cubicBezTo>
                  <a:cubicBezTo>
                    <a:pt x="23031" y="4655"/>
                    <a:pt x="22871" y="5134"/>
                    <a:pt x="22849" y="5500"/>
                  </a:cubicBezTo>
                  <a:cubicBezTo>
                    <a:pt x="22803" y="6595"/>
                    <a:pt x="22849" y="7668"/>
                    <a:pt x="22849" y="8786"/>
                  </a:cubicBezTo>
                  <a:cubicBezTo>
                    <a:pt x="21639" y="8056"/>
                    <a:pt x="20635" y="7371"/>
                    <a:pt x="19562" y="6869"/>
                  </a:cubicBezTo>
                  <a:cubicBezTo>
                    <a:pt x="18786" y="6481"/>
                    <a:pt x="17850" y="6367"/>
                    <a:pt x="17028" y="6025"/>
                  </a:cubicBezTo>
                  <a:cubicBezTo>
                    <a:pt x="16265" y="5733"/>
                    <a:pt x="15476" y="5610"/>
                    <a:pt x="14692" y="5610"/>
                  </a:cubicBezTo>
                  <a:cubicBezTo>
                    <a:pt x="14188" y="5610"/>
                    <a:pt x="13685" y="5661"/>
                    <a:pt x="13193" y="5751"/>
                  </a:cubicBezTo>
                  <a:cubicBezTo>
                    <a:pt x="9770" y="6435"/>
                    <a:pt x="6871" y="8170"/>
                    <a:pt x="4588" y="10727"/>
                  </a:cubicBezTo>
                  <a:cubicBezTo>
                    <a:pt x="0" y="15794"/>
                    <a:pt x="1667" y="23577"/>
                    <a:pt x="8263" y="26704"/>
                  </a:cubicBezTo>
                  <a:cubicBezTo>
                    <a:pt x="9500" y="27296"/>
                    <a:pt x="10783" y="27494"/>
                    <a:pt x="12080" y="27494"/>
                  </a:cubicBezTo>
                  <a:cubicBezTo>
                    <a:pt x="13033" y="27494"/>
                    <a:pt x="13994" y="27387"/>
                    <a:pt x="14951" y="27252"/>
                  </a:cubicBezTo>
                  <a:cubicBezTo>
                    <a:pt x="17348" y="26887"/>
                    <a:pt x="19311" y="25700"/>
                    <a:pt x="21182" y="24285"/>
                  </a:cubicBezTo>
                  <a:cubicBezTo>
                    <a:pt x="25976" y="20701"/>
                    <a:pt x="26980" y="14607"/>
                    <a:pt x="23510" y="9791"/>
                  </a:cubicBezTo>
                  <a:cubicBezTo>
                    <a:pt x="23465" y="9722"/>
                    <a:pt x="23442" y="9631"/>
                    <a:pt x="23374" y="9471"/>
                  </a:cubicBezTo>
                  <a:cubicBezTo>
                    <a:pt x="23739" y="9471"/>
                    <a:pt x="24013" y="9471"/>
                    <a:pt x="24287" y="9494"/>
                  </a:cubicBezTo>
                  <a:cubicBezTo>
                    <a:pt x="25131" y="9517"/>
                    <a:pt x="25953" y="9562"/>
                    <a:pt x="26775" y="9562"/>
                  </a:cubicBezTo>
                  <a:cubicBezTo>
                    <a:pt x="27026" y="9562"/>
                    <a:pt x="27345" y="9494"/>
                    <a:pt x="27505" y="9334"/>
                  </a:cubicBezTo>
                  <a:cubicBezTo>
                    <a:pt x="29011" y="7805"/>
                    <a:pt x="30472" y="6276"/>
                    <a:pt x="31956" y="4746"/>
                  </a:cubicBezTo>
                  <a:cubicBezTo>
                    <a:pt x="32275" y="4404"/>
                    <a:pt x="32435" y="4062"/>
                    <a:pt x="32161" y="3582"/>
                  </a:cubicBezTo>
                  <a:cubicBezTo>
                    <a:pt x="32000" y="3296"/>
                    <a:pt x="31811" y="3227"/>
                    <a:pt x="31613" y="3227"/>
                  </a:cubicBezTo>
                  <a:cubicBezTo>
                    <a:pt x="31448" y="3227"/>
                    <a:pt x="31277" y="3275"/>
                    <a:pt x="31111" y="3285"/>
                  </a:cubicBezTo>
                  <a:cubicBezTo>
                    <a:pt x="30404" y="3354"/>
                    <a:pt x="29696" y="3468"/>
                    <a:pt x="28966" y="3559"/>
                  </a:cubicBezTo>
                  <a:cubicBezTo>
                    <a:pt x="28966" y="2487"/>
                    <a:pt x="28966" y="1528"/>
                    <a:pt x="28943" y="569"/>
                  </a:cubicBezTo>
                  <a:cubicBezTo>
                    <a:pt x="28943" y="387"/>
                    <a:pt x="28829" y="136"/>
                    <a:pt x="28692" y="21"/>
                  </a:cubicBezTo>
                  <a:cubicBezTo>
                    <a:pt x="28673" y="7"/>
                    <a:pt x="28645" y="1"/>
                    <a:pt x="28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3;p46">
              <a:extLst>
                <a:ext uri="{FF2B5EF4-FFF2-40B4-BE49-F238E27FC236}">
                  <a16:creationId xmlns:a16="http://schemas.microsoft.com/office/drawing/2014/main" id="{7B1888F0-A477-404E-A379-8829529E02E7}"/>
                </a:ext>
              </a:extLst>
            </p:cNvPr>
            <p:cNvSpPr/>
            <p:nvPr/>
          </p:nvSpPr>
          <p:spPr>
            <a:xfrm>
              <a:off x="2314516" y="2639996"/>
              <a:ext cx="23721" cy="39475"/>
            </a:xfrm>
            <a:custGeom>
              <a:avLst/>
              <a:gdLst/>
              <a:ahLst/>
              <a:cxnLst/>
              <a:rect l="l" t="t" r="r" b="b"/>
              <a:pathLst>
                <a:path w="1325" h="2205" extrusionOk="0">
                  <a:moveTo>
                    <a:pt x="1073" y="1"/>
                  </a:moveTo>
                  <a:cubicBezTo>
                    <a:pt x="891" y="92"/>
                    <a:pt x="754" y="115"/>
                    <a:pt x="708" y="184"/>
                  </a:cubicBezTo>
                  <a:cubicBezTo>
                    <a:pt x="457" y="754"/>
                    <a:pt x="229" y="1302"/>
                    <a:pt x="46" y="1873"/>
                  </a:cubicBezTo>
                  <a:cubicBezTo>
                    <a:pt x="1" y="1964"/>
                    <a:pt x="160" y="2169"/>
                    <a:pt x="274" y="2192"/>
                  </a:cubicBezTo>
                  <a:cubicBezTo>
                    <a:pt x="295" y="2201"/>
                    <a:pt x="320" y="2204"/>
                    <a:pt x="347" y="2204"/>
                  </a:cubicBezTo>
                  <a:cubicBezTo>
                    <a:pt x="466" y="2204"/>
                    <a:pt x="625" y="2130"/>
                    <a:pt x="662" y="2055"/>
                  </a:cubicBezTo>
                  <a:cubicBezTo>
                    <a:pt x="891" y="1553"/>
                    <a:pt x="1119" y="1028"/>
                    <a:pt x="1279" y="480"/>
                  </a:cubicBezTo>
                  <a:cubicBezTo>
                    <a:pt x="1324" y="366"/>
                    <a:pt x="1165" y="184"/>
                    <a:pt x="1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4;p46">
              <a:extLst>
                <a:ext uri="{FF2B5EF4-FFF2-40B4-BE49-F238E27FC236}">
                  <a16:creationId xmlns:a16="http://schemas.microsoft.com/office/drawing/2014/main" id="{B0F7CDD0-F7FC-4FD2-8236-0AD0790DCFCA}"/>
                </a:ext>
              </a:extLst>
            </p:cNvPr>
            <p:cNvSpPr/>
            <p:nvPr/>
          </p:nvSpPr>
          <p:spPr>
            <a:xfrm>
              <a:off x="2586258" y="2790431"/>
              <a:ext cx="32296" cy="31437"/>
            </a:xfrm>
            <a:custGeom>
              <a:avLst/>
              <a:gdLst/>
              <a:ahLst/>
              <a:cxnLst/>
              <a:rect l="l" t="t" r="r" b="b"/>
              <a:pathLst>
                <a:path w="1804" h="1756" extrusionOk="0">
                  <a:moveTo>
                    <a:pt x="1407" y="0"/>
                  </a:moveTo>
                  <a:cubicBezTo>
                    <a:pt x="1339" y="0"/>
                    <a:pt x="1274" y="12"/>
                    <a:pt x="1233" y="43"/>
                  </a:cubicBezTo>
                  <a:cubicBezTo>
                    <a:pt x="845" y="363"/>
                    <a:pt x="457" y="705"/>
                    <a:pt x="92" y="1048"/>
                  </a:cubicBezTo>
                  <a:cubicBezTo>
                    <a:pt x="23" y="1139"/>
                    <a:pt x="0" y="1344"/>
                    <a:pt x="46" y="1481"/>
                  </a:cubicBezTo>
                  <a:cubicBezTo>
                    <a:pt x="69" y="1573"/>
                    <a:pt x="229" y="1618"/>
                    <a:pt x="434" y="1755"/>
                  </a:cubicBezTo>
                  <a:cubicBezTo>
                    <a:pt x="891" y="1276"/>
                    <a:pt x="1347" y="842"/>
                    <a:pt x="1758" y="386"/>
                  </a:cubicBezTo>
                  <a:cubicBezTo>
                    <a:pt x="1804" y="317"/>
                    <a:pt x="1735" y="89"/>
                    <a:pt x="1644" y="43"/>
                  </a:cubicBezTo>
                  <a:cubicBezTo>
                    <a:pt x="1581" y="18"/>
                    <a:pt x="1491" y="0"/>
                    <a:pt x="14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5;p46">
              <a:extLst>
                <a:ext uri="{FF2B5EF4-FFF2-40B4-BE49-F238E27FC236}">
                  <a16:creationId xmlns:a16="http://schemas.microsoft.com/office/drawing/2014/main" id="{4D8B15DC-57D0-43BD-85F2-A13C61580EA5}"/>
                </a:ext>
              </a:extLst>
            </p:cNvPr>
            <p:cNvSpPr/>
            <p:nvPr/>
          </p:nvSpPr>
          <p:spPr>
            <a:xfrm>
              <a:off x="2538852" y="2827793"/>
              <a:ext cx="35984" cy="23900"/>
            </a:xfrm>
            <a:custGeom>
              <a:avLst/>
              <a:gdLst/>
              <a:ahLst/>
              <a:cxnLst/>
              <a:rect l="l" t="t" r="r" b="b"/>
              <a:pathLst>
                <a:path w="2010" h="1335" extrusionOk="0">
                  <a:moveTo>
                    <a:pt x="1556" y="0"/>
                  </a:moveTo>
                  <a:cubicBezTo>
                    <a:pt x="1530" y="0"/>
                    <a:pt x="1506" y="3"/>
                    <a:pt x="1484" y="11"/>
                  </a:cubicBezTo>
                  <a:cubicBezTo>
                    <a:pt x="1051" y="170"/>
                    <a:pt x="617" y="376"/>
                    <a:pt x="206" y="604"/>
                  </a:cubicBezTo>
                  <a:cubicBezTo>
                    <a:pt x="115" y="673"/>
                    <a:pt x="1" y="901"/>
                    <a:pt x="46" y="1015"/>
                  </a:cubicBezTo>
                  <a:cubicBezTo>
                    <a:pt x="69" y="1129"/>
                    <a:pt x="275" y="1220"/>
                    <a:pt x="434" y="1334"/>
                  </a:cubicBezTo>
                  <a:cubicBezTo>
                    <a:pt x="914" y="1083"/>
                    <a:pt x="1370" y="901"/>
                    <a:pt x="1781" y="627"/>
                  </a:cubicBezTo>
                  <a:cubicBezTo>
                    <a:pt x="1895" y="558"/>
                    <a:pt x="1941" y="307"/>
                    <a:pt x="2009" y="125"/>
                  </a:cubicBezTo>
                  <a:cubicBezTo>
                    <a:pt x="1856" y="86"/>
                    <a:pt x="1687" y="0"/>
                    <a:pt x="1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16;p46">
              <a:extLst>
                <a:ext uri="{FF2B5EF4-FFF2-40B4-BE49-F238E27FC236}">
                  <a16:creationId xmlns:a16="http://schemas.microsoft.com/office/drawing/2014/main" id="{D190773D-2DA7-424B-B274-4831AA8845E0}"/>
                </a:ext>
              </a:extLst>
            </p:cNvPr>
            <p:cNvSpPr/>
            <p:nvPr/>
          </p:nvSpPr>
          <p:spPr>
            <a:xfrm>
              <a:off x="2312475" y="2698036"/>
              <a:ext cx="17992" cy="34337"/>
            </a:xfrm>
            <a:custGeom>
              <a:avLst/>
              <a:gdLst/>
              <a:ahLst/>
              <a:cxnLst/>
              <a:rect l="l" t="t" r="r" b="b"/>
              <a:pathLst>
                <a:path w="1005" h="1918" extrusionOk="0">
                  <a:moveTo>
                    <a:pt x="366" y="0"/>
                  </a:moveTo>
                  <a:cubicBezTo>
                    <a:pt x="229" y="160"/>
                    <a:pt x="115" y="320"/>
                    <a:pt x="0" y="457"/>
                  </a:cubicBezTo>
                  <a:cubicBezTo>
                    <a:pt x="115" y="913"/>
                    <a:pt x="183" y="1256"/>
                    <a:pt x="320" y="1575"/>
                  </a:cubicBezTo>
                  <a:cubicBezTo>
                    <a:pt x="388" y="1735"/>
                    <a:pt x="640" y="1803"/>
                    <a:pt x="822" y="1917"/>
                  </a:cubicBezTo>
                  <a:cubicBezTo>
                    <a:pt x="891" y="1735"/>
                    <a:pt x="1005" y="1529"/>
                    <a:pt x="1005" y="1370"/>
                  </a:cubicBezTo>
                  <a:cubicBezTo>
                    <a:pt x="982" y="1050"/>
                    <a:pt x="891" y="753"/>
                    <a:pt x="776" y="479"/>
                  </a:cubicBezTo>
                  <a:cubicBezTo>
                    <a:pt x="708" y="297"/>
                    <a:pt x="503" y="160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671;p46">
            <a:extLst>
              <a:ext uri="{FF2B5EF4-FFF2-40B4-BE49-F238E27FC236}">
                <a16:creationId xmlns:a16="http://schemas.microsoft.com/office/drawing/2014/main" id="{C71F1537-9E12-4A2A-AF6F-7BED83ED848F}"/>
              </a:ext>
            </a:extLst>
          </p:cNvPr>
          <p:cNvSpPr txBox="1"/>
          <p:nvPr/>
        </p:nvSpPr>
        <p:spPr>
          <a:xfrm>
            <a:off x="6259235" y="2318859"/>
            <a:ext cx="2103218" cy="212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CL" sz="2000" b="1" i="0" dirty="0">
                <a:solidFill>
                  <a:schemeClr val="tx1"/>
                </a:solidFill>
                <a:effectLst/>
                <a:latin typeface="Open Sans"/>
              </a:rPr>
              <a:t>El recorrido </a:t>
            </a:r>
            <a:r>
              <a:rPr lang="es-CL" sz="2000" i="0" dirty="0">
                <a:solidFill>
                  <a:srgbClr val="333333"/>
                </a:solidFill>
                <a:effectLst/>
                <a:latin typeface="Open Sans"/>
              </a:rPr>
              <a:t>de una función son los valores que toma </a:t>
            </a: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f(x) </a:t>
            </a:r>
            <a:r>
              <a:rPr lang="es-CL" sz="2000" i="0" dirty="0">
                <a:solidFill>
                  <a:srgbClr val="333333"/>
                </a:solidFill>
                <a:effectLst/>
                <a:latin typeface="Open Sans"/>
              </a:rPr>
              <a:t>⇒</a:t>
            </a: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 y</a:t>
            </a:r>
            <a:r>
              <a:rPr lang="es-CL" sz="2000" i="0" dirty="0">
                <a:solidFill>
                  <a:srgbClr val="333333"/>
                </a:solidFill>
                <a:effectLst/>
                <a:latin typeface="Open Sans"/>
              </a:rPr>
              <a:t>. Se expresa como </a:t>
            </a:r>
            <a:r>
              <a:rPr lang="es-CL" sz="2000" b="1" i="0" dirty="0" err="1">
                <a:solidFill>
                  <a:srgbClr val="333333"/>
                </a:solidFill>
                <a:effectLst/>
                <a:latin typeface="Open Sans"/>
              </a:rPr>
              <a:t>Rec</a:t>
            </a: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 ( f ).</a:t>
            </a:r>
            <a:endParaRPr lang="es-CL" sz="2000" b="1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56" name="Google Shape;1342;p41">
            <a:extLst>
              <a:ext uri="{FF2B5EF4-FFF2-40B4-BE49-F238E27FC236}">
                <a16:creationId xmlns:a16="http://schemas.microsoft.com/office/drawing/2014/main" id="{74F0CAB7-B461-49E4-94D0-85DEC3964717}"/>
              </a:ext>
            </a:extLst>
          </p:cNvPr>
          <p:cNvGrpSpPr/>
          <p:nvPr/>
        </p:nvGrpSpPr>
        <p:grpSpPr>
          <a:xfrm rot="-2482112">
            <a:off x="4691968" y="3869633"/>
            <a:ext cx="953582" cy="396167"/>
            <a:chOff x="-605225" y="2384875"/>
            <a:chExt cx="787975" cy="303650"/>
          </a:xfrm>
        </p:grpSpPr>
        <p:sp>
          <p:nvSpPr>
            <p:cNvPr id="57" name="Google Shape;1343;p41">
              <a:extLst>
                <a:ext uri="{FF2B5EF4-FFF2-40B4-BE49-F238E27FC236}">
                  <a16:creationId xmlns:a16="http://schemas.microsoft.com/office/drawing/2014/main" id="{D65E3C65-0FF5-4C18-B8BB-1099F2E98961}"/>
                </a:ext>
              </a:extLst>
            </p:cNvPr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44;p41">
              <a:extLst>
                <a:ext uri="{FF2B5EF4-FFF2-40B4-BE49-F238E27FC236}">
                  <a16:creationId xmlns:a16="http://schemas.microsoft.com/office/drawing/2014/main" id="{8E981876-08D7-49FA-9836-2E1D0BF57FEB}"/>
                </a:ext>
              </a:extLst>
            </p:cNvPr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45;p41">
              <a:extLst>
                <a:ext uri="{FF2B5EF4-FFF2-40B4-BE49-F238E27FC236}">
                  <a16:creationId xmlns:a16="http://schemas.microsoft.com/office/drawing/2014/main" id="{1826F55F-E1EA-42D3-AB83-FD8A6FFA7582}"/>
                </a:ext>
              </a:extLst>
            </p:cNvPr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46;p41">
              <a:extLst>
                <a:ext uri="{FF2B5EF4-FFF2-40B4-BE49-F238E27FC236}">
                  <a16:creationId xmlns:a16="http://schemas.microsoft.com/office/drawing/2014/main" id="{A323A0C3-60B1-4E48-A443-A247309CBE73}"/>
                </a:ext>
              </a:extLst>
            </p:cNvPr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47;p41">
              <a:extLst>
                <a:ext uri="{FF2B5EF4-FFF2-40B4-BE49-F238E27FC236}">
                  <a16:creationId xmlns:a16="http://schemas.microsoft.com/office/drawing/2014/main" id="{1D9AB6F2-EF1D-4AD1-8D45-484F025ABDA2}"/>
                </a:ext>
              </a:extLst>
            </p:cNvPr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48;p41">
              <a:extLst>
                <a:ext uri="{FF2B5EF4-FFF2-40B4-BE49-F238E27FC236}">
                  <a16:creationId xmlns:a16="http://schemas.microsoft.com/office/drawing/2014/main" id="{D3D3BC05-790F-42BA-BEA3-68DB21DF3D8D}"/>
                </a:ext>
              </a:extLst>
            </p:cNvPr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49;p41">
              <a:extLst>
                <a:ext uri="{FF2B5EF4-FFF2-40B4-BE49-F238E27FC236}">
                  <a16:creationId xmlns:a16="http://schemas.microsoft.com/office/drawing/2014/main" id="{E99B939C-30B6-45B9-898E-BFA143333716}"/>
                </a:ext>
              </a:extLst>
            </p:cNvPr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50;p41">
              <a:extLst>
                <a:ext uri="{FF2B5EF4-FFF2-40B4-BE49-F238E27FC236}">
                  <a16:creationId xmlns:a16="http://schemas.microsoft.com/office/drawing/2014/main" id="{695B17BB-F0BE-4BBB-815B-EE9D14933C82}"/>
                </a:ext>
              </a:extLst>
            </p:cNvPr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342;p41">
            <a:extLst>
              <a:ext uri="{FF2B5EF4-FFF2-40B4-BE49-F238E27FC236}">
                <a16:creationId xmlns:a16="http://schemas.microsoft.com/office/drawing/2014/main" id="{73E2A8DE-C934-43CC-A52F-1D29F0184265}"/>
              </a:ext>
            </a:extLst>
          </p:cNvPr>
          <p:cNvGrpSpPr/>
          <p:nvPr/>
        </p:nvGrpSpPr>
        <p:grpSpPr>
          <a:xfrm rot="8452899">
            <a:off x="3573929" y="1337131"/>
            <a:ext cx="953582" cy="396167"/>
            <a:chOff x="-605225" y="2384875"/>
            <a:chExt cx="787975" cy="303650"/>
          </a:xfrm>
        </p:grpSpPr>
        <p:sp>
          <p:nvSpPr>
            <p:cNvPr id="66" name="Google Shape;1343;p41">
              <a:extLst>
                <a:ext uri="{FF2B5EF4-FFF2-40B4-BE49-F238E27FC236}">
                  <a16:creationId xmlns:a16="http://schemas.microsoft.com/office/drawing/2014/main" id="{882088C7-4C35-4FCB-A721-6482C934D0E3}"/>
                </a:ext>
              </a:extLst>
            </p:cNvPr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44;p41">
              <a:extLst>
                <a:ext uri="{FF2B5EF4-FFF2-40B4-BE49-F238E27FC236}">
                  <a16:creationId xmlns:a16="http://schemas.microsoft.com/office/drawing/2014/main" id="{F90B47F6-50B8-4C3A-BF04-112C71D75CB4}"/>
                </a:ext>
              </a:extLst>
            </p:cNvPr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45;p41">
              <a:extLst>
                <a:ext uri="{FF2B5EF4-FFF2-40B4-BE49-F238E27FC236}">
                  <a16:creationId xmlns:a16="http://schemas.microsoft.com/office/drawing/2014/main" id="{ABF78CD8-DC57-498C-B9E0-D15BD3F65244}"/>
                </a:ext>
              </a:extLst>
            </p:cNvPr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46;p41">
              <a:extLst>
                <a:ext uri="{FF2B5EF4-FFF2-40B4-BE49-F238E27FC236}">
                  <a16:creationId xmlns:a16="http://schemas.microsoft.com/office/drawing/2014/main" id="{DABCBB9A-AE57-4695-B30D-829DC58B1B60}"/>
                </a:ext>
              </a:extLst>
            </p:cNvPr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47;p41">
              <a:extLst>
                <a:ext uri="{FF2B5EF4-FFF2-40B4-BE49-F238E27FC236}">
                  <a16:creationId xmlns:a16="http://schemas.microsoft.com/office/drawing/2014/main" id="{CC278BB0-0215-4A3C-9041-4B1D05CA8A36}"/>
                </a:ext>
              </a:extLst>
            </p:cNvPr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48;p41">
              <a:extLst>
                <a:ext uri="{FF2B5EF4-FFF2-40B4-BE49-F238E27FC236}">
                  <a16:creationId xmlns:a16="http://schemas.microsoft.com/office/drawing/2014/main" id="{2DD4931A-E5BF-4AA5-B02C-BD47A8E33F9A}"/>
                </a:ext>
              </a:extLst>
            </p:cNvPr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49;p41">
              <a:extLst>
                <a:ext uri="{FF2B5EF4-FFF2-40B4-BE49-F238E27FC236}">
                  <a16:creationId xmlns:a16="http://schemas.microsoft.com/office/drawing/2014/main" id="{14C0F007-C859-4C34-9C75-45344D3B795B}"/>
                </a:ext>
              </a:extLst>
            </p:cNvPr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50;p41">
              <a:extLst>
                <a:ext uri="{FF2B5EF4-FFF2-40B4-BE49-F238E27FC236}">
                  <a16:creationId xmlns:a16="http://schemas.microsoft.com/office/drawing/2014/main" id="{D6547BC4-8990-4A42-98BE-31C58FE5CED8}"/>
                </a:ext>
              </a:extLst>
            </p:cNvPr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8"/>
          <p:cNvGrpSpPr/>
          <p:nvPr/>
        </p:nvGrpSpPr>
        <p:grpSpPr>
          <a:xfrm>
            <a:off x="5126869" y="2132512"/>
            <a:ext cx="2235214" cy="176025"/>
            <a:chOff x="4345425" y="2175475"/>
            <a:chExt cx="800750" cy="176025"/>
          </a:xfrm>
        </p:grpSpPr>
        <p:sp>
          <p:nvSpPr>
            <p:cNvPr id="1183" name="Google Shape;1183;p3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38"/>
          <p:cNvSpPr txBox="1">
            <a:spLocks noGrp="1"/>
          </p:cNvSpPr>
          <p:nvPr>
            <p:ph type="title"/>
          </p:nvPr>
        </p:nvSpPr>
        <p:spPr>
          <a:xfrm>
            <a:off x="2146895" y="228800"/>
            <a:ext cx="6282033" cy="4740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 de DOMINIO Y RECORRIDO</a:t>
            </a:r>
            <a:endParaRPr dirty="0"/>
          </a:p>
        </p:txBody>
      </p:sp>
      <p:sp>
        <p:nvSpPr>
          <p:cNvPr id="1189" name="Google Shape;1189;p38"/>
          <p:cNvSpPr txBox="1">
            <a:spLocks noGrp="1"/>
          </p:cNvSpPr>
          <p:nvPr>
            <p:ph type="subTitle" idx="1"/>
          </p:nvPr>
        </p:nvSpPr>
        <p:spPr>
          <a:xfrm>
            <a:off x="623135" y="773949"/>
            <a:ext cx="7930722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- Si te entregan los datos en una tabla de valores:</a:t>
            </a:r>
          </a:p>
          <a:p>
            <a:pPr algn="l"/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El dominio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 son los valores de x (variable independiente)</a:t>
            </a:r>
          </a:p>
          <a:p>
            <a:pPr algn="l"/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El recorrido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 son los valores de y (variable dependiente)</a:t>
            </a:r>
          </a:p>
        </p:txBody>
      </p:sp>
      <p:sp>
        <p:nvSpPr>
          <p:cNvPr id="1197" name="Google Shape;1197;p38"/>
          <p:cNvSpPr/>
          <p:nvPr/>
        </p:nvSpPr>
        <p:spPr>
          <a:xfrm rot="-5897885" flipH="1">
            <a:off x="7633439" y="3165239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8"/>
          <p:cNvSpPr/>
          <p:nvPr/>
        </p:nvSpPr>
        <p:spPr>
          <a:xfrm rot="-1160172">
            <a:off x="957253" y="3316282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38"/>
          <p:cNvGrpSpPr/>
          <p:nvPr/>
        </p:nvGrpSpPr>
        <p:grpSpPr>
          <a:xfrm rot="-525446">
            <a:off x="637049" y="502313"/>
            <a:ext cx="1299940" cy="282304"/>
            <a:chOff x="256250" y="3704650"/>
            <a:chExt cx="960300" cy="231700"/>
          </a:xfrm>
        </p:grpSpPr>
        <p:sp>
          <p:nvSpPr>
            <p:cNvPr id="1213" name="Google Shape;1213;p38"/>
            <p:cNvSpPr/>
            <p:nvPr/>
          </p:nvSpPr>
          <p:spPr>
            <a:xfrm>
              <a:off x="256250" y="3704650"/>
              <a:ext cx="960300" cy="231700"/>
            </a:xfrm>
            <a:custGeom>
              <a:avLst/>
              <a:gdLst/>
              <a:ahLst/>
              <a:cxnLst/>
              <a:rect l="l" t="t" r="r" b="b"/>
              <a:pathLst>
                <a:path w="38412" h="9268" extrusionOk="0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410575" y="3737725"/>
              <a:ext cx="82550" cy="111100"/>
            </a:xfrm>
            <a:custGeom>
              <a:avLst/>
              <a:gdLst/>
              <a:ahLst/>
              <a:cxnLst/>
              <a:rect l="l" t="t" r="r" b="b"/>
              <a:pathLst>
                <a:path w="3302" h="4444" extrusionOk="0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410475" y="3741550"/>
              <a:ext cx="110550" cy="170650"/>
            </a:xfrm>
            <a:custGeom>
              <a:avLst/>
              <a:gdLst/>
              <a:ahLst/>
              <a:cxnLst/>
              <a:rect l="l" t="t" r="r" b="b"/>
              <a:pathLst>
                <a:path w="4422" h="6826" extrusionOk="0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637600" y="3774725"/>
              <a:ext cx="127450" cy="106275"/>
            </a:xfrm>
            <a:custGeom>
              <a:avLst/>
              <a:gdLst/>
              <a:ahLst/>
              <a:cxnLst/>
              <a:rect l="l" t="t" r="r" b="b"/>
              <a:pathLst>
                <a:path w="5098" h="4251" extrusionOk="0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591525" y="3766150"/>
              <a:ext cx="149800" cy="124650"/>
            </a:xfrm>
            <a:custGeom>
              <a:avLst/>
              <a:gdLst/>
              <a:ahLst/>
              <a:cxnLst/>
              <a:rect l="l" t="t" r="r" b="b"/>
              <a:pathLst>
                <a:path w="5992" h="4986" extrusionOk="0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728000" y="3762075"/>
              <a:ext cx="203275" cy="87025"/>
            </a:xfrm>
            <a:custGeom>
              <a:avLst/>
              <a:gdLst/>
              <a:ahLst/>
              <a:cxnLst/>
              <a:rect l="l" t="t" r="r" b="b"/>
              <a:pathLst>
                <a:path w="8131" h="3481" extrusionOk="0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741825" y="3746825"/>
              <a:ext cx="189025" cy="110200"/>
            </a:xfrm>
            <a:custGeom>
              <a:avLst/>
              <a:gdLst/>
              <a:ahLst/>
              <a:cxnLst/>
              <a:rect l="l" t="t" r="r" b="b"/>
              <a:pathLst>
                <a:path w="7561" h="4408" extrusionOk="0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957900" y="3719375"/>
              <a:ext cx="151775" cy="124900"/>
            </a:xfrm>
            <a:custGeom>
              <a:avLst/>
              <a:gdLst/>
              <a:ahLst/>
              <a:cxnLst/>
              <a:rect l="l" t="t" r="r" b="b"/>
              <a:pathLst>
                <a:path w="6071" h="4996" extrusionOk="0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03D0268-89DA-4296-9788-013062148B5C}"/>
              </a:ext>
            </a:extLst>
          </p:cNvPr>
          <p:cNvSpPr txBox="1"/>
          <p:nvPr/>
        </p:nvSpPr>
        <p:spPr>
          <a:xfrm>
            <a:off x="623135" y="1904809"/>
            <a:ext cx="8419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600" b="1" i="1" dirty="0">
                <a:solidFill>
                  <a:srgbClr val="333333"/>
                </a:solidFill>
                <a:effectLst/>
                <a:latin typeface="Open Sans"/>
              </a:rPr>
              <a:t>Completa la siguiente tabla para los valores dados siendo  f(x) = –3x + 2</a:t>
            </a:r>
            <a:endParaRPr lang="es-CL" sz="16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algn="l"/>
            <a:r>
              <a:rPr lang="es-CL" sz="1600" b="0" i="0" dirty="0">
                <a:solidFill>
                  <a:srgbClr val="333333"/>
                </a:solidFill>
                <a:effectLst/>
                <a:latin typeface="Open Sans"/>
              </a:rPr>
              <a:t> </a:t>
            </a:r>
          </a:p>
          <a:p>
            <a:pPr algn="l"/>
            <a:r>
              <a:rPr lang="es-CL" sz="1600" b="0" i="0" dirty="0">
                <a:solidFill>
                  <a:srgbClr val="333333"/>
                </a:solidFill>
                <a:effectLst/>
                <a:latin typeface="Open Sans"/>
              </a:rPr>
              <a:t>Sustituimos en la fórmula de la función cada uno de los valores de x y obtenemos el correspondiente valor de f(x).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17D80B-1587-4CE0-B07A-C796CFE29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48" y="3075932"/>
            <a:ext cx="5834904" cy="19535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8;p38">
            <a:extLst>
              <a:ext uri="{FF2B5EF4-FFF2-40B4-BE49-F238E27FC236}">
                <a16:creationId xmlns:a16="http://schemas.microsoft.com/office/drawing/2014/main" id="{88DD9303-E410-4EC5-B39A-294DA1984DB8}"/>
              </a:ext>
            </a:extLst>
          </p:cNvPr>
          <p:cNvSpPr txBox="1">
            <a:spLocks/>
          </p:cNvSpPr>
          <p:nvPr/>
        </p:nvSpPr>
        <p:spPr>
          <a:xfrm>
            <a:off x="817245" y="91640"/>
            <a:ext cx="6589395" cy="47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CL" dirty="0"/>
              <a:t> Representación gráfica de una función</a:t>
            </a:r>
          </a:p>
        </p:txBody>
      </p:sp>
      <p:sp>
        <p:nvSpPr>
          <p:cNvPr id="5" name="Google Shape;1189;p38">
            <a:extLst>
              <a:ext uri="{FF2B5EF4-FFF2-40B4-BE49-F238E27FC236}">
                <a16:creationId xmlns:a16="http://schemas.microsoft.com/office/drawing/2014/main" id="{1FBC820C-3D1A-42B8-824F-757AFB19DC6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7458" y="565717"/>
            <a:ext cx="8639382" cy="2116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l"/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Si te entregan los datos en un gráfico:</a:t>
            </a:r>
          </a:p>
          <a:p>
            <a:pPr marL="127000" indent="0" algn="l"/>
            <a:endParaRPr lang="es-CL" sz="5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marL="127000" indent="0" algn="l"/>
            <a:endParaRPr lang="es-CL" sz="5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marL="182563" indent="-55563" algn="l"/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La variable independiente ( x) se representan sobre el eje horizontal o de las abscisas</a:t>
            </a:r>
          </a:p>
          <a:p>
            <a:pPr algn="l"/>
            <a:r>
              <a:rPr lang="es-CL" sz="5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</a:p>
          <a:p>
            <a:pPr algn="l"/>
            <a:endParaRPr lang="es-CL" sz="5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marL="92075" indent="34925" algn="l"/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La variable dependiente  ( y ) se representan sobre el eje vertical o de las ordenadas.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4AF5A1-7E67-41A1-BDBB-2344BC98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31" y="2479664"/>
            <a:ext cx="2731770" cy="2390298"/>
          </a:xfrm>
          <a:prstGeom prst="rect">
            <a:avLst/>
          </a:prstGeom>
        </p:spPr>
      </p:pic>
      <p:grpSp>
        <p:nvGrpSpPr>
          <p:cNvPr id="7" name="Google Shape;1182;p38">
            <a:extLst>
              <a:ext uri="{FF2B5EF4-FFF2-40B4-BE49-F238E27FC236}">
                <a16:creationId xmlns:a16="http://schemas.microsoft.com/office/drawing/2014/main" id="{71A50805-10FB-49A6-B514-399A8FE0B502}"/>
              </a:ext>
            </a:extLst>
          </p:cNvPr>
          <p:cNvGrpSpPr/>
          <p:nvPr/>
        </p:nvGrpSpPr>
        <p:grpSpPr>
          <a:xfrm>
            <a:off x="1023498" y="477704"/>
            <a:ext cx="6383141" cy="185236"/>
            <a:chOff x="4345425" y="2175475"/>
            <a:chExt cx="800750" cy="176025"/>
          </a:xfrm>
        </p:grpSpPr>
        <p:sp>
          <p:nvSpPr>
            <p:cNvPr id="8" name="Google Shape;1183;p38">
              <a:extLst>
                <a:ext uri="{FF2B5EF4-FFF2-40B4-BE49-F238E27FC236}">
                  <a16:creationId xmlns:a16="http://schemas.microsoft.com/office/drawing/2014/main" id="{5EE3878A-FEEF-4ABE-8599-25A0713A4926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84;p38">
              <a:extLst>
                <a:ext uri="{FF2B5EF4-FFF2-40B4-BE49-F238E27FC236}">
                  <a16:creationId xmlns:a16="http://schemas.microsoft.com/office/drawing/2014/main" id="{7275AA8D-8B68-4DD9-BE82-DC3D77B39971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876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8;p38">
            <a:extLst>
              <a:ext uri="{FF2B5EF4-FFF2-40B4-BE49-F238E27FC236}">
                <a16:creationId xmlns:a16="http://schemas.microsoft.com/office/drawing/2014/main" id="{03253788-C602-45E3-A327-EA182FDCE0F0}"/>
              </a:ext>
            </a:extLst>
          </p:cNvPr>
          <p:cNvSpPr txBox="1">
            <a:spLocks/>
          </p:cNvSpPr>
          <p:nvPr/>
        </p:nvSpPr>
        <p:spPr>
          <a:xfrm>
            <a:off x="-193945" y="-28807"/>
            <a:ext cx="7858125" cy="47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CL" dirty="0"/>
              <a:t> Representación de funciones con máquinas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44BD4C-8337-45DB-A6CD-817AA62C8B41}"/>
              </a:ext>
            </a:extLst>
          </p:cNvPr>
          <p:cNvSpPr txBox="1"/>
          <p:nvPr/>
        </p:nvSpPr>
        <p:spPr>
          <a:xfrm>
            <a:off x="500428" y="527197"/>
            <a:ext cx="80181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La máquina es una forma de representación de una función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. Esta contiene una expresión algebraica en su interior, también posee una entrada  en donde se ingresa un determinado número y una salida en donde egresa otro valor</a:t>
            </a:r>
            <a:r>
              <a:rPr lang="es-CL" b="0" i="0" dirty="0">
                <a:solidFill>
                  <a:srgbClr val="333333"/>
                </a:solidFill>
                <a:effectLst/>
                <a:latin typeface="Open Sans"/>
              </a:rPr>
              <a:t>.</a:t>
            </a:r>
            <a:endParaRPr lang="es-CL" dirty="0"/>
          </a:p>
        </p:txBody>
      </p:sp>
      <p:grpSp>
        <p:nvGrpSpPr>
          <p:cNvPr id="8" name="Google Shape;1185;p38">
            <a:extLst>
              <a:ext uri="{FF2B5EF4-FFF2-40B4-BE49-F238E27FC236}">
                <a16:creationId xmlns:a16="http://schemas.microsoft.com/office/drawing/2014/main" id="{09C9D1C1-B0E2-4CFE-978C-C44F33931484}"/>
              </a:ext>
            </a:extLst>
          </p:cNvPr>
          <p:cNvGrpSpPr/>
          <p:nvPr/>
        </p:nvGrpSpPr>
        <p:grpSpPr>
          <a:xfrm>
            <a:off x="388621" y="729186"/>
            <a:ext cx="7476601" cy="233777"/>
            <a:chOff x="4345425" y="2175475"/>
            <a:chExt cx="800750" cy="176025"/>
          </a:xfrm>
        </p:grpSpPr>
        <p:sp>
          <p:nvSpPr>
            <p:cNvPr id="9" name="Google Shape;1186;p38">
              <a:extLst>
                <a:ext uri="{FF2B5EF4-FFF2-40B4-BE49-F238E27FC236}">
                  <a16:creationId xmlns:a16="http://schemas.microsoft.com/office/drawing/2014/main" id="{922F29BF-6525-41E6-9071-93EC67960720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87;p38">
              <a:extLst>
                <a:ext uri="{FF2B5EF4-FFF2-40B4-BE49-F238E27FC236}">
                  <a16:creationId xmlns:a16="http://schemas.microsoft.com/office/drawing/2014/main" id="{BFB21C04-C19E-425C-BBC6-D22F2981F47D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F081944B-64C1-4ECA-83EA-996DC9802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52" y="1850636"/>
            <a:ext cx="6387470" cy="3092695"/>
          </a:xfrm>
          <a:prstGeom prst="rect">
            <a:avLst/>
          </a:prstGeom>
        </p:spPr>
      </p:pic>
      <p:sp>
        <p:nvSpPr>
          <p:cNvPr id="13" name="Google Shape;1238;p39">
            <a:extLst>
              <a:ext uri="{FF2B5EF4-FFF2-40B4-BE49-F238E27FC236}">
                <a16:creationId xmlns:a16="http://schemas.microsoft.com/office/drawing/2014/main" id="{3DF44166-9884-4507-8FA2-8825B7CF1472}"/>
              </a:ext>
            </a:extLst>
          </p:cNvPr>
          <p:cNvSpPr/>
          <p:nvPr/>
        </p:nvSpPr>
        <p:spPr>
          <a:xfrm>
            <a:off x="8003546" y="2480310"/>
            <a:ext cx="839000" cy="110894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67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50260-ADF4-40AD-8CF5-41663C35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79" y="101890"/>
            <a:ext cx="6983745" cy="572480"/>
          </a:xfrm>
        </p:spPr>
        <p:txBody>
          <a:bodyPr/>
          <a:lstStyle/>
          <a:p>
            <a:r>
              <a:rPr lang="es-CL" dirty="0"/>
              <a:t> Función lineal y proporcionalidad directa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ACF49E-9679-4D3B-98AF-8C3861D41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" y="674370"/>
            <a:ext cx="8389620" cy="1095535"/>
          </a:xfrm>
        </p:spPr>
        <p:txBody>
          <a:bodyPr/>
          <a:lstStyle/>
          <a:p>
            <a:pPr marL="92075" indent="0" algn="just"/>
            <a:r>
              <a:rPr lang="es-CL" sz="2000" dirty="0"/>
              <a:t>En una función lineal, los valores de “x” e “y” son directamente proporcionales, es decir, la razón entre estos dos valores es constante. Además, si uno de los valores aumenta (o disminuye), el otro también lo hará.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AF395D-4BA5-42B3-B8A6-37AEBA684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78" y="1769905"/>
            <a:ext cx="6559392" cy="3260650"/>
          </a:xfrm>
          <a:prstGeom prst="rect">
            <a:avLst/>
          </a:prstGeom>
        </p:spPr>
      </p:pic>
      <p:grpSp>
        <p:nvGrpSpPr>
          <p:cNvPr id="5" name="Google Shape;1185;p38">
            <a:extLst>
              <a:ext uri="{FF2B5EF4-FFF2-40B4-BE49-F238E27FC236}">
                <a16:creationId xmlns:a16="http://schemas.microsoft.com/office/drawing/2014/main" id="{31EA630B-67D2-425C-9ADB-1E7B4BD2D6BD}"/>
              </a:ext>
            </a:extLst>
          </p:cNvPr>
          <p:cNvGrpSpPr/>
          <p:nvPr/>
        </p:nvGrpSpPr>
        <p:grpSpPr>
          <a:xfrm>
            <a:off x="1085873" y="446876"/>
            <a:ext cx="7476601" cy="233777"/>
            <a:chOff x="4345425" y="2175475"/>
            <a:chExt cx="800750" cy="176025"/>
          </a:xfrm>
        </p:grpSpPr>
        <p:sp>
          <p:nvSpPr>
            <p:cNvPr id="6" name="Google Shape;1186;p38">
              <a:extLst>
                <a:ext uri="{FF2B5EF4-FFF2-40B4-BE49-F238E27FC236}">
                  <a16:creationId xmlns:a16="http://schemas.microsoft.com/office/drawing/2014/main" id="{EE040EBC-8BB9-4AD6-B74B-6A8473DBA374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7;p38">
              <a:extLst>
                <a:ext uri="{FF2B5EF4-FFF2-40B4-BE49-F238E27FC236}">
                  <a16:creationId xmlns:a16="http://schemas.microsoft.com/office/drawing/2014/main" id="{C1DE808E-4C3F-4A69-8629-D64F6FADC6E0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724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EE2CCAB-F6BB-4BE8-B936-62667220699C}"/>
              </a:ext>
            </a:extLst>
          </p:cNvPr>
          <p:cNvSpPr txBox="1">
            <a:spLocks/>
          </p:cNvSpPr>
          <p:nvPr/>
        </p:nvSpPr>
        <p:spPr>
          <a:xfrm>
            <a:off x="514349" y="124750"/>
            <a:ext cx="6983745" cy="5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CL" dirty="0"/>
              <a:t> Función lineal en el plano cartesiano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41398C-CB7D-47E7-95D8-B937BD341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97230"/>
            <a:ext cx="4185285" cy="32420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8B33DB-C4DB-4C84-A428-DC62824B58A5}"/>
              </a:ext>
            </a:extLst>
          </p:cNvPr>
          <p:cNvSpPr txBox="1"/>
          <p:nvPr/>
        </p:nvSpPr>
        <p:spPr>
          <a:xfrm>
            <a:off x="514348" y="697230"/>
            <a:ext cx="36804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800" b="0" i="0" dirty="0">
                <a:solidFill>
                  <a:srgbClr val="333333"/>
                </a:solidFill>
                <a:effectLst/>
                <a:latin typeface="Open Sans"/>
              </a:rPr>
              <a:t>La función lineal se representa en el plano cartesiano como  una recta que pasa por el origen (0,0).</a:t>
            </a:r>
            <a:br>
              <a:rPr lang="es-CL" sz="1800" dirty="0"/>
            </a:br>
            <a:r>
              <a:rPr lang="es-CL" sz="1800" b="0" i="0" dirty="0">
                <a:solidFill>
                  <a:srgbClr val="333333"/>
                </a:solidFill>
                <a:effectLst/>
                <a:latin typeface="Open Sans"/>
              </a:rPr>
              <a:t>Se puede expresar de la siguiente manera</a:t>
            </a:r>
            <a:r>
              <a:rPr lang="es-CL" b="0" i="0" dirty="0">
                <a:solidFill>
                  <a:srgbClr val="333333"/>
                </a:solidFill>
                <a:effectLst/>
                <a:latin typeface="Open Sans"/>
              </a:rPr>
              <a:t>: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108962-1782-48CC-A2C2-FCB8C8FC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55" y="2174558"/>
            <a:ext cx="1885950" cy="7429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A74B116-5648-4295-92F4-BDCEB25DC56E}"/>
              </a:ext>
            </a:extLst>
          </p:cNvPr>
          <p:cNvSpPr txBox="1"/>
          <p:nvPr/>
        </p:nvSpPr>
        <p:spPr>
          <a:xfrm>
            <a:off x="402907" y="3015934"/>
            <a:ext cx="4009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800" dirty="0">
                <a:solidFill>
                  <a:srgbClr val="333333"/>
                </a:solidFill>
                <a:latin typeface="Open Sans"/>
              </a:rPr>
              <a:t>f(x) son los valores de y, a x se le puede asignar cualquier valor, mientras que m es la pendiente o constante de proporcionalidad.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D61182-FC6F-4B2F-B2BC-9B416D3EF7E7}"/>
              </a:ext>
            </a:extLst>
          </p:cNvPr>
          <p:cNvSpPr txBox="1"/>
          <p:nvPr/>
        </p:nvSpPr>
        <p:spPr>
          <a:xfrm>
            <a:off x="4892039" y="3984605"/>
            <a:ext cx="4009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333333"/>
                </a:solidFill>
                <a:latin typeface="Open Sans"/>
              </a:rPr>
              <a:t>La situación se puede modelar como:</a:t>
            </a:r>
          </a:p>
          <a:p>
            <a:r>
              <a:rPr lang="es-CL" sz="1800" dirty="0">
                <a:solidFill>
                  <a:srgbClr val="333333"/>
                </a:solidFill>
                <a:latin typeface="Open Sans"/>
              </a:rPr>
              <a:t> f(x) = 2x</a:t>
            </a:r>
          </a:p>
          <a:p>
            <a:r>
              <a:rPr lang="es-CL" sz="1800" dirty="0">
                <a:solidFill>
                  <a:srgbClr val="333333"/>
                </a:solidFill>
                <a:latin typeface="Open Sans"/>
              </a:rPr>
              <a:t>donde m tiene el valor de 2.</a:t>
            </a:r>
          </a:p>
        </p:txBody>
      </p:sp>
      <p:grpSp>
        <p:nvGrpSpPr>
          <p:cNvPr id="9" name="Google Shape;1185;p38">
            <a:extLst>
              <a:ext uri="{FF2B5EF4-FFF2-40B4-BE49-F238E27FC236}">
                <a16:creationId xmlns:a16="http://schemas.microsoft.com/office/drawing/2014/main" id="{718BC2FC-E968-46EE-8332-B5CF8BE04615}"/>
              </a:ext>
            </a:extLst>
          </p:cNvPr>
          <p:cNvGrpSpPr/>
          <p:nvPr/>
        </p:nvGrpSpPr>
        <p:grpSpPr>
          <a:xfrm>
            <a:off x="1085873" y="514350"/>
            <a:ext cx="6812257" cy="166303"/>
            <a:chOff x="4345425" y="2175475"/>
            <a:chExt cx="800750" cy="176025"/>
          </a:xfrm>
        </p:grpSpPr>
        <p:sp>
          <p:nvSpPr>
            <p:cNvPr id="11" name="Google Shape;1186;p38">
              <a:extLst>
                <a:ext uri="{FF2B5EF4-FFF2-40B4-BE49-F238E27FC236}">
                  <a16:creationId xmlns:a16="http://schemas.microsoft.com/office/drawing/2014/main" id="{75572170-22E7-4FFF-A520-70000A1879DF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87;p38">
              <a:extLst>
                <a:ext uri="{FF2B5EF4-FFF2-40B4-BE49-F238E27FC236}">
                  <a16:creationId xmlns:a16="http://schemas.microsoft.com/office/drawing/2014/main" id="{D3C6113A-2521-463F-9430-479863016708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531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2263600" y="399679"/>
            <a:ext cx="5306700" cy="3893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RESPONDE </a:t>
            </a:r>
            <a:endParaRPr sz="3600" dirty="0"/>
          </a:p>
        </p:txBody>
      </p:sp>
      <p:grpSp>
        <p:nvGrpSpPr>
          <p:cNvPr id="1017" name="Google Shape;1017;p34"/>
          <p:cNvGrpSpPr/>
          <p:nvPr/>
        </p:nvGrpSpPr>
        <p:grpSpPr>
          <a:xfrm rot="9456294">
            <a:off x="7504834" y="1270996"/>
            <a:ext cx="1457151" cy="552196"/>
            <a:chOff x="7051300" y="3461525"/>
            <a:chExt cx="2305988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954345" y="3635313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34"/>
          <p:cNvGrpSpPr/>
          <p:nvPr/>
        </p:nvGrpSpPr>
        <p:grpSpPr>
          <a:xfrm>
            <a:off x="3303270" y="756198"/>
            <a:ext cx="3545853" cy="290652"/>
            <a:chOff x="4345425" y="2175475"/>
            <a:chExt cx="800750" cy="176025"/>
          </a:xfrm>
        </p:grpSpPr>
        <p:sp>
          <p:nvSpPr>
            <p:cNvPr id="1037" name="Google Shape;1037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2303391" y="271516"/>
            <a:ext cx="915952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F41BF3D9-8642-4FB8-B070-560AD3B0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" y="1177046"/>
            <a:ext cx="6453648" cy="36877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9"/>
          <p:cNvSpPr/>
          <p:nvPr/>
        </p:nvSpPr>
        <p:spPr>
          <a:xfrm rot="3574139">
            <a:off x="788695" y="-257412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D28CB5-9B05-4FCE-81AD-C47E5F20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81" y="788979"/>
            <a:ext cx="8620539" cy="4040547"/>
          </a:xfrm>
          <a:prstGeom prst="rect">
            <a:avLst/>
          </a:prstGeom>
        </p:spPr>
      </p:pic>
      <p:sp>
        <p:nvSpPr>
          <p:cNvPr id="35" name="Google Shape;1001;p34">
            <a:extLst>
              <a:ext uri="{FF2B5EF4-FFF2-40B4-BE49-F238E27FC236}">
                <a16:creationId xmlns:a16="http://schemas.microsoft.com/office/drawing/2014/main" id="{E6220B4B-58E9-4E25-93BF-A92A166D3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6867" y="265281"/>
            <a:ext cx="5306700" cy="3893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RESPONDE </a:t>
            </a:r>
            <a:endParaRPr sz="3600" dirty="0"/>
          </a:p>
        </p:txBody>
      </p:sp>
      <p:grpSp>
        <p:nvGrpSpPr>
          <p:cNvPr id="39" name="Google Shape;1654;p46">
            <a:extLst>
              <a:ext uri="{FF2B5EF4-FFF2-40B4-BE49-F238E27FC236}">
                <a16:creationId xmlns:a16="http://schemas.microsoft.com/office/drawing/2014/main" id="{8F65D62F-2B78-4767-8827-ED5A166A5B52}"/>
              </a:ext>
            </a:extLst>
          </p:cNvPr>
          <p:cNvGrpSpPr/>
          <p:nvPr/>
        </p:nvGrpSpPr>
        <p:grpSpPr>
          <a:xfrm>
            <a:off x="7242684" y="799296"/>
            <a:ext cx="1161656" cy="2064964"/>
            <a:chOff x="5912507" y="2604871"/>
            <a:chExt cx="1012601" cy="1974341"/>
          </a:xfrm>
        </p:grpSpPr>
        <p:sp>
          <p:nvSpPr>
            <p:cNvPr id="40" name="Google Shape;1655;p46">
              <a:extLst>
                <a:ext uri="{FF2B5EF4-FFF2-40B4-BE49-F238E27FC236}">
                  <a16:creationId xmlns:a16="http://schemas.microsoft.com/office/drawing/2014/main" id="{57B4A21F-E7FC-4790-AEB2-519FE2827DD5}"/>
                </a:ext>
              </a:extLst>
            </p:cNvPr>
            <p:cNvSpPr/>
            <p:nvPr/>
          </p:nvSpPr>
          <p:spPr>
            <a:xfrm>
              <a:off x="6015894" y="3385761"/>
              <a:ext cx="69068" cy="163056"/>
            </a:xfrm>
            <a:custGeom>
              <a:avLst/>
              <a:gdLst/>
              <a:ahLst/>
              <a:cxnLst/>
              <a:rect l="l" t="t" r="r" b="b"/>
              <a:pathLst>
                <a:path w="3858" h="9108" extrusionOk="0">
                  <a:moveTo>
                    <a:pt x="3629" y="0"/>
                  </a:moveTo>
                  <a:cubicBezTo>
                    <a:pt x="3401" y="160"/>
                    <a:pt x="3173" y="320"/>
                    <a:pt x="2945" y="502"/>
                  </a:cubicBezTo>
                  <a:cubicBezTo>
                    <a:pt x="2899" y="548"/>
                    <a:pt x="2876" y="662"/>
                    <a:pt x="2853" y="730"/>
                  </a:cubicBezTo>
                  <a:cubicBezTo>
                    <a:pt x="1963" y="3173"/>
                    <a:pt x="1096" y="5615"/>
                    <a:pt x="206" y="8080"/>
                  </a:cubicBezTo>
                  <a:cubicBezTo>
                    <a:pt x="160" y="8240"/>
                    <a:pt x="91" y="8400"/>
                    <a:pt x="0" y="8674"/>
                  </a:cubicBezTo>
                  <a:cubicBezTo>
                    <a:pt x="91" y="8788"/>
                    <a:pt x="206" y="8948"/>
                    <a:pt x="320" y="9107"/>
                  </a:cubicBezTo>
                  <a:cubicBezTo>
                    <a:pt x="525" y="8970"/>
                    <a:pt x="868" y="8856"/>
                    <a:pt x="936" y="8651"/>
                  </a:cubicBezTo>
                  <a:cubicBezTo>
                    <a:pt x="1918" y="6026"/>
                    <a:pt x="2876" y="3401"/>
                    <a:pt x="3789" y="753"/>
                  </a:cubicBezTo>
                  <a:cubicBezTo>
                    <a:pt x="3858" y="548"/>
                    <a:pt x="3675" y="251"/>
                    <a:pt x="36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56;p46">
              <a:extLst>
                <a:ext uri="{FF2B5EF4-FFF2-40B4-BE49-F238E27FC236}">
                  <a16:creationId xmlns:a16="http://schemas.microsoft.com/office/drawing/2014/main" id="{504B8454-5734-4098-847F-59F4F4CC1AB7}"/>
                </a:ext>
              </a:extLst>
            </p:cNvPr>
            <p:cNvSpPr/>
            <p:nvPr/>
          </p:nvSpPr>
          <p:spPr>
            <a:xfrm>
              <a:off x="5993820" y="3561241"/>
              <a:ext cx="28626" cy="48229"/>
            </a:xfrm>
            <a:custGeom>
              <a:avLst/>
              <a:gdLst/>
              <a:ahLst/>
              <a:cxnLst/>
              <a:rect l="l" t="t" r="r" b="b"/>
              <a:pathLst>
                <a:path w="1599" h="2694" extrusionOk="0">
                  <a:moveTo>
                    <a:pt x="1142" y="1"/>
                  </a:moveTo>
                  <a:cubicBezTo>
                    <a:pt x="1014" y="1"/>
                    <a:pt x="795" y="79"/>
                    <a:pt x="777" y="173"/>
                  </a:cubicBezTo>
                  <a:cubicBezTo>
                    <a:pt x="480" y="835"/>
                    <a:pt x="229" y="1519"/>
                    <a:pt x="23" y="2227"/>
                  </a:cubicBezTo>
                  <a:cubicBezTo>
                    <a:pt x="1" y="2341"/>
                    <a:pt x="160" y="2592"/>
                    <a:pt x="297" y="2683"/>
                  </a:cubicBezTo>
                  <a:cubicBezTo>
                    <a:pt x="312" y="2691"/>
                    <a:pt x="331" y="2694"/>
                    <a:pt x="354" y="2694"/>
                  </a:cubicBezTo>
                  <a:cubicBezTo>
                    <a:pt x="476" y="2694"/>
                    <a:pt x="696" y="2601"/>
                    <a:pt x="754" y="2524"/>
                  </a:cubicBezTo>
                  <a:cubicBezTo>
                    <a:pt x="1051" y="1885"/>
                    <a:pt x="1302" y="1223"/>
                    <a:pt x="1598" y="515"/>
                  </a:cubicBezTo>
                  <a:cubicBezTo>
                    <a:pt x="1461" y="332"/>
                    <a:pt x="1370" y="104"/>
                    <a:pt x="1210" y="13"/>
                  </a:cubicBezTo>
                  <a:cubicBezTo>
                    <a:pt x="1194" y="5"/>
                    <a:pt x="1170" y="1"/>
                    <a:pt x="1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57;p46">
              <a:extLst>
                <a:ext uri="{FF2B5EF4-FFF2-40B4-BE49-F238E27FC236}">
                  <a16:creationId xmlns:a16="http://schemas.microsoft.com/office/drawing/2014/main" id="{E4DD6A4A-919E-4C09-9152-80D2899CF70F}"/>
                </a:ext>
              </a:extLst>
            </p:cNvPr>
            <p:cNvSpPr/>
            <p:nvPr/>
          </p:nvSpPr>
          <p:spPr>
            <a:xfrm>
              <a:off x="5941401" y="2980466"/>
              <a:ext cx="642503" cy="868414"/>
            </a:xfrm>
            <a:custGeom>
              <a:avLst/>
              <a:gdLst/>
              <a:ahLst/>
              <a:cxnLst/>
              <a:rect l="l" t="t" r="r" b="b"/>
              <a:pathLst>
                <a:path w="35889" h="48508" extrusionOk="0">
                  <a:moveTo>
                    <a:pt x="17541" y="1"/>
                  </a:moveTo>
                  <a:cubicBezTo>
                    <a:pt x="16991" y="1"/>
                    <a:pt x="16432" y="220"/>
                    <a:pt x="16122" y="658"/>
                  </a:cubicBezTo>
                  <a:cubicBezTo>
                    <a:pt x="16030" y="681"/>
                    <a:pt x="15939" y="750"/>
                    <a:pt x="15893" y="887"/>
                  </a:cubicBezTo>
                  <a:cubicBezTo>
                    <a:pt x="11762" y="11706"/>
                    <a:pt x="7653" y="22525"/>
                    <a:pt x="3522" y="33367"/>
                  </a:cubicBezTo>
                  <a:cubicBezTo>
                    <a:pt x="2381" y="36380"/>
                    <a:pt x="1240" y="39393"/>
                    <a:pt x="98" y="42429"/>
                  </a:cubicBezTo>
                  <a:cubicBezTo>
                    <a:pt x="0" y="42674"/>
                    <a:pt x="231" y="42873"/>
                    <a:pt x="462" y="42873"/>
                  </a:cubicBezTo>
                  <a:cubicBezTo>
                    <a:pt x="553" y="42873"/>
                    <a:pt x="644" y="42842"/>
                    <a:pt x="715" y="42771"/>
                  </a:cubicBezTo>
                  <a:cubicBezTo>
                    <a:pt x="1217" y="42292"/>
                    <a:pt x="1742" y="41835"/>
                    <a:pt x="2335" y="41424"/>
                  </a:cubicBezTo>
                  <a:cubicBezTo>
                    <a:pt x="2799" y="41108"/>
                    <a:pt x="3576" y="40499"/>
                    <a:pt x="4195" y="40499"/>
                  </a:cubicBezTo>
                  <a:cubicBezTo>
                    <a:pt x="4246" y="40499"/>
                    <a:pt x="4296" y="40503"/>
                    <a:pt x="4344" y="40511"/>
                  </a:cubicBezTo>
                  <a:cubicBezTo>
                    <a:pt x="4983" y="40625"/>
                    <a:pt x="5280" y="41356"/>
                    <a:pt x="5371" y="41926"/>
                  </a:cubicBezTo>
                  <a:cubicBezTo>
                    <a:pt x="5462" y="42634"/>
                    <a:pt x="5417" y="43364"/>
                    <a:pt x="5599" y="44072"/>
                  </a:cubicBezTo>
                  <a:cubicBezTo>
                    <a:pt x="5637" y="44222"/>
                    <a:pt x="5782" y="44341"/>
                    <a:pt x="5946" y="44341"/>
                  </a:cubicBezTo>
                  <a:cubicBezTo>
                    <a:pt x="5982" y="44341"/>
                    <a:pt x="6019" y="44335"/>
                    <a:pt x="6056" y="44323"/>
                  </a:cubicBezTo>
                  <a:cubicBezTo>
                    <a:pt x="6581" y="44186"/>
                    <a:pt x="6992" y="43889"/>
                    <a:pt x="7425" y="43570"/>
                  </a:cubicBezTo>
                  <a:cubicBezTo>
                    <a:pt x="7813" y="43250"/>
                    <a:pt x="8247" y="42794"/>
                    <a:pt x="8749" y="42702"/>
                  </a:cubicBezTo>
                  <a:cubicBezTo>
                    <a:pt x="8799" y="42694"/>
                    <a:pt x="8847" y="42690"/>
                    <a:pt x="8893" y="42690"/>
                  </a:cubicBezTo>
                  <a:cubicBezTo>
                    <a:pt x="9485" y="42690"/>
                    <a:pt x="9806" y="43336"/>
                    <a:pt x="9890" y="43844"/>
                  </a:cubicBezTo>
                  <a:cubicBezTo>
                    <a:pt x="10004" y="44597"/>
                    <a:pt x="9868" y="45350"/>
                    <a:pt x="10050" y="46103"/>
                  </a:cubicBezTo>
                  <a:cubicBezTo>
                    <a:pt x="10084" y="46271"/>
                    <a:pt x="10251" y="46376"/>
                    <a:pt x="10411" y="46376"/>
                  </a:cubicBezTo>
                  <a:cubicBezTo>
                    <a:pt x="10469" y="46376"/>
                    <a:pt x="10526" y="46362"/>
                    <a:pt x="10575" y="46332"/>
                  </a:cubicBezTo>
                  <a:cubicBezTo>
                    <a:pt x="11808" y="45624"/>
                    <a:pt x="12812" y="44163"/>
                    <a:pt x="14341" y="44118"/>
                  </a:cubicBezTo>
                  <a:cubicBezTo>
                    <a:pt x="14361" y="44117"/>
                    <a:pt x="14381" y="44117"/>
                    <a:pt x="14401" y="44117"/>
                  </a:cubicBezTo>
                  <a:cubicBezTo>
                    <a:pt x="16094" y="44117"/>
                    <a:pt x="15867" y="46048"/>
                    <a:pt x="15597" y="47176"/>
                  </a:cubicBezTo>
                  <a:cubicBezTo>
                    <a:pt x="15534" y="47426"/>
                    <a:pt x="15738" y="47639"/>
                    <a:pt x="15983" y="47639"/>
                  </a:cubicBezTo>
                  <a:cubicBezTo>
                    <a:pt x="16006" y="47639"/>
                    <a:pt x="16029" y="47637"/>
                    <a:pt x="16053" y="47633"/>
                  </a:cubicBezTo>
                  <a:cubicBezTo>
                    <a:pt x="17057" y="47382"/>
                    <a:pt x="17674" y="46400"/>
                    <a:pt x="18678" y="46172"/>
                  </a:cubicBezTo>
                  <a:cubicBezTo>
                    <a:pt x="18760" y="46152"/>
                    <a:pt x="18840" y="46142"/>
                    <a:pt x="18920" y="46142"/>
                  </a:cubicBezTo>
                  <a:cubicBezTo>
                    <a:pt x="19640" y="46142"/>
                    <a:pt x="20239" y="46934"/>
                    <a:pt x="20116" y="47633"/>
                  </a:cubicBezTo>
                  <a:cubicBezTo>
                    <a:pt x="20070" y="47770"/>
                    <a:pt x="20025" y="47907"/>
                    <a:pt x="19979" y="48066"/>
                  </a:cubicBezTo>
                  <a:cubicBezTo>
                    <a:pt x="19889" y="48322"/>
                    <a:pt x="20125" y="48508"/>
                    <a:pt x="20349" y="48508"/>
                  </a:cubicBezTo>
                  <a:cubicBezTo>
                    <a:pt x="20465" y="48508"/>
                    <a:pt x="20579" y="48457"/>
                    <a:pt x="20641" y="48340"/>
                  </a:cubicBezTo>
                  <a:cubicBezTo>
                    <a:pt x="20732" y="48181"/>
                    <a:pt x="20801" y="47998"/>
                    <a:pt x="20824" y="47838"/>
                  </a:cubicBezTo>
                  <a:cubicBezTo>
                    <a:pt x="23791" y="39416"/>
                    <a:pt x="26918" y="31039"/>
                    <a:pt x="30228" y="22730"/>
                  </a:cubicBezTo>
                  <a:cubicBezTo>
                    <a:pt x="31049" y="20653"/>
                    <a:pt x="31894" y="18576"/>
                    <a:pt x="32761" y="16499"/>
                  </a:cubicBezTo>
                  <a:cubicBezTo>
                    <a:pt x="33583" y="14490"/>
                    <a:pt x="34450" y="12482"/>
                    <a:pt x="35067" y="10405"/>
                  </a:cubicBezTo>
                  <a:cubicBezTo>
                    <a:pt x="35386" y="9378"/>
                    <a:pt x="35637" y="8350"/>
                    <a:pt x="35774" y="7278"/>
                  </a:cubicBezTo>
                  <a:cubicBezTo>
                    <a:pt x="35820" y="6912"/>
                    <a:pt x="35888" y="6524"/>
                    <a:pt x="35660" y="6205"/>
                  </a:cubicBezTo>
                  <a:cubicBezTo>
                    <a:pt x="35409" y="5863"/>
                    <a:pt x="34998" y="5771"/>
                    <a:pt x="34610" y="5680"/>
                  </a:cubicBezTo>
                  <a:cubicBezTo>
                    <a:pt x="32465" y="5155"/>
                    <a:pt x="30319" y="4561"/>
                    <a:pt x="28196" y="3900"/>
                  </a:cubicBezTo>
                  <a:cubicBezTo>
                    <a:pt x="25822" y="3146"/>
                    <a:pt x="23494" y="2302"/>
                    <a:pt x="21189" y="1343"/>
                  </a:cubicBezTo>
                  <a:cubicBezTo>
                    <a:pt x="20595" y="1092"/>
                    <a:pt x="20002" y="841"/>
                    <a:pt x="19408" y="590"/>
                  </a:cubicBezTo>
                  <a:cubicBezTo>
                    <a:pt x="18929" y="384"/>
                    <a:pt x="18473" y="133"/>
                    <a:pt x="17948" y="42"/>
                  </a:cubicBezTo>
                  <a:cubicBezTo>
                    <a:pt x="17815" y="15"/>
                    <a:pt x="17678" y="1"/>
                    <a:pt x="17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8;p46">
              <a:extLst>
                <a:ext uri="{FF2B5EF4-FFF2-40B4-BE49-F238E27FC236}">
                  <a16:creationId xmlns:a16="http://schemas.microsoft.com/office/drawing/2014/main" id="{079F5003-2085-4C5B-8342-45BE26E6B6D3}"/>
                </a:ext>
              </a:extLst>
            </p:cNvPr>
            <p:cNvSpPr/>
            <p:nvPr/>
          </p:nvSpPr>
          <p:spPr>
            <a:xfrm>
              <a:off x="6388158" y="3115648"/>
              <a:ext cx="112374" cy="268538"/>
            </a:xfrm>
            <a:custGeom>
              <a:avLst/>
              <a:gdLst/>
              <a:ahLst/>
              <a:cxnLst/>
              <a:rect l="l" t="t" r="r" b="b"/>
              <a:pathLst>
                <a:path w="6277" h="15000" extrusionOk="0">
                  <a:moveTo>
                    <a:pt x="6003" y="1"/>
                  </a:moveTo>
                  <a:cubicBezTo>
                    <a:pt x="5820" y="1"/>
                    <a:pt x="5569" y="115"/>
                    <a:pt x="5455" y="252"/>
                  </a:cubicBezTo>
                  <a:cubicBezTo>
                    <a:pt x="5318" y="411"/>
                    <a:pt x="5273" y="640"/>
                    <a:pt x="5181" y="845"/>
                  </a:cubicBezTo>
                  <a:cubicBezTo>
                    <a:pt x="3629" y="5182"/>
                    <a:pt x="2054" y="9519"/>
                    <a:pt x="502" y="13856"/>
                  </a:cubicBezTo>
                  <a:cubicBezTo>
                    <a:pt x="365" y="14221"/>
                    <a:pt x="0" y="14746"/>
                    <a:pt x="571" y="14951"/>
                  </a:cubicBezTo>
                  <a:cubicBezTo>
                    <a:pt x="657" y="14984"/>
                    <a:pt x="731" y="14999"/>
                    <a:pt x="796" y="14999"/>
                  </a:cubicBezTo>
                  <a:cubicBezTo>
                    <a:pt x="1173" y="14999"/>
                    <a:pt x="1207" y="14487"/>
                    <a:pt x="1324" y="14175"/>
                  </a:cubicBezTo>
                  <a:cubicBezTo>
                    <a:pt x="2922" y="9793"/>
                    <a:pt x="4497" y="5387"/>
                    <a:pt x="6094" y="982"/>
                  </a:cubicBezTo>
                  <a:cubicBezTo>
                    <a:pt x="6140" y="822"/>
                    <a:pt x="6209" y="663"/>
                    <a:pt x="6277" y="411"/>
                  </a:cubicBezTo>
                  <a:cubicBezTo>
                    <a:pt x="6209" y="274"/>
                    <a:pt x="6117" y="23"/>
                    <a:pt x="60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9;p46">
              <a:extLst>
                <a:ext uri="{FF2B5EF4-FFF2-40B4-BE49-F238E27FC236}">
                  <a16:creationId xmlns:a16="http://schemas.microsoft.com/office/drawing/2014/main" id="{62A9B1DB-B10C-4FBE-A49C-E763305E1BC0}"/>
                </a:ext>
              </a:extLst>
            </p:cNvPr>
            <p:cNvSpPr/>
            <p:nvPr/>
          </p:nvSpPr>
          <p:spPr>
            <a:xfrm>
              <a:off x="6341164" y="3414190"/>
              <a:ext cx="48229" cy="106860"/>
            </a:xfrm>
            <a:custGeom>
              <a:avLst/>
              <a:gdLst/>
              <a:ahLst/>
              <a:cxnLst/>
              <a:rect l="l" t="t" r="r" b="b"/>
              <a:pathLst>
                <a:path w="2694" h="5969" extrusionOk="0">
                  <a:moveTo>
                    <a:pt x="2252" y="0"/>
                  </a:moveTo>
                  <a:cubicBezTo>
                    <a:pt x="1981" y="0"/>
                    <a:pt x="1873" y="321"/>
                    <a:pt x="1780" y="580"/>
                  </a:cubicBezTo>
                  <a:cubicBezTo>
                    <a:pt x="1233" y="2087"/>
                    <a:pt x="685" y="3616"/>
                    <a:pt x="137" y="5146"/>
                  </a:cubicBezTo>
                  <a:cubicBezTo>
                    <a:pt x="91" y="5260"/>
                    <a:pt x="69" y="5351"/>
                    <a:pt x="0" y="5579"/>
                  </a:cubicBezTo>
                  <a:cubicBezTo>
                    <a:pt x="88" y="5689"/>
                    <a:pt x="261" y="5968"/>
                    <a:pt x="314" y="5968"/>
                  </a:cubicBezTo>
                  <a:cubicBezTo>
                    <a:pt x="316" y="5968"/>
                    <a:pt x="318" y="5968"/>
                    <a:pt x="320" y="5967"/>
                  </a:cubicBezTo>
                  <a:cubicBezTo>
                    <a:pt x="548" y="5876"/>
                    <a:pt x="822" y="5739"/>
                    <a:pt x="913" y="5556"/>
                  </a:cubicBezTo>
                  <a:cubicBezTo>
                    <a:pt x="1507" y="3981"/>
                    <a:pt x="2077" y="2429"/>
                    <a:pt x="2602" y="832"/>
                  </a:cubicBezTo>
                  <a:cubicBezTo>
                    <a:pt x="2694" y="603"/>
                    <a:pt x="2602" y="124"/>
                    <a:pt x="2465" y="55"/>
                  </a:cubicBezTo>
                  <a:cubicBezTo>
                    <a:pt x="2384" y="17"/>
                    <a:pt x="2314" y="0"/>
                    <a:pt x="2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60;p46">
              <a:extLst>
                <a:ext uri="{FF2B5EF4-FFF2-40B4-BE49-F238E27FC236}">
                  <a16:creationId xmlns:a16="http://schemas.microsoft.com/office/drawing/2014/main" id="{C2012E48-4C18-4F2E-8C9E-709FA6CC0143}"/>
                </a:ext>
              </a:extLst>
            </p:cNvPr>
            <p:cNvSpPr/>
            <p:nvPr/>
          </p:nvSpPr>
          <p:spPr>
            <a:xfrm>
              <a:off x="5912507" y="2604871"/>
              <a:ext cx="767838" cy="1463762"/>
            </a:xfrm>
            <a:custGeom>
              <a:avLst/>
              <a:gdLst/>
              <a:ahLst/>
              <a:cxnLst/>
              <a:rect l="l" t="t" r="r" b="b"/>
              <a:pathLst>
                <a:path w="42890" h="81763" extrusionOk="0">
                  <a:moveTo>
                    <a:pt x="26513" y="1100"/>
                  </a:moveTo>
                  <a:cubicBezTo>
                    <a:pt x="31960" y="1100"/>
                    <a:pt x="36744" y="3112"/>
                    <a:pt x="41109" y="6437"/>
                  </a:cubicBezTo>
                  <a:cubicBezTo>
                    <a:pt x="35334" y="5501"/>
                    <a:pt x="29856" y="3629"/>
                    <a:pt x="24538" y="1187"/>
                  </a:cubicBezTo>
                  <a:cubicBezTo>
                    <a:pt x="25206" y="1129"/>
                    <a:pt x="25864" y="1100"/>
                    <a:pt x="26513" y="1100"/>
                  </a:cubicBezTo>
                  <a:close/>
                  <a:moveTo>
                    <a:pt x="23237" y="1689"/>
                  </a:moveTo>
                  <a:cubicBezTo>
                    <a:pt x="29171" y="4382"/>
                    <a:pt x="35220" y="6482"/>
                    <a:pt x="41679" y="7532"/>
                  </a:cubicBezTo>
                  <a:cubicBezTo>
                    <a:pt x="41634" y="7669"/>
                    <a:pt x="41565" y="7898"/>
                    <a:pt x="41474" y="8126"/>
                  </a:cubicBezTo>
                  <a:cubicBezTo>
                    <a:pt x="40470" y="10933"/>
                    <a:pt x="39420" y="13764"/>
                    <a:pt x="38438" y="16594"/>
                  </a:cubicBezTo>
                  <a:cubicBezTo>
                    <a:pt x="38251" y="17155"/>
                    <a:pt x="37988" y="17379"/>
                    <a:pt x="37547" y="17379"/>
                  </a:cubicBezTo>
                  <a:cubicBezTo>
                    <a:pt x="37450" y="17379"/>
                    <a:pt x="37344" y="17368"/>
                    <a:pt x="37228" y="17347"/>
                  </a:cubicBezTo>
                  <a:cubicBezTo>
                    <a:pt x="35151" y="16936"/>
                    <a:pt x="33029" y="16708"/>
                    <a:pt x="31020" y="16115"/>
                  </a:cubicBezTo>
                  <a:cubicBezTo>
                    <a:pt x="27710" y="15133"/>
                    <a:pt x="24469" y="13946"/>
                    <a:pt x="21205" y="12782"/>
                  </a:cubicBezTo>
                  <a:cubicBezTo>
                    <a:pt x="19448" y="12143"/>
                    <a:pt x="19493" y="12052"/>
                    <a:pt x="20109" y="10340"/>
                  </a:cubicBezTo>
                  <a:cubicBezTo>
                    <a:pt x="21068" y="7646"/>
                    <a:pt x="22050" y="4930"/>
                    <a:pt x="23031" y="2237"/>
                  </a:cubicBezTo>
                  <a:cubicBezTo>
                    <a:pt x="23100" y="2031"/>
                    <a:pt x="23191" y="1826"/>
                    <a:pt x="23237" y="1689"/>
                  </a:cubicBezTo>
                  <a:close/>
                  <a:moveTo>
                    <a:pt x="19196" y="12896"/>
                  </a:moveTo>
                  <a:cubicBezTo>
                    <a:pt x="25222" y="15361"/>
                    <a:pt x="31203" y="17667"/>
                    <a:pt x="37776" y="18306"/>
                  </a:cubicBezTo>
                  <a:cubicBezTo>
                    <a:pt x="37616" y="18808"/>
                    <a:pt x="37502" y="19287"/>
                    <a:pt x="37251" y="19721"/>
                  </a:cubicBezTo>
                  <a:cubicBezTo>
                    <a:pt x="37191" y="19861"/>
                    <a:pt x="36887" y="19931"/>
                    <a:pt x="36674" y="19931"/>
                  </a:cubicBezTo>
                  <a:cubicBezTo>
                    <a:pt x="36644" y="19931"/>
                    <a:pt x="36615" y="19929"/>
                    <a:pt x="36589" y="19926"/>
                  </a:cubicBezTo>
                  <a:cubicBezTo>
                    <a:pt x="35060" y="19653"/>
                    <a:pt x="33531" y="19401"/>
                    <a:pt x="32024" y="19036"/>
                  </a:cubicBezTo>
                  <a:cubicBezTo>
                    <a:pt x="29536" y="18420"/>
                    <a:pt x="27048" y="17804"/>
                    <a:pt x="24629" y="17005"/>
                  </a:cubicBezTo>
                  <a:cubicBezTo>
                    <a:pt x="22803" y="16411"/>
                    <a:pt x="21091" y="15498"/>
                    <a:pt x="19333" y="14745"/>
                  </a:cubicBezTo>
                  <a:cubicBezTo>
                    <a:pt x="18763" y="14494"/>
                    <a:pt x="18626" y="14129"/>
                    <a:pt x="18923" y="13604"/>
                  </a:cubicBezTo>
                  <a:cubicBezTo>
                    <a:pt x="19037" y="13376"/>
                    <a:pt x="19105" y="13102"/>
                    <a:pt x="19196" y="12896"/>
                  </a:cubicBezTo>
                  <a:close/>
                  <a:moveTo>
                    <a:pt x="18352" y="15202"/>
                  </a:moveTo>
                  <a:cubicBezTo>
                    <a:pt x="21182" y="16959"/>
                    <a:pt x="24241" y="17963"/>
                    <a:pt x="27368" y="18785"/>
                  </a:cubicBezTo>
                  <a:cubicBezTo>
                    <a:pt x="30472" y="19584"/>
                    <a:pt x="33599" y="20269"/>
                    <a:pt x="36772" y="21022"/>
                  </a:cubicBezTo>
                  <a:cubicBezTo>
                    <a:pt x="36772" y="21068"/>
                    <a:pt x="36749" y="21227"/>
                    <a:pt x="36681" y="21387"/>
                  </a:cubicBezTo>
                  <a:cubicBezTo>
                    <a:pt x="36315" y="22460"/>
                    <a:pt x="35882" y="23510"/>
                    <a:pt x="35562" y="24606"/>
                  </a:cubicBezTo>
                  <a:cubicBezTo>
                    <a:pt x="35419" y="25036"/>
                    <a:pt x="35205" y="25184"/>
                    <a:pt x="34866" y="25184"/>
                  </a:cubicBezTo>
                  <a:cubicBezTo>
                    <a:pt x="34773" y="25184"/>
                    <a:pt x="34671" y="25173"/>
                    <a:pt x="34558" y="25153"/>
                  </a:cubicBezTo>
                  <a:cubicBezTo>
                    <a:pt x="29833" y="24332"/>
                    <a:pt x="25268" y="22962"/>
                    <a:pt x="20817" y="21159"/>
                  </a:cubicBezTo>
                  <a:cubicBezTo>
                    <a:pt x="19493" y="20611"/>
                    <a:pt x="18192" y="20041"/>
                    <a:pt x="16800" y="19470"/>
                  </a:cubicBezTo>
                  <a:cubicBezTo>
                    <a:pt x="17348" y="17986"/>
                    <a:pt x="17850" y="16617"/>
                    <a:pt x="18352" y="15202"/>
                  </a:cubicBezTo>
                  <a:close/>
                  <a:moveTo>
                    <a:pt x="16503" y="20292"/>
                  </a:moveTo>
                  <a:cubicBezTo>
                    <a:pt x="17713" y="20817"/>
                    <a:pt x="18808" y="21319"/>
                    <a:pt x="19973" y="21844"/>
                  </a:cubicBezTo>
                  <a:cubicBezTo>
                    <a:pt x="19881" y="22095"/>
                    <a:pt x="19790" y="22300"/>
                    <a:pt x="19721" y="22529"/>
                  </a:cubicBezTo>
                  <a:cubicBezTo>
                    <a:pt x="15499" y="34215"/>
                    <a:pt x="11276" y="45902"/>
                    <a:pt x="7076" y="57588"/>
                  </a:cubicBezTo>
                  <a:cubicBezTo>
                    <a:pt x="6711" y="58615"/>
                    <a:pt x="6483" y="59665"/>
                    <a:pt x="6163" y="60715"/>
                  </a:cubicBezTo>
                  <a:cubicBezTo>
                    <a:pt x="6140" y="60829"/>
                    <a:pt x="6072" y="60943"/>
                    <a:pt x="5889" y="61080"/>
                  </a:cubicBezTo>
                  <a:cubicBezTo>
                    <a:pt x="5844" y="60875"/>
                    <a:pt x="5821" y="60692"/>
                    <a:pt x="5775" y="60487"/>
                  </a:cubicBezTo>
                  <a:cubicBezTo>
                    <a:pt x="5620" y="59693"/>
                    <a:pt x="5177" y="59251"/>
                    <a:pt x="4536" y="59251"/>
                  </a:cubicBezTo>
                  <a:cubicBezTo>
                    <a:pt x="4329" y="59251"/>
                    <a:pt x="4102" y="59297"/>
                    <a:pt x="3858" y="59391"/>
                  </a:cubicBezTo>
                  <a:cubicBezTo>
                    <a:pt x="3264" y="59620"/>
                    <a:pt x="2717" y="60008"/>
                    <a:pt x="2055" y="60396"/>
                  </a:cubicBezTo>
                  <a:cubicBezTo>
                    <a:pt x="6871" y="46997"/>
                    <a:pt x="11664" y="33690"/>
                    <a:pt x="16503" y="20292"/>
                  </a:cubicBezTo>
                  <a:close/>
                  <a:moveTo>
                    <a:pt x="20817" y="22209"/>
                  </a:moveTo>
                  <a:cubicBezTo>
                    <a:pt x="22232" y="22711"/>
                    <a:pt x="23556" y="23190"/>
                    <a:pt x="24971" y="23670"/>
                  </a:cubicBezTo>
                  <a:cubicBezTo>
                    <a:pt x="20269" y="36703"/>
                    <a:pt x="15590" y="49691"/>
                    <a:pt x="10842" y="62792"/>
                  </a:cubicBezTo>
                  <a:cubicBezTo>
                    <a:pt x="10441" y="61620"/>
                    <a:pt x="9968" y="61105"/>
                    <a:pt x="9224" y="61105"/>
                  </a:cubicBezTo>
                  <a:cubicBezTo>
                    <a:pt x="8866" y="61105"/>
                    <a:pt x="8447" y="61223"/>
                    <a:pt x="7944" y="61446"/>
                  </a:cubicBezTo>
                  <a:cubicBezTo>
                    <a:pt x="7510" y="61628"/>
                    <a:pt x="7099" y="61879"/>
                    <a:pt x="6665" y="62108"/>
                  </a:cubicBezTo>
                  <a:cubicBezTo>
                    <a:pt x="6665" y="62039"/>
                    <a:pt x="6620" y="61971"/>
                    <a:pt x="6643" y="61925"/>
                  </a:cubicBezTo>
                  <a:cubicBezTo>
                    <a:pt x="8971" y="55328"/>
                    <a:pt x="11276" y="48732"/>
                    <a:pt x="13627" y="42135"/>
                  </a:cubicBezTo>
                  <a:cubicBezTo>
                    <a:pt x="15887" y="35767"/>
                    <a:pt x="18215" y="29399"/>
                    <a:pt x="20497" y="23054"/>
                  </a:cubicBezTo>
                  <a:cubicBezTo>
                    <a:pt x="20612" y="22780"/>
                    <a:pt x="20703" y="22506"/>
                    <a:pt x="20817" y="22209"/>
                  </a:cubicBezTo>
                  <a:close/>
                  <a:moveTo>
                    <a:pt x="25816" y="23944"/>
                  </a:moveTo>
                  <a:cubicBezTo>
                    <a:pt x="27345" y="24377"/>
                    <a:pt x="28783" y="24788"/>
                    <a:pt x="30290" y="25222"/>
                  </a:cubicBezTo>
                  <a:cubicBezTo>
                    <a:pt x="25633" y="38141"/>
                    <a:pt x="20977" y="51037"/>
                    <a:pt x="16320" y="63979"/>
                  </a:cubicBezTo>
                  <a:cubicBezTo>
                    <a:pt x="15865" y="63263"/>
                    <a:pt x="15479" y="62930"/>
                    <a:pt x="14898" y="62930"/>
                  </a:cubicBezTo>
                  <a:cubicBezTo>
                    <a:pt x="14664" y="62930"/>
                    <a:pt x="14398" y="62984"/>
                    <a:pt x="14084" y="63089"/>
                  </a:cubicBezTo>
                  <a:cubicBezTo>
                    <a:pt x="13308" y="63340"/>
                    <a:pt x="12600" y="63774"/>
                    <a:pt x="11870" y="64162"/>
                  </a:cubicBezTo>
                  <a:cubicBezTo>
                    <a:pt x="11641" y="64253"/>
                    <a:pt x="11459" y="64413"/>
                    <a:pt x="11139" y="64641"/>
                  </a:cubicBezTo>
                  <a:cubicBezTo>
                    <a:pt x="16069" y="50992"/>
                    <a:pt x="20931" y="37502"/>
                    <a:pt x="25816" y="23944"/>
                  </a:cubicBezTo>
                  <a:close/>
                  <a:moveTo>
                    <a:pt x="31180" y="25427"/>
                  </a:moveTo>
                  <a:cubicBezTo>
                    <a:pt x="32458" y="25656"/>
                    <a:pt x="33668" y="25884"/>
                    <a:pt x="34992" y="26135"/>
                  </a:cubicBezTo>
                  <a:cubicBezTo>
                    <a:pt x="30198" y="39351"/>
                    <a:pt x="25451" y="52521"/>
                    <a:pt x="20840" y="65303"/>
                  </a:cubicBezTo>
                  <a:cubicBezTo>
                    <a:pt x="20589" y="65166"/>
                    <a:pt x="20246" y="64915"/>
                    <a:pt x="19858" y="64847"/>
                  </a:cubicBezTo>
                  <a:cubicBezTo>
                    <a:pt x="19712" y="64825"/>
                    <a:pt x="19561" y="64814"/>
                    <a:pt x="19409" y="64814"/>
                  </a:cubicBezTo>
                  <a:cubicBezTo>
                    <a:pt x="19087" y="64814"/>
                    <a:pt x="18761" y="64860"/>
                    <a:pt x="18466" y="64938"/>
                  </a:cubicBezTo>
                  <a:cubicBezTo>
                    <a:pt x="17895" y="65098"/>
                    <a:pt x="17348" y="65372"/>
                    <a:pt x="16663" y="65645"/>
                  </a:cubicBezTo>
                  <a:cubicBezTo>
                    <a:pt x="21525" y="52179"/>
                    <a:pt x="26341" y="38826"/>
                    <a:pt x="31180" y="25427"/>
                  </a:cubicBezTo>
                  <a:close/>
                  <a:moveTo>
                    <a:pt x="4446" y="60150"/>
                  </a:moveTo>
                  <a:cubicBezTo>
                    <a:pt x="4772" y="60150"/>
                    <a:pt x="4916" y="60458"/>
                    <a:pt x="4931" y="61126"/>
                  </a:cubicBezTo>
                  <a:cubicBezTo>
                    <a:pt x="4953" y="61811"/>
                    <a:pt x="4862" y="62496"/>
                    <a:pt x="4817" y="63180"/>
                  </a:cubicBezTo>
                  <a:cubicBezTo>
                    <a:pt x="4794" y="63363"/>
                    <a:pt x="4702" y="63546"/>
                    <a:pt x="4725" y="63705"/>
                  </a:cubicBezTo>
                  <a:cubicBezTo>
                    <a:pt x="4794" y="64025"/>
                    <a:pt x="4885" y="64344"/>
                    <a:pt x="4976" y="64664"/>
                  </a:cubicBezTo>
                  <a:cubicBezTo>
                    <a:pt x="5273" y="64504"/>
                    <a:pt x="5638" y="64436"/>
                    <a:pt x="5844" y="64207"/>
                  </a:cubicBezTo>
                  <a:cubicBezTo>
                    <a:pt x="6597" y="63317"/>
                    <a:pt x="7441" y="62564"/>
                    <a:pt x="8560" y="62153"/>
                  </a:cubicBezTo>
                  <a:cubicBezTo>
                    <a:pt x="8833" y="62055"/>
                    <a:pt x="9059" y="62004"/>
                    <a:pt x="9240" y="62004"/>
                  </a:cubicBezTo>
                  <a:cubicBezTo>
                    <a:pt x="9693" y="62004"/>
                    <a:pt x="9871" y="62326"/>
                    <a:pt x="9838" y="63043"/>
                  </a:cubicBezTo>
                  <a:cubicBezTo>
                    <a:pt x="9815" y="63819"/>
                    <a:pt x="9610" y="64595"/>
                    <a:pt x="9587" y="65372"/>
                  </a:cubicBezTo>
                  <a:cubicBezTo>
                    <a:pt x="9587" y="65714"/>
                    <a:pt x="9792" y="66079"/>
                    <a:pt x="9907" y="66444"/>
                  </a:cubicBezTo>
                  <a:cubicBezTo>
                    <a:pt x="10249" y="66330"/>
                    <a:pt x="10614" y="66262"/>
                    <a:pt x="10911" y="66056"/>
                  </a:cubicBezTo>
                  <a:cubicBezTo>
                    <a:pt x="11892" y="65417"/>
                    <a:pt x="12828" y="64687"/>
                    <a:pt x="13855" y="64093"/>
                  </a:cubicBezTo>
                  <a:cubicBezTo>
                    <a:pt x="14040" y="63982"/>
                    <a:pt x="14286" y="63965"/>
                    <a:pt x="14540" y="63965"/>
                  </a:cubicBezTo>
                  <a:cubicBezTo>
                    <a:pt x="14659" y="63965"/>
                    <a:pt x="14780" y="63968"/>
                    <a:pt x="14898" y="63968"/>
                  </a:cubicBezTo>
                  <a:cubicBezTo>
                    <a:pt x="14994" y="63968"/>
                    <a:pt x="15089" y="63966"/>
                    <a:pt x="15179" y="63956"/>
                  </a:cubicBezTo>
                  <a:lnTo>
                    <a:pt x="15179" y="63956"/>
                  </a:lnTo>
                  <a:cubicBezTo>
                    <a:pt x="15179" y="64367"/>
                    <a:pt x="15225" y="64778"/>
                    <a:pt x="15156" y="65189"/>
                  </a:cubicBezTo>
                  <a:cubicBezTo>
                    <a:pt x="15042" y="65782"/>
                    <a:pt x="14837" y="66353"/>
                    <a:pt x="14746" y="66946"/>
                  </a:cubicBezTo>
                  <a:cubicBezTo>
                    <a:pt x="14700" y="67198"/>
                    <a:pt x="14882" y="67494"/>
                    <a:pt x="14951" y="67768"/>
                  </a:cubicBezTo>
                  <a:cubicBezTo>
                    <a:pt x="15225" y="67700"/>
                    <a:pt x="15522" y="67677"/>
                    <a:pt x="15750" y="67540"/>
                  </a:cubicBezTo>
                  <a:cubicBezTo>
                    <a:pt x="16731" y="66969"/>
                    <a:pt x="17644" y="66307"/>
                    <a:pt x="18671" y="65828"/>
                  </a:cubicBezTo>
                  <a:cubicBezTo>
                    <a:pt x="18939" y="65694"/>
                    <a:pt x="19144" y="65626"/>
                    <a:pt x="19296" y="65626"/>
                  </a:cubicBezTo>
                  <a:cubicBezTo>
                    <a:pt x="19613" y="65626"/>
                    <a:pt x="19707" y="65920"/>
                    <a:pt x="19676" y="66536"/>
                  </a:cubicBezTo>
                  <a:cubicBezTo>
                    <a:pt x="19653" y="67198"/>
                    <a:pt x="19584" y="67860"/>
                    <a:pt x="19516" y="68521"/>
                  </a:cubicBezTo>
                  <a:cubicBezTo>
                    <a:pt x="19448" y="69252"/>
                    <a:pt x="19219" y="69891"/>
                    <a:pt x="18671" y="70439"/>
                  </a:cubicBezTo>
                  <a:cubicBezTo>
                    <a:pt x="16366" y="72767"/>
                    <a:pt x="14061" y="75118"/>
                    <a:pt x="11755" y="77469"/>
                  </a:cubicBezTo>
                  <a:cubicBezTo>
                    <a:pt x="11664" y="77560"/>
                    <a:pt x="11573" y="77629"/>
                    <a:pt x="11390" y="77788"/>
                  </a:cubicBezTo>
                  <a:cubicBezTo>
                    <a:pt x="11185" y="77264"/>
                    <a:pt x="11048" y="76830"/>
                    <a:pt x="10820" y="76419"/>
                  </a:cubicBezTo>
                  <a:cubicBezTo>
                    <a:pt x="10140" y="75149"/>
                    <a:pt x="9054" y="74454"/>
                    <a:pt x="7748" y="74454"/>
                  </a:cubicBezTo>
                  <a:cubicBezTo>
                    <a:pt x="7388" y="74454"/>
                    <a:pt x="7010" y="74507"/>
                    <a:pt x="6620" y="74616"/>
                  </a:cubicBezTo>
                  <a:cubicBezTo>
                    <a:pt x="5661" y="74890"/>
                    <a:pt x="4748" y="75346"/>
                    <a:pt x="3812" y="75734"/>
                  </a:cubicBezTo>
                  <a:cubicBezTo>
                    <a:pt x="3607" y="75803"/>
                    <a:pt x="3424" y="75894"/>
                    <a:pt x="3127" y="76031"/>
                  </a:cubicBezTo>
                  <a:cubicBezTo>
                    <a:pt x="2899" y="74616"/>
                    <a:pt x="2648" y="73269"/>
                    <a:pt x="2420" y="71922"/>
                  </a:cubicBezTo>
                  <a:cubicBezTo>
                    <a:pt x="2009" y="69320"/>
                    <a:pt x="1621" y="66741"/>
                    <a:pt x="1233" y="64139"/>
                  </a:cubicBezTo>
                  <a:cubicBezTo>
                    <a:pt x="1187" y="63774"/>
                    <a:pt x="1233" y="63363"/>
                    <a:pt x="1370" y="63043"/>
                  </a:cubicBezTo>
                  <a:cubicBezTo>
                    <a:pt x="1826" y="61925"/>
                    <a:pt x="2625" y="61058"/>
                    <a:pt x="3698" y="60441"/>
                  </a:cubicBezTo>
                  <a:cubicBezTo>
                    <a:pt x="4013" y="60250"/>
                    <a:pt x="4259" y="60150"/>
                    <a:pt x="4446" y="60150"/>
                  </a:cubicBezTo>
                  <a:close/>
                  <a:moveTo>
                    <a:pt x="5319" y="76168"/>
                  </a:moveTo>
                  <a:cubicBezTo>
                    <a:pt x="4748" y="76807"/>
                    <a:pt x="4177" y="77469"/>
                    <a:pt x="3538" y="78177"/>
                  </a:cubicBezTo>
                  <a:cubicBezTo>
                    <a:pt x="3196" y="77035"/>
                    <a:pt x="3196" y="77035"/>
                    <a:pt x="4086" y="76602"/>
                  </a:cubicBezTo>
                  <a:cubicBezTo>
                    <a:pt x="4451" y="76396"/>
                    <a:pt x="4839" y="76236"/>
                    <a:pt x="5319" y="76168"/>
                  </a:cubicBezTo>
                  <a:close/>
                  <a:moveTo>
                    <a:pt x="8469" y="75369"/>
                  </a:moveTo>
                  <a:cubicBezTo>
                    <a:pt x="8514" y="75437"/>
                    <a:pt x="8537" y="75506"/>
                    <a:pt x="8583" y="75597"/>
                  </a:cubicBezTo>
                  <a:cubicBezTo>
                    <a:pt x="7099" y="77104"/>
                    <a:pt x="5638" y="78610"/>
                    <a:pt x="4155" y="80139"/>
                  </a:cubicBezTo>
                  <a:cubicBezTo>
                    <a:pt x="3698" y="79888"/>
                    <a:pt x="3561" y="79546"/>
                    <a:pt x="3881" y="79204"/>
                  </a:cubicBezTo>
                  <a:cubicBezTo>
                    <a:pt x="4999" y="77948"/>
                    <a:pt x="6118" y="76716"/>
                    <a:pt x="7304" y="75529"/>
                  </a:cubicBezTo>
                  <a:cubicBezTo>
                    <a:pt x="7437" y="75396"/>
                    <a:pt x="7677" y="75379"/>
                    <a:pt x="7931" y="75379"/>
                  </a:cubicBezTo>
                  <a:cubicBezTo>
                    <a:pt x="8020" y="75379"/>
                    <a:pt x="8111" y="75381"/>
                    <a:pt x="8199" y="75381"/>
                  </a:cubicBezTo>
                  <a:cubicBezTo>
                    <a:pt x="8293" y="75381"/>
                    <a:pt x="8385" y="75379"/>
                    <a:pt x="8469" y="75369"/>
                  </a:cubicBezTo>
                  <a:close/>
                  <a:moveTo>
                    <a:pt x="9336" y="76099"/>
                  </a:moveTo>
                  <a:cubicBezTo>
                    <a:pt x="10112" y="76647"/>
                    <a:pt x="10112" y="76784"/>
                    <a:pt x="9519" y="77378"/>
                  </a:cubicBezTo>
                  <a:cubicBezTo>
                    <a:pt x="8491" y="78428"/>
                    <a:pt x="7441" y="79455"/>
                    <a:pt x="6437" y="80528"/>
                  </a:cubicBezTo>
                  <a:cubicBezTo>
                    <a:pt x="6258" y="80716"/>
                    <a:pt x="6089" y="80781"/>
                    <a:pt x="5916" y="80781"/>
                  </a:cubicBezTo>
                  <a:cubicBezTo>
                    <a:pt x="5648" y="80781"/>
                    <a:pt x="5369" y="80625"/>
                    <a:pt x="5022" y="80528"/>
                  </a:cubicBezTo>
                  <a:cubicBezTo>
                    <a:pt x="6528" y="78998"/>
                    <a:pt x="7944" y="77537"/>
                    <a:pt x="9336" y="76099"/>
                  </a:cubicBezTo>
                  <a:close/>
                  <a:moveTo>
                    <a:pt x="10454" y="77971"/>
                  </a:moveTo>
                  <a:lnTo>
                    <a:pt x="10454" y="77971"/>
                  </a:lnTo>
                  <a:cubicBezTo>
                    <a:pt x="10705" y="78268"/>
                    <a:pt x="10705" y="78565"/>
                    <a:pt x="10340" y="78884"/>
                  </a:cubicBezTo>
                  <a:cubicBezTo>
                    <a:pt x="9770" y="79409"/>
                    <a:pt x="9245" y="79934"/>
                    <a:pt x="8742" y="80505"/>
                  </a:cubicBezTo>
                  <a:cubicBezTo>
                    <a:pt x="8522" y="80753"/>
                    <a:pt x="8284" y="80860"/>
                    <a:pt x="8005" y="80860"/>
                  </a:cubicBezTo>
                  <a:cubicBezTo>
                    <a:pt x="7822" y="80860"/>
                    <a:pt x="7621" y="80814"/>
                    <a:pt x="7396" y="80733"/>
                  </a:cubicBezTo>
                  <a:cubicBezTo>
                    <a:pt x="8400" y="79820"/>
                    <a:pt x="9404" y="78907"/>
                    <a:pt x="10454" y="77971"/>
                  </a:cubicBezTo>
                  <a:close/>
                  <a:moveTo>
                    <a:pt x="26341" y="0"/>
                  </a:moveTo>
                  <a:cubicBezTo>
                    <a:pt x="25336" y="137"/>
                    <a:pt x="24332" y="274"/>
                    <a:pt x="23328" y="365"/>
                  </a:cubicBezTo>
                  <a:cubicBezTo>
                    <a:pt x="22849" y="411"/>
                    <a:pt x="22643" y="662"/>
                    <a:pt x="22483" y="1096"/>
                  </a:cubicBezTo>
                  <a:cubicBezTo>
                    <a:pt x="20132" y="7646"/>
                    <a:pt x="17781" y="14197"/>
                    <a:pt x="15407" y="20748"/>
                  </a:cubicBezTo>
                  <a:cubicBezTo>
                    <a:pt x="11870" y="30563"/>
                    <a:pt x="8332" y="40378"/>
                    <a:pt x="4771" y="50193"/>
                  </a:cubicBezTo>
                  <a:cubicBezTo>
                    <a:pt x="3264" y="54370"/>
                    <a:pt x="1712" y="58547"/>
                    <a:pt x="183" y="62724"/>
                  </a:cubicBezTo>
                  <a:cubicBezTo>
                    <a:pt x="92" y="62975"/>
                    <a:pt x="0" y="63272"/>
                    <a:pt x="46" y="63500"/>
                  </a:cubicBezTo>
                  <a:cubicBezTo>
                    <a:pt x="229" y="64367"/>
                    <a:pt x="503" y="65212"/>
                    <a:pt x="639" y="66056"/>
                  </a:cubicBezTo>
                  <a:cubicBezTo>
                    <a:pt x="1347" y="70439"/>
                    <a:pt x="2055" y="74798"/>
                    <a:pt x="2694" y="79181"/>
                  </a:cubicBezTo>
                  <a:cubicBezTo>
                    <a:pt x="2854" y="80322"/>
                    <a:pt x="3401" y="81075"/>
                    <a:pt x="4520" y="81304"/>
                  </a:cubicBezTo>
                  <a:cubicBezTo>
                    <a:pt x="5661" y="81555"/>
                    <a:pt x="6848" y="81669"/>
                    <a:pt x="8035" y="81760"/>
                  </a:cubicBezTo>
                  <a:cubicBezTo>
                    <a:pt x="8057" y="81762"/>
                    <a:pt x="8079" y="81762"/>
                    <a:pt x="8102" y="81762"/>
                  </a:cubicBezTo>
                  <a:cubicBezTo>
                    <a:pt x="8437" y="81762"/>
                    <a:pt x="8873" y="81607"/>
                    <a:pt x="9108" y="81372"/>
                  </a:cubicBezTo>
                  <a:cubicBezTo>
                    <a:pt x="12372" y="78154"/>
                    <a:pt x="15590" y="74890"/>
                    <a:pt x="18808" y="71649"/>
                  </a:cubicBezTo>
                  <a:cubicBezTo>
                    <a:pt x="19288" y="71146"/>
                    <a:pt x="19813" y="70644"/>
                    <a:pt x="20132" y="70051"/>
                  </a:cubicBezTo>
                  <a:cubicBezTo>
                    <a:pt x="20475" y="69457"/>
                    <a:pt x="20566" y="68750"/>
                    <a:pt x="20817" y="68088"/>
                  </a:cubicBezTo>
                  <a:cubicBezTo>
                    <a:pt x="22712" y="62769"/>
                    <a:pt x="24652" y="57451"/>
                    <a:pt x="26569" y="52133"/>
                  </a:cubicBezTo>
                  <a:cubicBezTo>
                    <a:pt x="31910" y="37274"/>
                    <a:pt x="37251" y="22392"/>
                    <a:pt x="42638" y="7532"/>
                  </a:cubicBezTo>
                  <a:cubicBezTo>
                    <a:pt x="42889" y="6848"/>
                    <a:pt x="42661" y="6437"/>
                    <a:pt x="42227" y="6072"/>
                  </a:cubicBezTo>
                  <a:cubicBezTo>
                    <a:pt x="41542" y="5501"/>
                    <a:pt x="40789" y="4976"/>
                    <a:pt x="40013" y="4474"/>
                  </a:cubicBezTo>
                  <a:cubicBezTo>
                    <a:pt x="35882" y="1735"/>
                    <a:pt x="31362" y="183"/>
                    <a:pt x="2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61;p46">
              <a:extLst>
                <a:ext uri="{FF2B5EF4-FFF2-40B4-BE49-F238E27FC236}">
                  <a16:creationId xmlns:a16="http://schemas.microsoft.com/office/drawing/2014/main" id="{F18B9A0C-88CD-427A-8B75-AE7F36D41040}"/>
                </a:ext>
              </a:extLst>
            </p:cNvPr>
            <p:cNvSpPr/>
            <p:nvPr/>
          </p:nvSpPr>
          <p:spPr>
            <a:xfrm>
              <a:off x="6218980" y="3968505"/>
              <a:ext cx="674262" cy="572594"/>
            </a:xfrm>
            <a:custGeom>
              <a:avLst/>
              <a:gdLst/>
              <a:ahLst/>
              <a:cxnLst/>
              <a:rect l="l" t="t" r="r" b="b"/>
              <a:pathLst>
                <a:path w="37663" h="31984" extrusionOk="0">
                  <a:moveTo>
                    <a:pt x="32291" y="0"/>
                  </a:moveTo>
                  <a:cubicBezTo>
                    <a:pt x="31583" y="0"/>
                    <a:pt x="30868" y="21"/>
                    <a:pt x="30153" y="21"/>
                  </a:cubicBezTo>
                  <a:lnTo>
                    <a:pt x="26729" y="44"/>
                  </a:lnTo>
                  <a:cubicBezTo>
                    <a:pt x="22095" y="89"/>
                    <a:pt x="17485" y="112"/>
                    <a:pt x="12851" y="135"/>
                  </a:cubicBezTo>
                  <a:lnTo>
                    <a:pt x="5981" y="181"/>
                  </a:lnTo>
                  <a:cubicBezTo>
                    <a:pt x="4816" y="203"/>
                    <a:pt x="3652" y="203"/>
                    <a:pt x="2465" y="203"/>
                  </a:cubicBezTo>
                  <a:cubicBezTo>
                    <a:pt x="2418" y="203"/>
                    <a:pt x="2370" y="203"/>
                    <a:pt x="2321" y="203"/>
                  </a:cubicBezTo>
                  <a:cubicBezTo>
                    <a:pt x="1657" y="203"/>
                    <a:pt x="836" y="223"/>
                    <a:pt x="411" y="797"/>
                  </a:cubicBezTo>
                  <a:cubicBezTo>
                    <a:pt x="160" y="1139"/>
                    <a:pt x="160" y="1527"/>
                    <a:pt x="160" y="1938"/>
                  </a:cubicBezTo>
                  <a:cubicBezTo>
                    <a:pt x="69" y="1984"/>
                    <a:pt x="0" y="2075"/>
                    <a:pt x="23" y="2212"/>
                  </a:cubicBezTo>
                  <a:cubicBezTo>
                    <a:pt x="229" y="6686"/>
                    <a:pt x="480" y="11182"/>
                    <a:pt x="776" y="15633"/>
                  </a:cubicBezTo>
                  <a:cubicBezTo>
                    <a:pt x="913" y="17847"/>
                    <a:pt x="1073" y="20061"/>
                    <a:pt x="1233" y="22253"/>
                  </a:cubicBezTo>
                  <a:cubicBezTo>
                    <a:pt x="1393" y="24467"/>
                    <a:pt x="1507" y="26703"/>
                    <a:pt x="1781" y="28895"/>
                  </a:cubicBezTo>
                  <a:cubicBezTo>
                    <a:pt x="1849" y="29648"/>
                    <a:pt x="2055" y="30401"/>
                    <a:pt x="2717" y="30858"/>
                  </a:cubicBezTo>
                  <a:cubicBezTo>
                    <a:pt x="3447" y="31383"/>
                    <a:pt x="4497" y="31337"/>
                    <a:pt x="5387" y="31383"/>
                  </a:cubicBezTo>
                  <a:cubicBezTo>
                    <a:pt x="7670" y="31565"/>
                    <a:pt x="9975" y="31679"/>
                    <a:pt x="12280" y="31793"/>
                  </a:cubicBezTo>
                  <a:cubicBezTo>
                    <a:pt x="15515" y="31923"/>
                    <a:pt x="18749" y="31983"/>
                    <a:pt x="21991" y="31983"/>
                  </a:cubicBezTo>
                  <a:cubicBezTo>
                    <a:pt x="23326" y="31983"/>
                    <a:pt x="24661" y="31973"/>
                    <a:pt x="25998" y="31953"/>
                  </a:cubicBezTo>
                  <a:cubicBezTo>
                    <a:pt x="28281" y="31908"/>
                    <a:pt x="30586" y="31816"/>
                    <a:pt x="32892" y="31725"/>
                  </a:cubicBezTo>
                  <a:cubicBezTo>
                    <a:pt x="33439" y="31679"/>
                    <a:pt x="33987" y="31657"/>
                    <a:pt x="34558" y="31634"/>
                  </a:cubicBezTo>
                  <a:cubicBezTo>
                    <a:pt x="35060" y="31588"/>
                    <a:pt x="35608" y="31611"/>
                    <a:pt x="36110" y="31520"/>
                  </a:cubicBezTo>
                  <a:cubicBezTo>
                    <a:pt x="37114" y="31314"/>
                    <a:pt x="37183" y="30219"/>
                    <a:pt x="37320" y="29420"/>
                  </a:cubicBezTo>
                  <a:cubicBezTo>
                    <a:pt x="37662" y="27320"/>
                    <a:pt x="37662" y="25197"/>
                    <a:pt x="37616" y="23074"/>
                  </a:cubicBezTo>
                  <a:cubicBezTo>
                    <a:pt x="37571" y="20792"/>
                    <a:pt x="37502" y="18532"/>
                    <a:pt x="37365" y="16272"/>
                  </a:cubicBezTo>
                  <a:cubicBezTo>
                    <a:pt x="37114" y="11867"/>
                    <a:pt x="36795" y="7462"/>
                    <a:pt x="36384" y="3079"/>
                  </a:cubicBezTo>
                  <a:cubicBezTo>
                    <a:pt x="36315" y="2280"/>
                    <a:pt x="36178" y="1436"/>
                    <a:pt x="35608" y="820"/>
                  </a:cubicBezTo>
                  <a:cubicBezTo>
                    <a:pt x="35014" y="226"/>
                    <a:pt x="34147" y="66"/>
                    <a:pt x="33348" y="21"/>
                  </a:cubicBezTo>
                  <a:cubicBezTo>
                    <a:pt x="32998" y="6"/>
                    <a:pt x="32646" y="0"/>
                    <a:pt x="3229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62;p46">
              <a:extLst>
                <a:ext uri="{FF2B5EF4-FFF2-40B4-BE49-F238E27FC236}">
                  <a16:creationId xmlns:a16="http://schemas.microsoft.com/office/drawing/2014/main" id="{A4302072-C145-48FE-A7AD-3AFE53591503}"/>
                </a:ext>
              </a:extLst>
            </p:cNvPr>
            <p:cNvSpPr/>
            <p:nvPr/>
          </p:nvSpPr>
          <p:spPr>
            <a:xfrm>
              <a:off x="6096186" y="3918825"/>
              <a:ext cx="828922" cy="660387"/>
            </a:xfrm>
            <a:custGeom>
              <a:avLst/>
              <a:gdLst/>
              <a:ahLst/>
              <a:cxnLst/>
              <a:rect l="l" t="t" r="r" b="b"/>
              <a:pathLst>
                <a:path w="46302" h="36888" extrusionOk="0">
                  <a:moveTo>
                    <a:pt x="24913" y="0"/>
                  </a:moveTo>
                  <a:cubicBezTo>
                    <a:pt x="20911" y="0"/>
                    <a:pt x="16910" y="19"/>
                    <a:pt x="12908" y="57"/>
                  </a:cubicBezTo>
                  <a:cubicBezTo>
                    <a:pt x="11744" y="80"/>
                    <a:pt x="10557" y="102"/>
                    <a:pt x="9393" y="102"/>
                  </a:cubicBezTo>
                  <a:cubicBezTo>
                    <a:pt x="8914" y="125"/>
                    <a:pt x="8914" y="833"/>
                    <a:pt x="9393" y="833"/>
                  </a:cubicBezTo>
                  <a:cubicBezTo>
                    <a:pt x="14432" y="757"/>
                    <a:pt x="19477" y="723"/>
                    <a:pt x="24522" y="723"/>
                  </a:cubicBezTo>
                  <a:cubicBezTo>
                    <a:pt x="28642" y="723"/>
                    <a:pt x="32760" y="746"/>
                    <a:pt x="36875" y="787"/>
                  </a:cubicBezTo>
                  <a:cubicBezTo>
                    <a:pt x="39157" y="810"/>
                    <a:pt x="41440" y="833"/>
                    <a:pt x="43722" y="856"/>
                  </a:cubicBezTo>
                  <a:cubicBezTo>
                    <a:pt x="44224" y="878"/>
                    <a:pt x="44886" y="764"/>
                    <a:pt x="45023" y="1381"/>
                  </a:cubicBezTo>
                  <a:cubicBezTo>
                    <a:pt x="45160" y="1860"/>
                    <a:pt x="45092" y="2431"/>
                    <a:pt x="45115" y="2933"/>
                  </a:cubicBezTo>
                  <a:cubicBezTo>
                    <a:pt x="45160" y="4074"/>
                    <a:pt x="45206" y="5215"/>
                    <a:pt x="45229" y="6356"/>
                  </a:cubicBezTo>
                  <a:cubicBezTo>
                    <a:pt x="45366" y="10785"/>
                    <a:pt x="45457" y="15235"/>
                    <a:pt x="45525" y="19686"/>
                  </a:cubicBezTo>
                  <a:cubicBezTo>
                    <a:pt x="45571" y="24069"/>
                    <a:pt x="45640" y="28451"/>
                    <a:pt x="45320" y="32834"/>
                  </a:cubicBezTo>
                  <a:cubicBezTo>
                    <a:pt x="45274" y="33382"/>
                    <a:pt x="45229" y="33907"/>
                    <a:pt x="45183" y="34432"/>
                  </a:cubicBezTo>
                  <a:cubicBezTo>
                    <a:pt x="45137" y="34865"/>
                    <a:pt x="45183" y="35596"/>
                    <a:pt x="44818" y="35915"/>
                  </a:cubicBezTo>
                  <a:cubicBezTo>
                    <a:pt x="44521" y="36166"/>
                    <a:pt x="44042" y="36166"/>
                    <a:pt x="43677" y="36166"/>
                  </a:cubicBezTo>
                  <a:cubicBezTo>
                    <a:pt x="43106" y="36166"/>
                    <a:pt x="42535" y="36143"/>
                    <a:pt x="41965" y="36143"/>
                  </a:cubicBezTo>
                  <a:cubicBezTo>
                    <a:pt x="39682" y="36121"/>
                    <a:pt x="37400" y="36098"/>
                    <a:pt x="35117" y="36075"/>
                  </a:cubicBezTo>
                  <a:cubicBezTo>
                    <a:pt x="30552" y="36006"/>
                    <a:pt x="25987" y="35915"/>
                    <a:pt x="21445" y="35824"/>
                  </a:cubicBezTo>
                  <a:cubicBezTo>
                    <a:pt x="16880" y="35710"/>
                    <a:pt x="12315" y="35687"/>
                    <a:pt x="7772" y="35367"/>
                  </a:cubicBezTo>
                  <a:cubicBezTo>
                    <a:pt x="6631" y="35276"/>
                    <a:pt x="5490" y="35185"/>
                    <a:pt x="4371" y="35025"/>
                  </a:cubicBezTo>
                  <a:cubicBezTo>
                    <a:pt x="3892" y="34957"/>
                    <a:pt x="3344" y="34934"/>
                    <a:pt x="2911" y="34751"/>
                  </a:cubicBezTo>
                  <a:cubicBezTo>
                    <a:pt x="2317" y="34523"/>
                    <a:pt x="2317" y="33861"/>
                    <a:pt x="2249" y="33336"/>
                  </a:cubicBezTo>
                  <a:cubicBezTo>
                    <a:pt x="1998" y="31168"/>
                    <a:pt x="1883" y="28999"/>
                    <a:pt x="1746" y="26831"/>
                  </a:cubicBezTo>
                  <a:cubicBezTo>
                    <a:pt x="1473" y="22403"/>
                    <a:pt x="1222" y="17952"/>
                    <a:pt x="948" y="13524"/>
                  </a:cubicBezTo>
                  <a:cubicBezTo>
                    <a:pt x="879" y="12451"/>
                    <a:pt x="811" y="11378"/>
                    <a:pt x="742" y="10305"/>
                  </a:cubicBezTo>
                  <a:cubicBezTo>
                    <a:pt x="731" y="10077"/>
                    <a:pt x="542" y="9963"/>
                    <a:pt x="360" y="9963"/>
                  </a:cubicBezTo>
                  <a:cubicBezTo>
                    <a:pt x="177" y="9963"/>
                    <a:pt x="0" y="10077"/>
                    <a:pt x="12" y="10305"/>
                  </a:cubicBezTo>
                  <a:lnTo>
                    <a:pt x="856" y="24251"/>
                  </a:lnTo>
                  <a:cubicBezTo>
                    <a:pt x="993" y="26557"/>
                    <a:pt x="1107" y="28862"/>
                    <a:pt x="1290" y="31145"/>
                  </a:cubicBezTo>
                  <a:cubicBezTo>
                    <a:pt x="1381" y="32172"/>
                    <a:pt x="1404" y="33290"/>
                    <a:pt x="1655" y="34295"/>
                  </a:cubicBezTo>
                  <a:cubicBezTo>
                    <a:pt x="1929" y="35322"/>
                    <a:pt x="2774" y="35504"/>
                    <a:pt x="3732" y="35641"/>
                  </a:cubicBezTo>
                  <a:cubicBezTo>
                    <a:pt x="8343" y="36372"/>
                    <a:pt x="13068" y="36326"/>
                    <a:pt x="17747" y="36440"/>
                  </a:cubicBezTo>
                  <a:cubicBezTo>
                    <a:pt x="22540" y="36577"/>
                    <a:pt x="27356" y="36668"/>
                    <a:pt x="32150" y="36760"/>
                  </a:cubicBezTo>
                  <a:cubicBezTo>
                    <a:pt x="34569" y="36783"/>
                    <a:pt x="36966" y="36828"/>
                    <a:pt x="39363" y="36851"/>
                  </a:cubicBezTo>
                  <a:cubicBezTo>
                    <a:pt x="40550" y="36851"/>
                    <a:pt x="41714" y="36874"/>
                    <a:pt x="42878" y="36874"/>
                  </a:cubicBezTo>
                  <a:cubicBezTo>
                    <a:pt x="43130" y="36874"/>
                    <a:pt x="43405" y="36887"/>
                    <a:pt x="43683" y="36887"/>
                  </a:cubicBezTo>
                  <a:cubicBezTo>
                    <a:pt x="44287" y="36887"/>
                    <a:pt x="44906" y="36823"/>
                    <a:pt x="45343" y="36417"/>
                  </a:cubicBezTo>
                  <a:cubicBezTo>
                    <a:pt x="45662" y="36143"/>
                    <a:pt x="45754" y="35755"/>
                    <a:pt x="45822" y="35367"/>
                  </a:cubicBezTo>
                  <a:cubicBezTo>
                    <a:pt x="45891" y="34820"/>
                    <a:pt x="45936" y="34272"/>
                    <a:pt x="45982" y="33724"/>
                  </a:cubicBezTo>
                  <a:cubicBezTo>
                    <a:pt x="46073" y="32560"/>
                    <a:pt x="46142" y="31419"/>
                    <a:pt x="46187" y="30277"/>
                  </a:cubicBezTo>
                  <a:cubicBezTo>
                    <a:pt x="46301" y="27995"/>
                    <a:pt x="46301" y="25712"/>
                    <a:pt x="46301" y="23430"/>
                  </a:cubicBezTo>
                  <a:cubicBezTo>
                    <a:pt x="46279" y="18751"/>
                    <a:pt x="46187" y="14094"/>
                    <a:pt x="46073" y="9415"/>
                  </a:cubicBezTo>
                  <a:cubicBezTo>
                    <a:pt x="46005" y="7064"/>
                    <a:pt x="45936" y="4736"/>
                    <a:pt x="45845" y="2385"/>
                  </a:cubicBezTo>
                  <a:cubicBezTo>
                    <a:pt x="45822" y="1632"/>
                    <a:pt x="45868" y="627"/>
                    <a:pt x="45000" y="285"/>
                  </a:cubicBezTo>
                  <a:cubicBezTo>
                    <a:pt x="44711" y="163"/>
                    <a:pt x="44361" y="143"/>
                    <a:pt x="44018" y="143"/>
                  </a:cubicBezTo>
                  <a:cubicBezTo>
                    <a:pt x="43847" y="143"/>
                    <a:pt x="43677" y="148"/>
                    <a:pt x="43517" y="148"/>
                  </a:cubicBezTo>
                  <a:cubicBezTo>
                    <a:pt x="42901" y="125"/>
                    <a:pt x="42284" y="125"/>
                    <a:pt x="41668" y="102"/>
                  </a:cubicBezTo>
                  <a:cubicBezTo>
                    <a:pt x="36083" y="36"/>
                    <a:pt x="30498" y="0"/>
                    <a:pt x="2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422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4" name="Google Shape;2274;p54"/>
          <p:cNvGrpSpPr/>
          <p:nvPr/>
        </p:nvGrpSpPr>
        <p:grpSpPr>
          <a:xfrm flipH="1">
            <a:off x="6745893" y="1403412"/>
            <a:ext cx="1333249" cy="176025"/>
            <a:chOff x="4345425" y="2175475"/>
            <a:chExt cx="800750" cy="176025"/>
          </a:xfrm>
        </p:grpSpPr>
        <p:sp>
          <p:nvSpPr>
            <p:cNvPr id="2275" name="Google Shape;2275;p5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54"/>
          <p:cNvGrpSpPr/>
          <p:nvPr/>
        </p:nvGrpSpPr>
        <p:grpSpPr>
          <a:xfrm rot="-166874" flipH="1">
            <a:off x="3233299" y="1522916"/>
            <a:ext cx="1481932" cy="176021"/>
            <a:chOff x="4345425" y="2175475"/>
            <a:chExt cx="800750" cy="176025"/>
          </a:xfrm>
        </p:grpSpPr>
        <p:sp>
          <p:nvSpPr>
            <p:cNvPr id="2278" name="Google Shape;2278;p5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2" name="Google Shape;2282;p54"/>
          <p:cNvGrpSpPr/>
          <p:nvPr/>
        </p:nvGrpSpPr>
        <p:grpSpPr>
          <a:xfrm>
            <a:off x="5777200" y="1517022"/>
            <a:ext cx="3366800" cy="2564249"/>
            <a:chOff x="3578510" y="1419647"/>
            <a:chExt cx="4021500" cy="3062887"/>
          </a:xfrm>
        </p:grpSpPr>
        <p:sp>
          <p:nvSpPr>
            <p:cNvPr id="228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28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287" name="Google Shape;2287;p54"/>
          <p:cNvPicPr preferRelativeResize="0"/>
          <p:nvPr/>
        </p:nvPicPr>
        <p:blipFill rotWithShape="1">
          <a:blip r:embed="rId3">
            <a:alphaModFix/>
          </a:blip>
          <a:srcRect l="4395" r="4404"/>
          <a:stretch/>
        </p:blipFill>
        <p:spPr>
          <a:xfrm>
            <a:off x="5837144" y="1620527"/>
            <a:ext cx="3150749" cy="194327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8" name="Google Shape;2288;p54"/>
          <p:cNvSpPr/>
          <p:nvPr/>
        </p:nvSpPr>
        <p:spPr>
          <a:xfrm>
            <a:off x="7977837" y="165049"/>
            <a:ext cx="585156" cy="660932"/>
          </a:xfrm>
          <a:custGeom>
            <a:avLst/>
            <a:gdLst/>
            <a:ahLst/>
            <a:cxnLst/>
            <a:rect l="l" t="t" r="r" b="b"/>
            <a:pathLst>
              <a:path w="16286" h="18395" extrusionOk="0">
                <a:moveTo>
                  <a:pt x="8339" y="894"/>
                </a:moveTo>
                <a:cubicBezTo>
                  <a:pt x="7947" y="1051"/>
                  <a:pt x="7555" y="1223"/>
                  <a:pt x="7163" y="1427"/>
                </a:cubicBezTo>
                <a:cubicBezTo>
                  <a:pt x="7461" y="1255"/>
                  <a:pt x="7759" y="1098"/>
                  <a:pt x="8057" y="957"/>
                </a:cubicBezTo>
                <a:cubicBezTo>
                  <a:pt x="8151" y="941"/>
                  <a:pt x="8245" y="910"/>
                  <a:pt x="8339" y="894"/>
                </a:cubicBezTo>
                <a:close/>
                <a:moveTo>
                  <a:pt x="10017" y="731"/>
                </a:moveTo>
                <a:cubicBezTo>
                  <a:pt x="10247" y="731"/>
                  <a:pt x="10476" y="746"/>
                  <a:pt x="10706" y="769"/>
                </a:cubicBezTo>
                <a:cubicBezTo>
                  <a:pt x="10800" y="784"/>
                  <a:pt x="10894" y="800"/>
                  <a:pt x="10988" y="816"/>
                </a:cubicBezTo>
                <a:cubicBezTo>
                  <a:pt x="9875" y="847"/>
                  <a:pt x="8699" y="1129"/>
                  <a:pt x="7743" y="1474"/>
                </a:cubicBezTo>
                <a:cubicBezTo>
                  <a:pt x="8402" y="1160"/>
                  <a:pt x="9091" y="957"/>
                  <a:pt x="9765" y="737"/>
                </a:cubicBezTo>
                <a:cubicBezTo>
                  <a:pt x="9849" y="733"/>
                  <a:pt x="9933" y="731"/>
                  <a:pt x="10017" y="731"/>
                </a:cubicBezTo>
                <a:close/>
                <a:moveTo>
                  <a:pt x="9985" y="4327"/>
                </a:moveTo>
                <a:lnTo>
                  <a:pt x="9985" y="4327"/>
                </a:lnTo>
                <a:cubicBezTo>
                  <a:pt x="10173" y="4436"/>
                  <a:pt x="10345" y="4593"/>
                  <a:pt x="10471" y="4828"/>
                </a:cubicBezTo>
                <a:cubicBezTo>
                  <a:pt x="10471" y="4860"/>
                  <a:pt x="10471" y="4891"/>
                  <a:pt x="10471" y="4922"/>
                </a:cubicBezTo>
                <a:cubicBezTo>
                  <a:pt x="10345" y="4687"/>
                  <a:pt x="10173" y="4483"/>
                  <a:pt x="9985" y="4327"/>
                </a:cubicBezTo>
                <a:close/>
                <a:moveTo>
                  <a:pt x="6286" y="1615"/>
                </a:moveTo>
                <a:cubicBezTo>
                  <a:pt x="5596" y="2085"/>
                  <a:pt x="4953" y="2618"/>
                  <a:pt x="4358" y="3167"/>
                </a:cubicBezTo>
                <a:cubicBezTo>
                  <a:pt x="3590" y="3872"/>
                  <a:pt x="2900" y="4672"/>
                  <a:pt x="2304" y="5518"/>
                </a:cubicBezTo>
                <a:cubicBezTo>
                  <a:pt x="2931" y="4295"/>
                  <a:pt x="3825" y="3214"/>
                  <a:pt x="5000" y="2367"/>
                </a:cubicBezTo>
                <a:cubicBezTo>
                  <a:pt x="5408" y="2085"/>
                  <a:pt x="5831" y="1834"/>
                  <a:pt x="6286" y="1615"/>
                </a:cubicBezTo>
                <a:close/>
                <a:moveTo>
                  <a:pt x="2038" y="6521"/>
                </a:moveTo>
                <a:cubicBezTo>
                  <a:pt x="1756" y="7101"/>
                  <a:pt x="1521" y="7728"/>
                  <a:pt x="1348" y="8371"/>
                </a:cubicBezTo>
                <a:cubicBezTo>
                  <a:pt x="1411" y="7994"/>
                  <a:pt x="1505" y="7634"/>
                  <a:pt x="1599" y="7258"/>
                </a:cubicBezTo>
                <a:cubicBezTo>
                  <a:pt x="1740" y="7007"/>
                  <a:pt x="1881" y="6756"/>
                  <a:pt x="2038" y="6521"/>
                </a:cubicBezTo>
                <a:close/>
                <a:moveTo>
                  <a:pt x="8784" y="3487"/>
                </a:moveTo>
                <a:cubicBezTo>
                  <a:pt x="8978" y="3487"/>
                  <a:pt x="9171" y="3505"/>
                  <a:pt x="9358" y="3543"/>
                </a:cubicBezTo>
                <a:cubicBezTo>
                  <a:pt x="9296" y="3539"/>
                  <a:pt x="9233" y="3537"/>
                  <a:pt x="9170" y="3537"/>
                </a:cubicBezTo>
                <a:cubicBezTo>
                  <a:pt x="7833" y="3537"/>
                  <a:pt x="6157" y="4454"/>
                  <a:pt x="5439" y="5157"/>
                </a:cubicBezTo>
                <a:cubicBezTo>
                  <a:pt x="4938" y="5659"/>
                  <a:pt x="4499" y="6333"/>
                  <a:pt x="4138" y="7085"/>
                </a:cubicBezTo>
                <a:cubicBezTo>
                  <a:pt x="3887" y="7524"/>
                  <a:pt x="3684" y="7979"/>
                  <a:pt x="3511" y="8433"/>
                </a:cubicBezTo>
                <a:cubicBezTo>
                  <a:pt x="3652" y="7650"/>
                  <a:pt x="3934" y="6913"/>
                  <a:pt x="4405" y="6223"/>
                </a:cubicBezTo>
                <a:cubicBezTo>
                  <a:pt x="5063" y="5267"/>
                  <a:pt x="5988" y="4436"/>
                  <a:pt x="7038" y="3919"/>
                </a:cubicBezTo>
                <a:cubicBezTo>
                  <a:pt x="7560" y="3658"/>
                  <a:pt x="8180" y="3487"/>
                  <a:pt x="8784" y="3487"/>
                </a:cubicBezTo>
                <a:close/>
                <a:moveTo>
                  <a:pt x="11380" y="6176"/>
                </a:moveTo>
                <a:lnTo>
                  <a:pt x="11380" y="6176"/>
                </a:lnTo>
                <a:cubicBezTo>
                  <a:pt x="11427" y="6396"/>
                  <a:pt x="11458" y="6599"/>
                  <a:pt x="11474" y="6803"/>
                </a:cubicBezTo>
                <a:cubicBezTo>
                  <a:pt x="11646" y="7932"/>
                  <a:pt x="11725" y="9123"/>
                  <a:pt x="12007" y="10252"/>
                </a:cubicBezTo>
                <a:cubicBezTo>
                  <a:pt x="12148" y="10816"/>
                  <a:pt x="12477" y="11192"/>
                  <a:pt x="12900" y="11396"/>
                </a:cubicBezTo>
                <a:cubicBezTo>
                  <a:pt x="12743" y="11380"/>
                  <a:pt x="12618" y="11349"/>
                  <a:pt x="12493" y="11302"/>
                </a:cubicBezTo>
                <a:cubicBezTo>
                  <a:pt x="12399" y="11208"/>
                  <a:pt x="12305" y="11082"/>
                  <a:pt x="12226" y="10957"/>
                </a:cubicBezTo>
                <a:cubicBezTo>
                  <a:pt x="11944" y="10471"/>
                  <a:pt x="11866" y="9907"/>
                  <a:pt x="11803" y="9374"/>
                </a:cubicBezTo>
                <a:cubicBezTo>
                  <a:pt x="11693" y="8543"/>
                  <a:pt x="11599" y="7681"/>
                  <a:pt x="11427" y="6850"/>
                </a:cubicBezTo>
                <a:cubicBezTo>
                  <a:pt x="11411" y="6631"/>
                  <a:pt x="11411" y="6411"/>
                  <a:pt x="11380" y="6176"/>
                </a:cubicBezTo>
                <a:close/>
                <a:moveTo>
                  <a:pt x="4671" y="10158"/>
                </a:moveTo>
                <a:cubicBezTo>
                  <a:pt x="4671" y="10220"/>
                  <a:pt x="4687" y="10283"/>
                  <a:pt x="4687" y="10346"/>
                </a:cubicBezTo>
                <a:cubicBezTo>
                  <a:pt x="4734" y="10816"/>
                  <a:pt x="4797" y="11317"/>
                  <a:pt x="4953" y="11788"/>
                </a:cubicBezTo>
                <a:cubicBezTo>
                  <a:pt x="4749" y="11317"/>
                  <a:pt x="4671" y="10753"/>
                  <a:pt x="4671" y="10158"/>
                </a:cubicBezTo>
                <a:close/>
                <a:moveTo>
                  <a:pt x="11536" y="10863"/>
                </a:moveTo>
                <a:lnTo>
                  <a:pt x="11536" y="10863"/>
                </a:lnTo>
                <a:cubicBezTo>
                  <a:pt x="11740" y="11176"/>
                  <a:pt x="11991" y="11411"/>
                  <a:pt x="12273" y="11553"/>
                </a:cubicBezTo>
                <a:cubicBezTo>
                  <a:pt x="12367" y="11647"/>
                  <a:pt x="12461" y="11725"/>
                  <a:pt x="12555" y="11803"/>
                </a:cubicBezTo>
                <a:cubicBezTo>
                  <a:pt x="12038" y="11662"/>
                  <a:pt x="11725" y="11317"/>
                  <a:pt x="11536" y="10863"/>
                </a:cubicBezTo>
                <a:close/>
                <a:moveTo>
                  <a:pt x="14703" y="11051"/>
                </a:moveTo>
                <a:lnTo>
                  <a:pt x="14703" y="11051"/>
                </a:lnTo>
                <a:cubicBezTo>
                  <a:pt x="14358" y="11490"/>
                  <a:pt x="13888" y="11803"/>
                  <a:pt x="13229" y="11850"/>
                </a:cubicBezTo>
                <a:cubicBezTo>
                  <a:pt x="13214" y="11835"/>
                  <a:pt x="13214" y="11819"/>
                  <a:pt x="13198" y="11803"/>
                </a:cubicBezTo>
                <a:cubicBezTo>
                  <a:pt x="13167" y="11788"/>
                  <a:pt x="13135" y="11772"/>
                  <a:pt x="13120" y="11756"/>
                </a:cubicBezTo>
                <a:cubicBezTo>
                  <a:pt x="13480" y="11756"/>
                  <a:pt x="13856" y="11631"/>
                  <a:pt x="14201" y="11380"/>
                </a:cubicBezTo>
                <a:cubicBezTo>
                  <a:pt x="14374" y="11302"/>
                  <a:pt x="14546" y="11192"/>
                  <a:pt x="14703" y="11051"/>
                </a:cubicBezTo>
                <a:close/>
                <a:moveTo>
                  <a:pt x="8584" y="4456"/>
                </a:moveTo>
                <a:cubicBezTo>
                  <a:pt x="9393" y="4456"/>
                  <a:pt x="10099" y="4942"/>
                  <a:pt x="10439" y="6255"/>
                </a:cubicBezTo>
                <a:cubicBezTo>
                  <a:pt x="10455" y="6302"/>
                  <a:pt x="10471" y="6364"/>
                  <a:pt x="10486" y="6427"/>
                </a:cubicBezTo>
                <a:cubicBezTo>
                  <a:pt x="10502" y="7023"/>
                  <a:pt x="10518" y="7618"/>
                  <a:pt x="10549" y="8214"/>
                </a:cubicBezTo>
                <a:cubicBezTo>
                  <a:pt x="10455" y="9045"/>
                  <a:pt x="10220" y="9875"/>
                  <a:pt x="9891" y="10565"/>
                </a:cubicBezTo>
                <a:cubicBezTo>
                  <a:pt x="9373" y="11694"/>
                  <a:pt x="8010" y="13042"/>
                  <a:pt x="6771" y="13120"/>
                </a:cubicBezTo>
                <a:cubicBezTo>
                  <a:pt x="6411" y="13042"/>
                  <a:pt x="6066" y="12885"/>
                  <a:pt x="5768" y="12524"/>
                </a:cubicBezTo>
                <a:cubicBezTo>
                  <a:pt x="5141" y="11772"/>
                  <a:pt x="5032" y="10628"/>
                  <a:pt x="5000" y="9687"/>
                </a:cubicBezTo>
                <a:cubicBezTo>
                  <a:pt x="4969" y="9045"/>
                  <a:pt x="5016" y="8418"/>
                  <a:pt x="5141" y="7822"/>
                </a:cubicBezTo>
                <a:cubicBezTo>
                  <a:pt x="5565" y="6646"/>
                  <a:pt x="6286" y="5549"/>
                  <a:pt x="7163" y="4860"/>
                </a:cubicBezTo>
                <a:cubicBezTo>
                  <a:pt x="7638" y="4611"/>
                  <a:pt x="8128" y="4456"/>
                  <a:pt x="8584" y="4456"/>
                </a:cubicBezTo>
                <a:close/>
                <a:moveTo>
                  <a:pt x="5126" y="6584"/>
                </a:moveTo>
                <a:lnTo>
                  <a:pt x="5126" y="6584"/>
                </a:lnTo>
                <a:cubicBezTo>
                  <a:pt x="5016" y="6866"/>
                  <a:pt x="4938" y="7164"/>
                  <a:pt x="4859" y="7462"/>
                </a:cubicBezTo>
                <a:cubicBezTo>
                  <a:pt x="4561" y="8245"/>
                  <a:pt x="4389" y="9092"/>
                  <a:pt x="4326" y="9907"/>
                </a:cubicBezTo>
                <a:cubicBezTo>
                  <a:pt x="4217" y="11082"/>
                  <a:pt x="4530" y="12524"/>
                  <a:pt x="5518" y="13230"/>
                </a:cubicBezTo>
                <a:cubicBezTo>
                  <a:pt x="3480" y="12383"/>
                  <a:pt x="3919" y="9217"/>
                  <a:pt x="4624" y="7524"/>
                </a:cubicBezTo>
                <a:cubicBezTo>
                  <a:pt x="4734" y="7258"/>
                  <a:pt x="4859" y="6991"/>
                  <a:pt x="5000" y="6741"/>
                </a:cubicBezTo>
                <a:cubicBezTo>
                  <a:pt x="5016" y="6725"/>
                  <a:pt x="5032" y="6694"/>
                  <a:pt x="5047" y="6678"/>
                </a:cubicBezTo>
                <a:cubicBezTo>
                  <a:pt x="5079" y="6646"/>
                  <a:pt x="5110" y="6615"/>
                  <a:pt x="5126" y="6584"/>
                </a:cubicBezTo>
                <a:close/>
                <a:moveTo>
                  <a:pt x="800" y="7728"/>
                </a:moveTo>
                <a:cubicBezTo>
                  <a:pt x="392" y="9578"/>
                  <a:pt x="439" y="11568"/>
                  <a:pt x="1003" y="13355"/>
                </a:cubicBezTo>
                <a:cubicBezTo>
                  <a:pt x="345" y="11584"/>
                  <a:pt x="298" y="9562"/>
                  <a:pt x="800" y="7728"/>
                </a:cubicBezTo>
                <a:close/>
                <a:moveTo>
                  <a:pt x="2743" y="15314"/>
                </a:moveTo>
                <a:lnTo>
                  <a:pt x="2743" y="15314"/>
                </a:lnTo>
                <a:cubicBezTo>
                  <a:pt x="2775" y="15346"/>
                  <a:pt x="2790" y="15361"/>
                  <a:pt x="2806" y="15377"/>
                </a:cubicBezTo>
                <a:cubicBezTo>
                  <a:pt x="3386" y="15941"/>
                  <a:pt x="4107" y="16506"/>
                  <a:pt x="4891" y="16945"/>
                </a:cubicBezTo>
                <a:cubicBezTo>
                  <a:pt x="4107" y="16615"/>
                  <a:pt x="3449" y="16161"/>
                  <a:pt x="2900" y="15534"/>
                </a:cubicBezTo>
                <a:cubicBezTo>
                  <a:pt x="2853" y="15471"/>
                  <a:pt x="2790" y="15393"/>
                  <a:pt x="2743" y="15314"/>
                </a:cubicBezTo>
                <a:close/>
                <a:moveTo>
                  <a:pt x="5502" y="16788"/>
                </a:moveTo>
                <a:lnTo>
                  <a:pt x="5502" y="16788"/>
                </a:lnTo>
                <a:cubicBezTo>
                  <a:pt x="6160" y="16992"/>
                  <a:pt x="6834" y="17133"/>
                  <a:pt x="7492" y="17195"/>
                </a:cubicBezTo>
                <a:cubicBezTo>
                  <a:pt x="7670" y="17218"/>
                  <a:pt x="7844" y="17228"/>
                  <a:pt x="8014" y="17228"/>
                </a:cubicBezTo>
                <a:cubicBezTo>
                  <a:pt x="8325" y="17228"/>
                  <a:pt x="8625" y="17193"/>
                  <a:pt x="8919" y="17133"/>
                </a:cubicBezTo>
                <a:lnTo>
                  <a:pt x="8919" y="17133"/>
                </a:lnTo>
                <a:cubicBezTo>
                  <a:pt x="8543" y="17274"/>
                  <a:pt x="8166" y="17383"/>
                  <a:pt x="7759" y="17446"/>
                </a:cubicBezTo>
                <a:cubicBezTo>
                  <a:pt x="7728" y="17446"/>
                  <a:pt x="7696" y="17446"/>
                  <a:pt x="7665" y="17462"/>
                </a:cubicBezTo>
                <a:cubicBezTo>
                  <a:pt x="6928" y="17399"/>
                  <a:pt x="6192" y="17133"/>
                  <a:pt x="5502" y="16788"/>
                </a:cubicBezTo>
                <a:close/>
                <a:moveTo>
                  <a:pt x="10392" y="1"/>
                </a:moveTo>
                <a:cubicBezTo>
                  <a:pt x="10330" y="1"/>
                  <a:pt x="10267" y="16"/>
                  <a:pt x="10220" y="16"/>
                </a:cubicBezTo>
                <a:cubicBezTo>
                  <a:pt x="10155" y="14"/>
                  <a:pt x="10090" y="13"/>
                  <a:pt x="10025" y="13"/>
                </a:cubicBezTo>
                <a:cubicBezTo>
                  <a:pt x="9589" y="13"/>
                  <a:pt x="9152" y="58"/>
                  <a:pt x="8715" y="126"/>
                </a:cubicBezTo>
                <a:cubicBezTo>
                  <a:pt x="8645" y="114"/>
                  <a:pt x="8574" y="109"/>
                  <a:pt x="8502" y="109"/>
                </a:cubicBezTo>
                <a:cubicBezTo>
                  <a:pt x="8092" y="109"/>
                  <a:pt x="7662" y="284"/>
                  <a:pt x="7289" y="471"/>
                </a:cubicBezTo>
                <a:cubicBezTo>
                  <a:pt x="7257" y="486"/>
                  <a:pt x="7226" y="518"/>
                  <a:pt x="7195" y="534"/>
                </a:cubicBezTo>
                <a:cubicBezTo>
                  <a:pt x="5408" y="1160"/>
                  <a:pt x="3778" y="2305"/>
                  <a:pt x="2680" y="3684"/>
                </a:cubicBezTo>
                <a:cubicBezTo>
                  <a:pt x="2367" y="4076"/>
                  <a:pt x="2085" y="4515"/>
                  <a:pt x="1834" y="4969"/>
                </a:cubicBezTo>
                <a:cubicBezTo>
                  <a:pt x="1646" y="5220"/>
                  <a:pt x="1489" y="5487"/>
                  <a:pt x="1332" y="5753"/>
                </a:cubicBezTo>
                <a:cubicBezTo>
                  <a:pt x="768" y="6835"/>
                  <a:pt x="423" y="8042"/>
                  <a:pt x="282" y="9248"/>
                </a:cubicBezTo>
                <a:cubicBezTo>
                  <a:pt x="0" y="11600"/>
                  <a:pt x="549" y="14123"/>
                  <a:pt x="2132" y="15941"/>
                </a:cubicBezTo>
                <a:cubicBezTo>
                  <a:pt x="3384" y="17388"/>
                  <a:pt x="5247" y="18395"/>
                  <a:pt x="7193" y="18395"/>
                </a:cubicBezTo>
                <a:cubicBezTo>
                  <a:pt x="7293" y="18395"/>
                  <a:pt x="7393" y="18392"/>
                  <a:pt x="7492" y="18387"/>
                </a:cubicBezTo>
                <a:cubicBezTo>
                  <a:pt x="7947" y="18355"/>
                  <a:pt x="8386" y="18277"/>
                  <a:pt x="8809" y="18151"/>
                </a:cubicBezTo>
                <a:cubicBezTo>
                  <a:pt x="11113" y="17885"/>
                  <a:pt x="12399" y="16208"/>
                  <a:pt x="13198" y="14076"/>
                </a:cubicBezTo>
                <a:cubicBezTo>
                  <a:pt x="13214" y="14045"/>
                  <a:pt x="13214" y="14013"/>
                  <a:pt x="13198" y="13982"/>
                </a:cubicBezTo>
                <a:cubicBezTo>
                  <a:pt x="13198" y="13966"/>
                  <a:pt x="13198" y="13966"/>
                  <a:pt x="13198" y="13966"/>
                </a:cubicBezTo>
                <a:cubicBezTo>
                  <a:pt x="13198" y="13951"/>
                  <a:pt x="13198" y="13951"/>
                  <a:pt x="13198" y="13951"/>
                </a:cubicBezTo>
                <a:cubicBezTo>
                  <a:pt x="13159" y="13873"/>
                  <a:pt x="13089" y="13817"/>
                  <a:pt x="13004" y="13817"/>
                </a:cubicBezTo>
                <a:cubicBezTo>
                  <a:pt x="12986" y="13817"/>
                  <a:pt x="12967" y="13820"/>
                  <a:pt x="12947" y="13825"/>
                </a:cubicBezTo>
                <a:cubicBezTo>
                  <a:pt x="12919" y="13742"/>
                  <a:pt x="12843" y="13686"/>
                  <a:pt x="12766" y="13686"/>
                </a:cubicBezTo>
                <a:cubicBezTo>
                  <a:pt x="12711" y="13686"/>
                  <a:pt x="12657" y="13714"/>
                  <a:pt x="12618" y="13778"/>
                </a:cubicBezTo>
                <a:cubicBezTo>
                  <a:pt x="12571" y="13841"/>
                  <a:pt x="12524" y="13919"/>
                  <a:pt x="12493" y="13982"/>
                </a:cubicBezTo>
                <a:cubicBezTo>
                  <a:pt x="12461" y="13998"/>
                  <a:pt x="12430" y="14013"/>
                  <a:pt x="12399" y="14045"/>
                </a:cubicBezTo>
                <a:cubicBezTo>
                  <a:pt x="11756" y="14797"/>
                  <a:pt x="11098" y="15550"/>
                  <a:pt x="10283" y="16114"/>
                </a:cubicBezTo>
                <a:cubicBezTo>
                  <a:pt x="9543" y="16619"/>
                  <a:pt x="8794" y="16834"/>
                  <a:pt x="7958" y="16834"/>
                </a:cubicBezTo>
                <a:cubicBezTo>
                  <a:pt x="7732" y="16834"/>
                  <a:pt x="7498" y="16818"/>
                  <a:pt x="7257" y="16788"/>
                </a:cubicBezTo>
                <a:cubicBezTo>
                  <a:pt x="6270" y="16662"/>
                  <a:pt x="5282" y="16459"/>
                  <a:pt x="4405" y="15988"/>
                </a:cubicBezTo>
                <a:cubicBezTo>
                  <a:pt x="3903" y="15738"/>
                  <a:pt x="3464" y="15393"/>
                  <a:pt x="3025" y="15032"/>
                </a:cubicBezTo>
                <a:cubicBezTo>
                  <a:pt x="1944" y="13904"/>
                  <a:pt x="1442" y="12462"/>
                  <a:pt x="1427" y="10800"/>
                </a:cubicBezTo>
                <a:cubicBezTo>
                  <a:pt x="1411" y="9154"/>
                  <a:pt x="1850" y="7509"/>
                  <a:pt x="2680" y="6082"/>
                </a:cubicBezTo>
                <a:cubicBezTo>
                  <a:pt x="4409" y="3085"/>
                  <a:pt x="7763" y="1251"/>
                  <a:pt x="11201" y="1251"/>
                </a:cubicBezTo>
                <a:cubicBezTo>
                  <a:pt x="11287" y="1251"/>
                  <a:pt x="11372" y="1252"/>
                  <a:pt x="11458" y="1255"/>
                </a:cubicBezTo>
                <a:cubicBezTo>
                  <a:pt x="12007" y="1270"/>
                  <a:pt x="12524" y="1349"/>
                  <a:pt x="12979" y="1568"/>
                </a:cubicBezTo>
                <a:cubicBezTo>
                  <a:pt x="13433" y="1881"/>
                  <a:pt x="13825" y="2273"/>
                  <a:pt x="14154" y="2712"/>
                </a:cubicBezTo>
                <a:cubicBezTo>
                  <a:pt x="14468" y="3277"/>
                  <a:pt x="14640" y="3919"/>
                  <a:pt x="14765" y="4530"/>
                </a:cubicBezTo>
                <a:cubicBezTo>
                  <a:pt x="14922" y="5283"/>
                  <a:pt x="15016" y="6035"/>
                  <a:pt x="15079" y="6803"/>
                </a:cubicBezTo>
                <a:cubicBezTo>
                  <a:pt x="15110" y="8089"/>
                  <a:pt x="15189" y="10189"/>
                  <a:pt x="14029" y="11035"/>
                </a:cubicBezTo>
                <a:cubicBezTo>
                  <a:pt x="13935" y="11082"/>
                  <a:pt x="13841" y="11114"/>
                  <a:pt x="13731" y="11145"/>
                </a:cubicBezTo>
                <a:cubicBezTo>
                  <a:pt x="13627" y="11170"/>
                  <a:pt x="13530" y="11182"/>
                  <a:pt x="13437" y="11182"/>
                </a:cubicBezTo>
                <a:cubicBezTo>
                  <a:pt x="12832" y="11182"/>
                  <a:pt x="12472" y="10676"/>
                  <a:pt x="12336" y="10063"/>
                </a:cubicBezTo>
                <a:cubicBezTo>
                  <a:pt x="12085" y="9029"/>
                  <a:pt x="12007" y="7932"/>
                  <a:pt x="11834" y="6866"/>
                </a:cubicBezTo>
                <a:cubicBezTo>
                  <a:pt x="11709" y="6067"/>
                  <a:pt x="11536" y="5063"/>
                  <a:pt x="11051" y="4405"/>
                </a:cubicBezTo>
                <a:cubicBezTo>
                  <a:pt x="11035" y="4342"/>
                  <a:pt x="11019" y="4280"/>
                  <a:pt x="11004" y="4233"/>
                </a:cubicBezTo>
                <a:cubicBezTo>
                  <a:pt x="10960" y="4103"/>
                  <a:pt x="10839" y="4027"/>
                  <a:pt x="10722" y="4027"/>
                </a:cubicBezTo>
                <a:cubicBezTo>
                  <a:pt x="10711" y="4027"/>
                  <a:pt x="10701" y="4028"/>
                  <a:pt x="10690" y="4029"/>
                </a:cubicBezTo>
                <a:cubicBezTo>
                  <a:pt x="10580" y="3951"/>
                  <a:pt x="10471" y="3888"/>
                  <a:pt x="10361" y="3841"/>
                </a:cubicBezTo>
                <a:cubicBezTo>
                  <a:pt x="9908" y="3428"/>
                  <a:pt x="9372" y="3257"/>
                  <a:pt x="8806" y="3257"/>
                </a:cubicBezTo>
                <a:cubicBezTo>
                  <a:pt x="7179" y="3257"/>
                  <a:pt x="5300" y="4673"/>
                  <a:pt x="4405" y="5847"/>
                </a:cubicBezTo>
                <a:cubicBezTo>
                  <a:pt x="3480" y="7070"/>
                  <a:pt x="3151" y="8465"/>
                  <a:pt x="3119" y="9969"/>
                </a:cubicBezTo>
                <a:cubicBezTo>
                  <a:pt x="3057" y="10534"/>
                  <a:pt x="3057" y="11082"/>
                  <a:pt x="3166" y="11584"/>
                </a:cubicBezTo>
                <a:cubicBezTo>
                  <a:pt x="3229" y="12148"/>
                  <a:pt x="3386" y="12681"/>
                  <a:pt x="3762" y="13042"/>
                </a:cubicBezTo>
                <a:cubicBezTo>
                  <a:pt x="4410" y="13966"/>
                  <a:pt x="5402" y="14364"/>
                  <a:pt x="6435" y="14364"/>
                </a:cubicBezTo>
                <a:cubicBezTo>
                  <a:pt x="8452" y="14364"/>
                  <a:pt x="10628" y="12847"/>
                  <a:pt x="10721" y="10753"/>
                </a:cubicBezTo>
                <a:cubicBezTo>
                  <a:pt x="10737" y="10722"/>
                  <a:pt x="10753" y="10690"/>
                  <a:pt x="10768" y="10659"/>
                </a:cubicBezTo>
                <a:cubicBezTo>
                  <a:pt x="10847" y="11051"/>
                  <a:pt x="10988" y="11411"/>
                  <a:pt x="11223" y="11709"/>
                </a:cubicBezTo>
                <a:cubicBezTo>
                  <a:pt x="11651" y="12266"/>
                  <a:pt x="12298" y="12511"/>
                  <a:pt x="12963" y="12511"/>
                </a:cubicBezTo>
                <a:cubicBezTo>
                  <a:pt x="13590" y="12511"/>
                  <a:pt x="14232" y="12293"/>
                  <a:pt x="14718" y="11913"/>
                </a:cubicBezTo>
                <a:cubicBezTo>
                  <a:pt x="16239" y="10737"/>
                  <a:pt x="16286" y="8480"/>
                  <a:pt x="16145" y="6741"/>
                </a:cubicBezTo>
                <a:cubicBezTo>
                  <a:pt x="15972" y="4593"/>
                  <a:pt x="15345" y="2179"/>
                  <a:pt x="13402" y="957"/>
                </a:cubicBezTo>
                <a:cubicBezTo>
                  <a:pt x="12508" y="392"/>
                  <a:pt x="11521" y="110"/>
                  <a:pt x="10502" y="32"/>
                </a:cubicBezTo>
                <a:cubicBezTo>
                  <a:pt x="10471" y="16"/>
                  <a:pt x="10439" y="1"/>
                  <a:pt x="10392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9" name="Google Shape;2289;p54"/>
          <p:cNvGrpSpPr/>
          <p:nvPr/>
        </p:nvGrpSpPr>
        <p:grpSpPr>
          <a:xfrm>
            <a:off x="1959496" y="498755"/>
            <a:ext cx="4514678" cy="327404"/>
            <a:chOff x="1394800" y="3522000"/>
            <a:chExt cx="1048650" cy="138275"/>
          </a:xfrm>
        </p:grpSpPr>
        <p:sp>
          <p:nvSpPr>
            <p:cNvPr id="2290" name="Google Shape;2290;p5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21;p55">
            <a:extLst>
              <a:ext uri="{FF2B5EF4-FFF2-40B4-BE49-F238E27FC236}">
                <a16:creationId xmlns:a16="http://schemas.microsoft.com/office/drawing/2014/main" id="{CDC7049B-8B19-4220-B497-AB124BFBEC6F}"/>
              </a:ext>
            </a:extLst>
          </p:cNvPr>
          <p:cNvSpPr/>
          <p:nvPr/>
        </p:nvSpPr>
        <p:spPr>
          <a:xfrm>
            <a:off x="226058" y="1265754"/>
            <a:ext cx="1471227" cy="2933710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2320;p55">
            <a:extLst>
              <a:ext uri="{FF2B5EF4-FFF2-40B4-BE49-F238E27FC236}">
                <a16:creationId xmlns:a16="http://schemas.microsoft.com/office/drawing/2014/main" id="{ABEB24D6-603C-419E-8742-639F06AF5FA8}"/>
              </a:ext>
            </a:extLst>
          </p:cNvPr>
          <p:cNvSpPr txBox="1">
            <a:spLocks/>
          </p:cNvSpPr>
          <p:nvPr/>
        </p:nvSpPr>
        <p:spPr>
          <a:xfrm>
            <a:off x="174703" y="642752"/>
            <a:ext cx="1407605" cy="66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r"/>
            <a:r>
              <a:rPr lang="es-CL" dirty="0"/>
              <a:t>Celular</a:t>
            </a:r>
          </a:p>
        </p:txBody>
      </p:sp>
      <p:sp>
        <p:nvSpPr>
          <p:cNvPr id="40" name="Google Shape;2375;p56">
            <a:extLst>
              <a:ext uri="{FF2B5EF4-FFF2-40B4-BE49-F238E27FC236}">
                <a16:creationId xmlns:a16="http://schemas.microsoft.com/office/drawing/2014/main" id="{6816292D-5E54-48E1-B34C-401E92060D2F}"/>
              </a:ext>
            </a:extLst>
          </p:cNvPr>
          <p:cNvSpPr txBox="1">
            <a:spLocks/>
          </p:cNvSpPr>
          <p:nvPr/>
        </p:nvSpPr>
        <p:spPr>
          <a:xfrm>
            <a:off x="3447056" y="1119129"/>
            <a:ext cx="1199341" cy="49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CL" dirty="0"/>
              <a:t>Tablet</a:t>
            </a:r>
          </a:p>
        </p:txBody>
      </p:sp>
      <p:grpSp>
        <p:nvGrpSpPr>
          <p:cNvPr id="41" name="Google Shape;2376;p56">
            <a:extLst>
              <a:ext uri="{FF2B5EF4-FFF2-40B4-BE49-F238E27FC236}">
                <a16:creationId xmlns:a16="http://schemas.microsoft.com/office/drawing/2014/main" id="{008F6E6E-B3AE-46E4-A24E-59098304D825}"/>
              </a:ext>
            </a:extLst>
          </p:cNvPr>
          <p:cNvGrpSpPr/>
          <p:nvPr/>
        </p:nvGrpSpPr>
        <p:grpSpPr>
          <a:xfrm>
            <a:off x="2993965" y="1699783"/>
            <a:ext cx="2105525" cy="2895263"/>
            <a:chOff x="1835466" y="929768"/>
            <a:chExt cx="2388300" cy="3284100"/>
          </a:xfrm>
        </p:grpSpPr>
        <p:sp>
          <p:nvSpPr>
            <p:cNvPr id="42" name="Google Shape;2377;p56">
              <a:extLst>
                <a:ext uri="{FF2B5EF4-FFF2-40B4-BE49-F238E27FC236}">
                  <a16:creationId xmlns:a16="http://schemas.microsoft.com/office/drawing/2014/main" id="{0D43CF3D-86A4-4CF4-B0A9-283DC17BD328}"/>
                </a:ext>
              </a:extLst>
            </p:cNvPr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" name="Google Shape;2378;p56">
              <a:extLst>
                <a:ext uri="{FF2B5EF4-FFF2-40B4-BE49-F238E27FC236}">
                  <a16:creationId xmlns:a16="http://schemas.microsoft.com/office/drawing/2014/main" id="{D0B2CCBB-A0AF-48E4-93EA-C910819B7C72}"/>
                </a:ext>
              </a:extLst>
            </p:cNvPr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79;p56">
              <a:extLst>
                <a:ext uri="{FF2B5EF4-FFF2-40B4-BE49-F238E27FC236}">
                  <a16:creationId xmlns:a16="http://schemas.microsoft.com/office/drawing/2014/main" id="{AAC329EA-F9F0-4D6F-B891-E561EB80E644}"/>
                </a:ext>
              </a:extLst>
            </p:cNvPr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2375;p56">
            <a:extLst>
              <a:ext uri="{FF2B5EF4-FFF2-40B4-BE49-F238E27FC236}">
                <a16:creationId xmlns:a16="http://schemas.microsoft.com/office/drawing/2014/main" id="{A6E7BD4F-D828-41F8-A42A-A0E459E6BA25}"/>
              </a:ext>
            </a:extLst>
          </p:cNvPr>
          <p:cNvSpPr txBox="1">
            <a:spLocks/>
          </p:cNvSpPr>
          <p:nvPr/>
        </p:nvSpPr>
        <p:spPr>
          <a:xfrm>
            <a:off x="6619596" y="1022785"/>
            <a:ext cx="2106937" cy="49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CL" dirty="0"/>
              <a:t>Notebook</a:t>
            </a:r>
          </a:p>
        </p:txBody>
      </p:sp>
      <p:grpSp>
        <p:nvGrpSpPr>
          <p:cNvPr id="81" name="Google Shape;2274;p54">
            <a:extLst>
              <a:ext uri="{FF2B5EF4-FFF2-40B4-BE49-F238E27FC236}">
                <a16:creationId xmlns:a16="http://schemas.microsoft.com/office/drawing/2014/main" id="{E33A3A1C-BFDD-49F5-B421-09C4D93BB829}"/>
              </a:ext>
            </a:extLst>
          </p:cNvPr>
          <p:cNvGrpSpPr/>
          <p:nvPr/>
        </p:nvGrpSpPr>
        <p:grpSpPr>
          <a:xfrm flipH="1">
            <a:off x="271871" y="1076702"/>
            <a:ext cx="1333249" cy="176025"/>
            <a:chOff x="4345425" y="2175475"/>
            <a:chExt cx="800750" cy="176025"/>
          </a:xfrm>
        </p:grpSpPr>
        <p:sp>
          <p:nvSpPr>
            <p:cNvPr id="82" name="Google Shape;2275;p54">
              <a:extLst>
                <a:ext uri="{FF2B5EF4-FFF2-40B4-BE49-F238E27FC236}">
                  <a16:creationId xmlns:a16="http://schemas.microsoft.com/office/drawing/2014/main" id="{60D81C9D-9589-46D1-AD1E-2708A447BBE2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76;p54">
              <a:extLst>
                <a:ext uri="{FF2B5EF4-FFF2-40B4-BE49-F238E27FC236}">
                  <a16:creationId xmlns:a16="http://schemas.microsoft.com/office/drawing/2014/main" id="{D8D18AF8-E492-43D6-A529-B4C2A9CA81D7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2375;p56">
            <a:extLst>
              <a:ext uri="{FF2B5EF4-FFF2-40B4-BE49-F238E27FC236}">
                <a16:creationId xmlns:a16="http://schemas.microsoft.com/office/drawing/2014/main" id="{93425554-C3AF-4811-AA34-EF29E1456836}"/>
              </a:ext>
            </a:extLst>
          </p:cNvPr>
          <p:cNvSpPr txBox="1">
            <a:spLocks/>
          </p:cNvSpPr>
          <p:nvPr/>
        </p:nvSpPr>
        <p:spPr>
          <a:xfrm>
            <a:off x="2311031" y="12448"/>
            <a:ext cx="6738732" cy="45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CL" dirty="0"/>
              <a:t>TU FORMA DE ESTUDIO…</a:t>
            </a:r>
          </a:p>
        </p:txBody>
      </p:sp>
      <p:pic>
        <p:nvPicPr>
          <p:cNvPr id="9" name="Google Shape;2380;p56">
            <a:extLst>
              <a:ext uri="{FF2B5EF4-FFF2-40B4-BE49-F238E27FC236}">
                <a16:creationId xmlns:a16="http://schemas.microsoft.com/office/drawing/2014/main" id="{58DCE568-935A-434A-9E0B-360BCB0AFF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169" r="55155"/>
          <a:stretch/>
        </p:blipFill>
        <p:spPr>
          <a:xfrm>
            <a:off x="3131432" y="1895171"/>
            <a:ext cx="1813301" cy="25708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C17C17-5A4D-4730-9456-2B2A58961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52" y="1620527"/>
            <a:ext cx="1090697" cy="2298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30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821" name="Google Shape;821;p3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720000" y="437217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A</a:t>
            </a:r>
            <a:r>
              <a:rPr lang="en" sz="3600" dirty="0"/>
              <a:t>prendizajes Previos</a:t>
            </a:r>
            <a:r>
              <a:rPr lang="en" dirty="0"/>
              <a:t>:</a:t>
            </a:r>
            <a:endParaRPr dirty="0"/>
          </a:p>
        </p:txBody>
      </p:sp>
      <p:sp>
        <p:nvSpPr>
          <p:cNvPr id="824" name="Google Shape;824;p30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 dirty="0"/>
              <a:t>1. ¿Qué se entiende por </a:t>
            </a:r>
            <a:r>
              <a:rPr lang="en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PROPORCIÓN DIRECTA</a:t>
            </a:r>
            <a:r>
              <a:rPr lang="en" sz="2800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 dirty="0"/>
              <a:t>2. ¿Qué condiciones se deben dar para que </a:t>
            </a:r>
            <a:r>
              <a:rPr lang="en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DOS VARIABLES SEA DIRECTAMENTE PROPORCIONALES</a:t>
            </a:r>
            <a:r>
              <a:rPr lang="en" sz="2800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CL" sz="2800" dirty="0"/>
              <a:t>3. ¿Cómo se puede representar una proporción directa utilizando </a:t>
            </a:r>
            <a:r>
              <a:rPr lang="es-CL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LENGUAJE ALGEBRAICO</a:t>
            </a:r>
            <a:r>
              <a:rPr lang="es-CL" sz="2800" dirty="0"/>
              <a:t>?</a:t>
            </a:r>
            <a:endParaRPr sz="2800" dirty="0"/>
          </a:p>
        </p:txBody>
      </p:sp>
      <p:grpSp>
        <p:nvGrpSpPr>
          <p:cNvPr id="825" name="Google Shape;825;p30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826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57"/>
          <p:cNvSpPr txBox="1">
            <a:spLocks noGrp="1"/>
          </p:cNvSpPr>
          <p:nvPr>
            <p:ph type="title"/>
          </p:nvPr>
        </p:nvSpPr>
        <p:spPr>
          <a:xfrm>
            <a:off x="943009" y="309887"/>
            <a:ext cx="5882962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 EQUIPO DE ESTUDIO</a:t>
            </a:r>
            <a:endParaRPr dirty="0"/>
          </a:p>
        </p:txBody>
      </p:sp>
      <p:grpSp>
        <p:nvGrpSpPr>
          <p:cNvPr id="2409" name="Google Shape;2409;p57"/>
          <p:cNvGrpSpPr/>
          <p:nvPr/>
        </p:nvGrpSpPr>
        <p:grpSpPr>
          <a:xfrm rot="340145">
            <a:off x="3532791" y="2015854"/>
            <a:ext cx="2078423" cy="585858"/>
            <a:chOff x="4345425" y="2175475"/>
            <a:chExt cx="800750" cy="176025"/>
          </a:xfrm>
        </p:grpSpPr>
        <p:sp>
          <p:nvSpPr>
            <p:cNvPr id="2410" name="Google Shape;2410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2" name="Google Shape;2412;p57"/>
          <p:cNvSpPr txBox="1"/>
          <p:nvPr/>
        </p:nvSpPr>
        <p:spPr>
          <a:xfrm>
            <a:off x="3380550" y="2597600"/>
            <a:ext cx="23829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Tiene muchas habilidades en matemáticas y enseña super bien. </a:t>
            </a:r>
            <a:endParaRPr sz="16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13" name="Google Shape;2413;p57"/>
          <p:cNvSpPr txBox="1"/>
          <p:nvPr/>
        </p:nvSpPr>
        <p:spPr>
          <a:xfrm>
            <a:off x="3318900" y="206487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Helena Patterson</a:t>
            </a:r>
            <a:endParaRPr sz="2000" b="1" dirty="0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2414" name="Google Shape;2414;p57"/>
          <p:cNvGrpSpPr/>
          <p:nvPr/>
        </p:nvGrpSpPr>
        <p:grpSpPr>
          <a:xfrm rot="834041">
            <a:off x="1443633" y="2788265"/>
            <a:ext cx="1058935" cy="585362"/>
            <a:chOff x="4345425" y="2175475"/>
            <a:chExt cx="800750" cy="176025"/>
          </a:xfrm>
        </p:grpSpPr>
        <p:sp>
          <p:nvSpPr>
            <p:cNvPr id="2415" name="Google Shape;2415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57"/>
          <p:cNvGrpSpPr/>
          <p:nvPr/>
        </p:nvGrpSpPr>
        <p:grpSpPr>
          <a:xfrm rot="834077">
            <a:off x="6602479" y="2807927"/>
            <a:ext cx="1195543" cy="585362"/>
            <a:chOff x="4345425" y="2175475"/>
            <a:chExt cx="800750" cy="176025"/>
          </a:xfrm>
        </p:grpSpPr>
        <p:sp>
          <p:nvSpPr>
            <p:cNvPr id="2418" name="Google Shape;2418;p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57"/>
          <p:cNvSpPr txBox="1"/>
          <p:nvPr/>
        </p:nvSpPr>
        <p:spPr>
          <a:xfrm>
            <a:off x="5979450" y="3372979"/>
            <a:ext cx="23829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</a:t>
            </a:r>
            <a:r>
              <a:rPr lang="en" sz="1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i mejor amiga no tiene ganas de estudiar pero entre todas la animamos.</a:t>
            </a:r>
            <a:endParaRPr sz="16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21" name="Google Shape;2421;p57"/>
          <p:cNvSpPr txBox="1"/>
          <p:nvPr/>
        </p:nvSpPr>
        <p:spPr>
          <a:xfrm>
            <a:off x="5917800" y="2840254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Ann Smith</a:t>
            </a:r>
            <a:endParaRPr sz="2000" b="1" dirty="0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422" name="Google Shape;2422;p57"/>
          <p:cNvSpPr txBox="1"/>
          <p:nvPr/>
        </p:nvSpPr>
        <p:spPr>
          <a:xfrm>
            <a:off x="781650" y="3369779"/>
            <a:ext cx="23829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E</a:t>
            </a:r>
            <a:r>
              <a:rPr lang="en" sz="16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 motivada. Le gusta estudiar pero le cuesta, la podemos ayudar. </a:t>
            </a:r>
            <a:endParaRPr sz="16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23" name="Google Shape;2423;p57"/>
          <p:cNvSpPr txBox="1"/>
          <p:nvPr/>
        </p:nvSpPr>
        <p:spPr>
          <a:xfrm>
            <a:off x="720000" y="2837054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Emma Doe</a:t>
            </a:r>
            <a:endParaRPr sz="2000" b="1" dirty="0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424" name="Google Shape;2424;p57"/>
          <p:cNvSpPr/>
          <p:nvPr/>
        </p:nvSpPr>
        <p:spPr>
          <a:xfrm>
            <a:off x="4323938" y="1443900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57"/>
          <p:cNvSpPr/>
          <p:nvPr/>
        </p:nvSpPr>
        <p:spPr>
          <a:xfrm>
            <a:off x="6952175" y="2219279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57"/>
          <p:cNvSpPr/>
          <p:nvPr/>
        </p:nvSpPr>
        <p:spPr>
          <a:xfrm>
            <a:off x="1695725" y="2216079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0" name="Google Shape;2430;p57"/>
          <p:cNvGrpSpPr/>
          <p:nvPr/>
        </p:nvGrpSpPr>
        <p:grpSpPr>
          <a:xfrm>
            <a:off x="2659233" y="836228"/>
            <a:ext cx="4227724" cy="278447"/>
            <a:chOff x="1394800" y="3522000"/>
            <a:chExt cx="1048650" cy="138275"/>
          </a:xfrm>
        </p:grpSpPr>
        <p:sp>
          <p:nvSpPr>
            <p:cNvPr id="2431" name="Google Shape;2431;p5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0" name="Google Shape;2440;p57"/>
          <p:cNvGrpSpPr/>
          <p:nvPr/>
        </p:nvGrpSpPr>
        <p:grpSpPr>
          <a:xfrm>
            <a:off x="4172018" y="4196675"/>
            <a:ext cx="806657" cy="421744"/>
            <a:chOff x="1822875" y="1377000"/>
            <a:chExt cx="548075" cy="286550"/>
          </a:xfrm>
        </p:grpSpPr>
        <p:sp>
          <p:nvSpPr>
            <p:cNvPr id="2441" name="Google Shape;2441;p57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7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7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7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7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7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7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7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7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444047" y="85377"/>
            <a:ext cx="84328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" dirty="0"/>
              <a:t>1. </a:t>
            </a:r>
            <a:r>
              <a:rPr lang="en" sz="2800" dirty="0"/>
              <a:t>¿Qué se entiende por </a:t>
            </a:r>
            <a:r>
              <a:rPr lang="en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PROPORCIÓN DIRECTA</a:t>
            </a:r>
            <a:r>
              <a:rPr lang="en" sz="2800" dirty="0"/>
              <a:t>?</a:t>
            </a:r>
            <a:endParaRPr sz="2800" dirty="0"/>
          </a:p>
        </p:txBody>
      </p:sp>
      <p:grpSp>
        <p:nvGrpSpPr>
          <p:cNvPr id="851" name="Google Shape;851;p31"/>
          <p:cNvGrpSpPr/>
          <p:nvPr/>
        </p:nvGrpSpPr>
        <p:grpSpPr>
          <a:xfrm>
            <a:off x="869040" y="475005"/>
            <a:ext cx="7063380" cy="295182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>
            <a:off x="226693" y="829585"/>
            <a:ext cx="4164052" cy="43302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7024880" y="1027103"/>
            <a:ext cx="348592" cy="311185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288472" y="864237"/>
            <a:ext cx="8743950" cy="17505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2550" indent="0" algn="just"/>
            <a:r>
              <a:rPr lang="es-CL" sz="2400" dirty="0">
                <a:solidFill>
                  <a:schemeClr val="tx1">
                    <a:lumMod val="75000"/>
                  </a:schemeClr>
                </a:solidFill>
                <a:latin typeface="Muli"/>
                <a:sym typeface="Muli"/>
              </a:rPr>
              <a:t>Es cuando dos variables </a:t>
            </a:r>
            <a:r>
              <a:rPr lang="es-CL" sz="2400" b="0" dirty="0">
                <a:solidFill>
                  <a:schemeClr val="dk2"/>
                </a:solidFill>
                <a:latin typeface="Muli"/>
                <a:sym typeface="Muli"/>
              </a:rPr>
              <a:t>una independiente</a:t>
            </a:r>
            <a:r>
              <a:rPr lang="es-CL" sz="2400" dirty="0">
                <a:solidFill>
                  <a:schemeClr val="tx1">
                    <a:lumMod val="75000"/>
                  </a:schemeClr>
                </a:solidFill>
                <a:latin typeface="Muli"/>
                <a:sym typeface="Muli"/>
              </a:rPr>
              <a:t> </a:t>
            </a:r>
            <a:r>
              <a:rPr lang="es-CL" sz="2800" dirty="0">
                <a:solidFill>
                  <a:schemeClr val="tx1">
                    <a:lumMod val="75000"/>
                  </a:schemeClr>
                </a:solidFill>
                <a:latin typeface="Muli"/>
                <a:sym typeface="Muli"/>
              </a:rPr>
              <a:t>x</a:t>
            </a:r>
            <a:r>
              <a:rPr lang="es-CL" sz="2400" dirty="0">
                <a:solidFill>
                  <a:schemeClr val="tx1">
                    <a:lumMod val="75000"/>
                  </a:schemeClr>
                </a:solidFill>
                <a:latin typeface="Muli"/>
                <a:sym typeface="Muli"/>
              </a:rPr>
              <a:t> </a:t>
            </a:r>
            <a:r>
              <a:rPr lang="es-CL" sz="2400" b="0" dirty="0">
                <a:solidFill>
                  <a:schemeClr val="dk2"/>
                </a:solidFill>
                <a:latin typeface="Muli"/>
                <a:sym typeface="Muli"/>
              </a:rPr>
              <a:t>y la otra dependiente</a:t>
            </a:r>
            <a:r>
              <a:rPr lang="es-CL" sz="2800" b="0" dirty="0">
                <a:solidFill>
                  <a:schemeClr val="dk2"/>
                </a:solidFill>
                <a:latin typeface="Muli"/>
                <a:sym typeface="Muli"/>
              </a:rPr>
              <a:t> </a:t>
            </a:r>
            <a:r>
              <a:rPr lang="es-CL" sz="2800" dirty="0">
                <a:solidFill>
                  <a:schemeClr val="tx1">
                    <a:lumMod val="75000"/>
                  </a:schemeClr>
                </a:solidFill>
                <a:latin typeface="Muli"/>
                <a:sym typeface="Muli"/>
              </a:rPr>
              <a:t>y</a:t>
            </a:r>
            <a:r>
              <a:rPr lang="es-CL" sz="2800" b="0" dirty="0">
                <a:solidFill>
                  <a:schemeClr val="dk2"/>
                </a:solidFill>
                <a:latin typeface="Muli"/>
                <a:sym typeface="Muli"/>
              </a:rPr>
              <a:t> </a:t>
            </a:r>
            <a:r>
              <a:rPr lang="es-CL" sz="2400" b="0" dirty="0">
                <a:solidFill>
                  <a:schemeClr val="dk2"/>
                </a:solidFill>
                <a:latin typeface="Muli"/>
                <a:sym typeface="Muli"/>
              </a:rPr>
              <a:t>son directamente proporcionales.</a:t>
            </a:r>
          </a:p>
          <a:p>
            <a:pPr marL="82550" indent="0" algn="just"/>
            <a:endParaRPr lang="es-CL" sz="1000" b="0" dirty="0">
              <a:solidFill>
                <a:schemeClr val="dk2"/>
              </a:solidFill>
              <a:latin typeface="Muli"/>
              <a:sym typeface="Muli"/>
            </a:endParaRPr>
          </a:p>
          <a:p>
            <a:pPr marL="82550" indent="0" algn="just"/>
            <a:r>
              <a:rPr lang="es-CL" sz="2400" b="0" dirty="0">
                <a:solidFill>
                  <a:schemeClr val="dk2"/>
                </a:solidFill>
                <a:latin typeface="Muli"/>
                <a:sym typeface="Muli"/>
              </a:rPr>
              <a:t>En términos claros que al aumentar o disminuir una de ellas, la otra aumenta o disminuye, respectivamente, en la misma razón.                 </a:t>
            </a:r>
          </a:p>
        </p:txBody>
      </p:sp>
      <p:grpSp>
        <p:nvGrpSpPr>
          <p:cNvPr id="883" name="Google Shape;883;p31"/>
          <p:cNvGrpSpPr/>
          <p:nvPr/>
        </p:nvGrpSpPr>
        <p:grpSpPr>
          <a:xfrm>
            <a:off x="3108960" y="2928108"/>
            <a:ext cx="2413636" cy="193739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870;p31">
            <a:extLst>
              <a:ext uri="{FF2B5EF4-FFF2-40B4-BE49-F238E27FC236}">
                <a16:creationId xmlns:a16="http://schemas.microsoft.com/office/drawing/2014/main" id="{83131B45-145E-4B5B-9BE7-038A8D0722A3}"/>
              </a:ext>
            </a:extLst>
          </p:cNvPr>
          <p:cNvSpPr txBox="1">
            <a:spLocks/>
          </p:cNvSpPr>
          <p:nvPr/>
        </p:nvSpPr>
        <p:spPr>
          <a:xfrm>
            <a:off x="2883930" y="2667742"/>
            <a:ext cx="281395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s-CL" dirty="0"/>
              <a:t>¿Qué es una variable? </a:t>
            </a:r>
          </a:p>
        </p:txBody>
      </p:sp>
      <p:sp>
        <p:nvSpPr>
          <p:cNvPr id="45" name="Google Shape;868;p31">
            <a:extLst>
              <a:ext uri="{FF2B5EF4-FFF2-40B4-BE49-F238E27FC236}">
                <a16:creationId xmlns:a16="http://schemas.microsoft.com/office/drawing/2014/main" id="{AB9A3D47-5946-406C-8982-4C71918DC235}"/>
              </a:ext>
            </a:extLst>
          </p:cNvPr>
          <p:cNvSpPr txBox="1">
            <a:spLocks/>
          </p:cNvSpPr>
          <p:nvPr/>
        </p:nvSpPr>
        <p:spPr>
          <a:xfrm>
            <a:off x="1162867" y="3268908"/>
            <a:ext cx="6995160" cy="116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s-CL" sz="2000" b="0" i="0" dirty="0">
                <a:solidFill>
                  <a:srgbClr val="000000"/>
                </a:solidFill>
                <a:effectLst/>
                <a:latin typeface="Open Sans"/>
              </a:rPr>
              <a:t>El término variable</a:t>
            </a:r>
            <a:r>
              <a:rPr lang="es-CL" sz="2000" b="1" i="0" dirty="0">
                <a:solidFill>
                  <a:srgbClr val="000000"/>
                </a:solidFill>
                <a:effectLst/>
                <a:latin typeface="Open Sans"/>
              </a:rPr>
              <a:t> alude a las cosas de poca estabilidad</a:t>
            </a:r>
            <a:r>
              <a:rPr lang="es-CL" sz="2000" b="0" i="0" dirty="0">
                <a:solidFill>
                  <a:srgbClr val="000000"/>
                </a:solidFill>
                <a:effectLst/>
                <a:latin typeface="Open Sans"/>
              </a:rPr>
              <a:t>, por lo tanto, pueden tener CAMBIOS. </a:t>
            </a:r>
            <a:br>
              <a:rPr lang="es-CL" sz="2400" b="0" i="0" dirty="0">
                <a:solidFill>
                  <a:srgbClr val="000000"/>
                </a:solidFill>
                <a:effectLst/>
                <a:latin typeface="Open Sans"/>
              </a:rPr>
            </a:br>
            <a:br>
              <a:rPr lang="es-CL" b="0" i="0" dirty="0">
                <a:solidFill>
                  <a:srgbClr val="000000"/>
                </a:solidFill>
                <a:effectLst/>
                <a:latin typeface="Open Sans"/>
              </a:rPr>
            </a:br>
            <a:br>
              <a:rPr lang="es-CL" dirty="0">
                <a:solidFill>
                  <a:srgbClr val="000000"/>
                </a:solidFill>
                <a:latin typeface="Open Sans"/>
              </a:rPr>
            </a:br>
            <a:endParaRPr lang="es-CL" dirty="0"/>
          </a:p>
        </p:txBody>
      </p:sp>
      <p:grpSp>
        <p:nvGrpSpPr>
          <p:cNvPr id="31" name="Google Shape;865;p31">
            <a:extLst>
              <a:ext uri="{FF2B5EF4-FFF2-40B4-BE49-F238E27FC236}">
                <a16:creationId xmlns:a16="http://schemas.microsoft.com/office/drawing/2014/main" id="{3EB368DA-7451-46A3-88FB-8C5E61184FA9}"/>
              </a:ext>
            </a:extLst>
          </p:cNvPr>
          <p:cNvGrpSpPr/>
          <p:nvPr/>
        </p:nvGrpSpPr>
        <p:grpSpPr>
          <a:xfrm rot="474658">
            <a:off x="2259994" y="1426895"/>
            <a:ext cx="348592" cy="311185"/>
            <a:chOff x="4345425" y="2175475"/>
            <a:chExt cx="800750" cy="176025"/>
          </a:xfrm>
        </p:grpSpPr>
        <p:sp>
          <p:nvSpPr>
            <p:cNvPr id="32" name="Google Shape;866;p31">
              <a:extLst>
                <a:ext uri="{FF2B5EF4-FFF2-40B4-BE49-F238E27FC236}">
                  <a16:creationId xmlns:a16="http://schemas.microsoft.com/office/drawing/2014/main" id="{4955CAF4-E5DC-4519-9A0E-79FAFACBA626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67;p31">
              <a:extLst>
                <a:ext uri="{FF2B5EF4-FFF2-40B4-BE49-F238E27FC236}">
                  <a16:creationId xmlns:a16="http://schemas.microsoft.com/office/drawing/2014/main" id="{153143A7-93E7-4B5F-BC4F-D3C4775DA1BE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>
            <a:off x="6137910" y="1610541"/>
            <a:ext cx="2560320" cy="3005115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781311" y="44425"/>
            <a:ext cx="8034609" cy="10643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2.  ¿Qué condiciones se deben dar para que DOS VARIABLES SEAN DIRECTAMENTE PROPORCIONALES?</a:t>
            </a:r>
            <a:endParaRPr sz="2000" dirty="0"/>
          </a:p>
        </p:txBody>
      </p: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796262" y="936147"/>
            <a:ext cx="4620463" cy="3613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000" dirty="0">
                <a:solidFill>
                  <a:schemeClr val="tx1">
                    <a:lumMod val="75000"/>
                  </a:schemeClr>
                </a:solidFill>
              </a:rPr>
              <a:t>Dos magnitudes son directamente proporcionales </a:t>
            </a:r>
            <a:r>
              <a:rPr lang="es-CL" sz="2000" dirty="0"/>
              <a:t>cuando, al multiplicar una de ellas por un número cualquiera, la otra queda multiplicada por el mismo número.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000" dirty="0"/>
              <a:t> Igualmente, dos magnitudes son directamente proporcionales si, al dividir una por cualquier número, entonces la otra queda dividida por el mismo número.</a:t>
            </a:r>
            <a:r>
              <a:rPr lang="es-CL" sz="2000" b="0" i="0" dirty="0">
                <a:solidFill>
                  <a:srgbClr val="222222"/>
                </a:solidFill>
                <a:effectLst/>
                <a:latin typeface="Open Sans"/>
              </a:rPr>
              <a:t> </a:t>
            </a:r>
          </a:p>
        </p:txBody>
      </p:sp>
      <p:grpSp>
        <p:nvGrpSpPr>
          <p:cNvPr id="906" name="Google Shape;906;p32"/>
          <p:cNvGrpSpPr/>
          <p:nvPr/>
        </p:nvGrpSpPr>
        <p:grpSpPr>
          <a:xfrm>
            <a:off x="7790327" y="384852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1341358" y="528938"/>
            <a:ext cx="6898862" cy="148656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254490" y="164590"/>
            <a:ext cx="806665" cy="483047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utoShape 2" descr="1">
            <a:extLst>
              <a:ext uri="{FF2B5EF4-FFF2-40B4-BE49-F238E27FC236}">
                <a16:creationId xmlns:a16="http://schemas.microsoft.com/office/drawing/2014/main" id="{D4EF0351-0830-4ABC-B9F9-3064A4AB64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3438" y="130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7AC2F92-188B-46DC-8AFB-2D70F8A84E2C}"/>
              </a:ext>
            </a:extLst>
          </p:cNvPr>
          <p:cNvSpPr txBox="1"/>
          <p:nvPr/>
        </p:nvSpPr>
        <p:spPr>
          <a:xfrm>
            <a:off x="6365501" y="1691387"/>
            <a:ext cx="1997186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000" b="1" dirty="0">
                <a:solidFill>
                  <a:schemeClr val="tx1">
                    <a:lumMod val="75000"/>
                  </a:schemeClr>
                </a:solidFill>
                <a:latin typeface="Muli"/>
                <a:sym typeface="Muli"/>
              </a:rPr>
              <a:t>Ejemplo: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000" b="1" dirty="0">
                <a:solidFill>
                  <a:schemeClr val="tx1">
                    <a:lumMod val="75000"/>
                  </a:schemeClr>
                </a:solidFill>
                <a:latin typeface="Muli"/>
                <a:sym typeface="Muli"/>
              </a:rPr>
              <a:t>El peso de un producto y su precio son dos magnitudes directamente proporcionales</a:t>
            </a:r>
            <a:r>
              <a:rPr lang="es-CL" sz="2000" b="1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491490" y="983702"/>
            <a:ext cx="3185489" cy="3768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El álgebra trata con números no especificados (incógnitas, variables) representados por letras, como x, y, t, v, o bien expresiones con variables.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Es importante tener presente que las letras, en este contexto, representan números o categorías de números. </a:t>
            </a:r>
            <a:endParaRPr sz="2000" dirty="0"/>
          </a:p>
        </p:txBody>
      </p:sp>
      <p:sp>
        <p:nvSpPr>
          <p:cNvPr id="958" name="Google Shape;958;p33"/>
          <p:cNvSpPr/>
          <p:nvPr/>
        </p:nvSpPr>
        <p:spPr>
          <a:xfrm rot="12332149">
            <a:off x="3778321" y="1124751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33"/>
          <p:cNvGrpSpPr/>
          <p:nvPr/>
        </p:nvGrpSpPr>
        <p:grpSpPr>
          <a:xfrm>
            <a:off x="890822" y="468149"/>
            <a:ext cx="7170880" cy="157217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3BA58EE-B7FF-4CA7-9C9D-D96D52E2518C}"/>
              </a:ext>
            </a:extLst>
          </p:cNvPr>
          <p:cNvSpPr txBox="1"/>
          <p:nvPr/>
        </p:nvSpPr>
        <p:spPr>
          <a:xfrm>
            <a:off x="445234" y="129596"/>
            <a:ext cx="7670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CL" sz="2400" b="1" dirty="0">
                <a:solidFill>
                  <a:schemeClr val="dk1"/>
                </a:solidFill>
                <a:latin typeface="Itim"/>
                <a:cs typeface="Itim"/>
                <a:sym typeface="Itim"/>
              </a:rPr>
              <a:t>3. ¿Cómo se puede representar una proporción directa utilizando LENGUAJE ALGEBRAICO?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5B2DFD0-AEF6-4D02-8E41-F6B539D79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14" y="857810"/>
            <a:ext cx="4263390" cy="3157082"/>
          </a:xfrm>
        </p:spPr>
        <p:txBody>
          <a:bodyPr/>
          <a:lstStyle/>
          <a:p>
            <a:pPr algn="ctr"/>
            <a:r>
              <a:rPr lang="es-CL" sz="2400" dirty="0">
                <a:sym typeface="Muli"/>
              </a:rPr>
              <a:t>Paso1: </a:t>
            </a:r>
            <a:r>
              <a:rPr lang="es-CL" sz="2000" b="0" dirty="0">
                <a:solidFill>
                  <a:srgbClr val="000000"/>
                </a:solidFill>
                <a:latin typeface="Muli"/>
                <a:sym typeface="Muli"/>
              </a:rPr>
              <a:t>Se representan  las variables involucradas mediante dos letras por ejemplo: x  ,  y .  </a:t>
            </a:r>
            <a:br>
              <a:rPr lang="es-CL" sz="2000" b="0" dirty="0">
                <a:solidFill>
                  <a:srgbClr val="000000"/>
                </a:solidFill>
                <a:latin typeface="Muli"/>
                <a:sym typeface="Muli"/>
              </a:rPr>
            </a:br>
            <a:r>
              <a:rPr lang="es-CL" sz="2400" dirty="0">
                <a:sym typeface="Muli"/>
              </a:rPr>
              <a:t>Paso2: </a:t>
            </a:r>
            <a:r>
              <a:rPr lang="es-CL" sz="2000" b="0" dirty="0">
                <a:solidFill>
                  <a:srgbClr val="000000"/>
                </a:solidFill>
                <a:latin typeface="Muli"/>
                <a:sym typeface="Muli"/>
              </a:rPr>
              <a:t>como x  , y son variables directamente proporcionales se puede modelar con la siguiente función:    </a:t>
            </a:r>
            <a:r>
              <a:rPr lang="es-CL" sz="2400" dirty="0">
                <a:sym typeface="Muli"/>
              </a:rPr>
              <a:t>f(x)=y=</a:t>
            </a:r>
            <a:r>
              <a:rPr lang="es-CL" sz="2400" dirty="0" err="1">
                <a:sym typeface="Muli"/>
              </a:rPr>
              <a:t>mx</a:t>
            </a:r>
            <a:br>
              <a:rPr lang="es-CL" sz="2000" b="0" dirty="0">
                <a:solidFill>
                  <a:srgbClr val="000000"/>
                </a:solidFill>
                <a:latin typeface="Muli"/>
                <a:sym typeface="Muli"/>
              </a:rPr>
            </a:br>
            <a:endParaRPr lang="es-CL" sz="2000" b="0" dirty="0">
              <a:solidFill>
                <a:srgbClr val="000000"/>
              </a:solidFill>
              <a:latin typeface="Muli"/>
              <a:sym typeface="Mul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469348-0291-4245-B67E-B1CF4F15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997" y="3742248"/>
            <a:ext cx="2928343" cy="10088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3130741" y="939523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1026658" y="1472674"/>
            <a:ext cx="7533900" cy="811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Una función es una relación entre dos magnitudes, x y f(x), de manera que a cada valor de la primera magnitud le corresponde un único valor de la segunda, que se llama imagen.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2309852" y="328625"/>
            <a:ext cx="6056932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</a:t>
            </a:r>
            <a:r>
              <a:rPr lang="en" dirty="0"/>
              <a:t>oncepto de funcion 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2458632" y="796473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1258684" y="414715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3467375" y="2139168"/>
            <a:ext cx="531094" cy="704364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6242376" y="374729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B4D204D-354A-488C-9778-5030FF9FB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080" y="1986891"/>
            <a:ext cx="3198867" cy="28279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0E4E00-578C-4FB9-BC84-D1E7C5FAE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33" y="2894235"/>
            <a:ext cx="4038997" cy="14167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6"/>
          <p:cNvGrpSpPr/>
          <p:nvPr/>
        </p:nvGrpSpPr>
        <p:grpSpPr>
          <a:xfrm flipH="1">
            <a:off x="159812" y="566908"/>
            <a:ext cx="1897587" cy="171667"/>
            <a:chOff x="4345425" y="2175475"/>
            <a:chExt cx="800750" cy="176025"/>
          </a:xfrm>
        </p:grpSpPr>
        <p:sp>
          <p:nvSpPr>
            <p:cNvPr id="1081" name="Google Shape;1081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6"/>
          <p:cNvGrpSpPr/>
          <p:nvPr/>
        </p:nvGrpSpPr>
        <p:grpSpPr>
          <a:xfrm rot="774136">
            <a:off x="1429976" y="1506900"/>
            <a:ext cx="1303213" cy="475003"/>
            <a:chOff x="4345425" y="2175475"/>
            <a:chExt cx="800750" cy="176025"/>
          </a:xfrm>
        </p:grpSpPr>
        <p:sp>
          <p:nvSpPr>
            <p:cNvPr id="1084" name="Google Shape;1084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36"/>
          <p:cNvGrpSpPr/>
          <p:nvPr/>
        </p:nvGrpSpPr>
        <p:grpSpPr>
          <a:xfrm rot="297489">
            <a:off x="1330726" y="3238192"/>
            <a:ext cx="1339267" cy="339258"/>
            <a:chOff x="4345425" y="2175475"/>
            <a:chExt cx="800750" cy="176025"/>
          </a:xfrm>
        </p:grpSpPr>
        <p:sp>
          <p:nvSpPr>
            <p:cNvPr id="1087" name="Google Shape;1087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36"/>
          <p:cNvSpPr txBox="1">
            <a:spLocks noGrp="1"/>
          </p:cNvSpPr>
          <p:nvPr>
            <p:ph type="title"/>
          </p:nvPr>
        </p:nvSpPr>
        <p:spPr>
          <a:xfrm>
            <a:off x="311060" y="88119"/>
            <a:ext cx="3378600" cy="5291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 </a:t>
            </a:r>
            <a:endParaRPr dirty="0"/>
          </a:p>
        </p:txBody>
      </p:sp>
      <p:sp>
        <p:nvSpPr>
          <p:cNvPr id="1090" name="Google Shape;1090;p36"/>
          <p:cNvSpPr txBox="1">
            <a:spLocks noGrp="1"/>
          </p:cNvSpPr>
          <p:nvPr>
            <p:ph type="body" idx="1"/>
          </p:nvPr>
        </p:nvSpPr>
        <p:spPr>
          <a:xfrm>
            <a:off x="70040" y="950278"/>
            <a:ext cx="3860640" cy="1842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563" indent="-42863" algn="l">
              <a:buAutoNum type="arabicParenR"/>
            </a:pPr>
            <a:r>
              <a:rPr lang="es-CL" b="1" i="1" dirty="0">
                <a:solidFill>
                  <a:srgbClr val="333333"/>
                </a:solidFill>
                <a:effectLst/>
                <a:latin typeface="Open Sans"/>
              </a:rPr>
              <a:t> A cada persona le corresponde su  edad en años: </a:t>
            </a:r>
            <a:endParaRPr lang="es-CL" dirty="0">
              <a:solidFill>
                <a:srgbClr val="333333"/>
              </a:solidFill>
              <a:latin typeface="Open Sans"/>
            </a:endParaRPr>
          </a:p>
          <a:p>
            <a:pPr marL="139700" indent="0" algn="l">
              <a:buNone/>
            </a:pPr>
            <a:r>
              <a:rPr lang="es-CL" b="1" i="0" dirty="0">
                <a:solidFill>
                  <a:srgbClr val="333333"/>
                </a:solidFill>
                <a:effectLst/>
                <a:latin typeface="Open Sans"/>
              </a:rPr>
              <a:t>Respuesta:</a:t>
            </a:r>
            <a:r>
              <a:rPr lang="es-CL" b="0" i="0" dirty="0">
                <a:solidFill>
                  <a:srgbClr val="333333"/>
                </a:solidFill>
                <a:effectLst/>
                <a:latin typeface="Open Sans"/>
              </a:rPr>
              <a:t> Si es una función, ya que a cada persona le corresponde una edad, es decir una sola imagen. </a:t>
            </a:r>
          </a:p>
        </p:txBody>
      </p:sp>
      <p:grpSp>
        <p:nvGrpSpPr>
          <p:cNvPr id="1094" name="Google Shape;1094;p36"/>
          <p:cNvGrpSpPr/>
          <p:nvPr/>
        </p:nvGrpSpPr>
        <p:grpSpPr>
          <a:xfrm flipH="1">
            <a:off x="160913" y="700185"/>
            <a:ext cx="1881260" cy="178737"/>
            <a:chOff x="4345425" y="2175475"/>
            <a:chExt cx="800750" cy="176025"/>
          </a:xfrm>
        </p:grpSpPr>
        <p:sp>
          <p:nvSpPr>
            <p:cNvPr id="1095" name="Google Shape;1095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1090;p36">
            <a:extLst>
              <a:ext uri="{FF2B5EF4-FFF2-40B4-BE49-F238E27FC236}">
                <a16:creationId xmlns:a16="http://schemas.microsoft.com/office/drawing/2014/main" id="{24F3488E-F478-4570-BBA8-04F7E1AD013D}"/>
              </a:ext>
            </a:extLst>
          </p:cNvPr>
          <p:cNvSpPr txBox="1">
            <a:spLocks/>
          </p:cNvSpPr>
          <p:nvPr/>
        </p:nvSpPr>
        <p:spPr>
          <a:xfrm>
            <a:off x="124532" y="2634000"/>
            <a:ext cx="3860640" cy="184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39700" indent="0" algn="l">
              <a:buNone/>
            </a:pPr>
            <a:r>
              <a:rPr lang="es-CL" b="1" i="1" dirty="0">
                <a:solidFill>
                  <a:srgbClr val="333333"/>
                </a:solidFill>
                <a:latin typeface="Open Sans"/>
              </a:rPr>
              <a:t>2) A cada persona le corresponde los idiomas que habla:</a:t>
            </a:r>
          </a:p>
          <a:p>
            <a:pPr marL="139700" indent="0" algn="l">
              <a:buNone/>
            </a:pPr>
            <a:r>
              <a:rPr lang="es-CL" b="1" i="1" dirty="0">
                <a:solidFill>
                  <a:srgbClr val="333333"/>
                </a:solidFill>
                <a:latin typeface="Open Sans"/>
              </a:rPr>
              <a:t>Respuesta:</a:t>
            </a:r>
            <a:r>
              <a:rPr lang="es-CL" dirty="0">
                <a:solidFill>
                  <a:srgbClr val="333333"/>
                </a:solidFill>
                <a:latin typeface="Open Sans"/>
              </a:rPr>
              <a:t> No es función, ya que a una persona le corresponden varios idiomas, es decir la imagen no es única.</a:t>
            </a:r>
          </a:p>
        </p:txBody>
      </p:sp>
      <p:sp>
        <p:nvSpPr>
          <p:cNvPr id="2" name="Google Shape;1090;p36">
            <a:extLst>
              <a:ext uri="{FF2B5EF4-FFF2-40B4-BE49-F238E27FC236}">
                <a16:creationId xmlns:a16="http://schemas.microsoft.com/office/drawing/2014/main" id="{FD9AE454-6416-403A-9AB4-0E2AFAFDBF24}"/>
              </a:ext>
            </a:extLst>
          </p:cNvPr>
          <p:cNvSpPr txBox="1">
            <a:spLocks/>
          </p:cNvSpPr>
          <p:nvPr/>
        </p:nvSpPr>
        <p:spPr>
          <a:xfrm>
            <a:off x="5014990" y="832829"/>
            <a:ext cx="3860640" cy="214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39700" indent="0" algn="l">
              <a:buNone/>
            </a:pPr>
            <a:r>
              <a:rPr lang="es-CL" b="1" i="1" dirty="0">
                <a:solidFill>
                  <a:srgbClr val="333333"/>
                </a:solidFill>
                <a:effectLst/>
                <a:latin typeface="Open Sans"/>
              </a:rPr>
              <a:t>3) Sabores de helado preferidos por los integrantes de un grupo de amigos:</a:t>
            </a:r>
            <a:endParaRPr lang="es-CL" b="0" i="0" dirty="0">
              <a:solidFill>
                <a:srgbClr val="333333"/>
              </a:solidFill>
              <a:effectLst/>
              <a:latin typeface="Open Sans"/>
            </a:endParaRPr>
          </a:p>
          <a:p>
            <a:pPr marL="139700" indent="0" algn="l">
              <a:buNone/>
            </a:pPr>
            <a:r>
              <a:rPr lang="es-CL" b="1" i="0" dirty="0">
                <a:solidFill>
                  <a:srgbClr val="333333"/>
                </a:solidFill>
                <a:effectLst/>
                <a:latin typeface="Open Sans"/>
              </a:rPr>
              <a:t>Respuesta:</a:t>
            </a:r>
            <a:r>
              <a:rPr lang="es-CL" b="0" i="0" dirty="0">
                <a:solidFill>
                  <a:srgbClr val="333333"/>
                </a:solidFill>
                <a:effectLst/>
                <a:latin typeface="Open Sans"/>
              </a:rPr>
              <a:t> No es función, ya que a cada integrante le corresponde más de un sabor de helado, es decir la imagen no es única.</a:t>
            </a:r>
          </a:p>
        </p:txBody>
      </p:sp>
      <p:grpSp>
        <p:nvGrpSpPr>
          <p:cNvPr id="52" name="Google Shape;959;p33">
            <a:extLst>
              <a:ext uri="{FF2B5EF4-FFF2-40B4-BE49-F238E27FC236}">
                <a16:creationId xmlns:a16="http://schemas.microsoft.com/office/drawing/2014/main" id="{B0858B50-4958-42AE-9C41-352056A0D8A8}"/>
              </a:ext>
            </a:extLst>
          </p:cNvPr>
          <p:cNvGrpSpPr/>
          <p:nvPr/>
        </p:nvGrpSpPr>
        <p:grpSpPr>
          <a:xfrm rot="589921">
            <a:off x="6329709" y="3251373"/>
            <a:ext cx="2067833" cy="1515348"/>
            <a:chOff x="5118990" y="4122087"/>
            <a:chExt cx="1882464" cy="1222659"/>
          </a:xfrm>
        </p:grpSpPr>
        <p:sp>
          <p:nvSpPr>
            <p:cNvPr id="53" name="Google Shape;960;p33">
              <a:extLst>
                <a:ext uri="{FF2B5EF4-FFF2-40B4-BE49-F238E27FC236}">
                  <a16:creationId xmlns:a16="http://schemas.microsoft.com/office/drawing/2014/main" id="{F295E8FD-9AE5-48BA-8C2F-05CD53C70173}"/>
                </a:ext>
              </a:extLst>
            </p:cNvPr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61;p33">
              <a:extLst>
                <a:ext uri="{FF2B5EF4-FFF2-40B4-BE49-F238E27FC236}">
                  <a16:creationId xmlns:a16="http://schemas.microsoft.com/office/drawing/2014/main" id="{A51A74FE-F362-4A48-A330-4C949FEF3EBC}"/>
                </a:ext>
              </a:extLst>
            </p:cNvPr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62;p33">
              <a:extLst>
                <a:ext uri="{FF2B5EF4-FFF2-40B4-BE49-F238E27FC236}">
                  <a16:creationId xmlns:a16="http://schemas.microsoft.com/office/drawing/2014/main" id="{9336CA1F-F483-454D-80BD-D6D12A082E0B}"/>
                </a:ext>
              </a:extLst>
            </p:cNvPr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63;p33">
              <a:extLst>
                <a:ext uri="{FF2B5EF4-FFF2-40B4-BE49-F238E27FC236}">
                  <a16:creationId xmlns:a16="http://schemas.microsoft.com/office/drawing/2014/main" id="{2F837235-0E0D-420D-A646-E3532FB9E782}"/>
                </a:ext>
              </a:extLst>
            </p:cNvPr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4;p33">
              <a:extLst>
                <a:ext uri="{FF2B5EF4-FFF2-40B4-BE49-F238E27FC236}">
                  <a16:creationId xmlns:a16="http://schemas.microsoft.com/office/drawing/2014/main" id="{9F4C2690-2E80-49AB-9693-3A827CB9FEE2}"/>
                </a:ext>
              </a:extLst>
            </p:cNvPr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5;p33">
              <a:extLst>
                <a:ext uri="{FF2B5EF4-FFF2-40B4-BE49-F238E27FC236}">
                  <a16:creationId xmlns:a16="http://schemas.microsoft.com/office/drawing/2014/main" id="{D4585B74-35FF-4A44-AC9C-5E85B0F9CB40}"/>
                </a:ext>
              </a:extLst>
            </p:cNvPr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6;p33">
              <a:extLst>
                <a:ext uri="{FF2B5EF4-FFF2-40B4-BE49-F238E27FC236}">
                  <a16:creationId xmlns:a16="http://schemas.microsoft.com/office/drawing/2014/main" id="{AFDBED6D-F191-4201-99D0-F2680B11C157}"/>
                </a:ext>
              </a:extLst>
            </p:cNvPr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67;p33">
              <a:extLst>
                <a:ext uri="{FF2B5EF4-FFF2-40B4-BE49-F238E27FC236}">
                  <a16:creationId xmlns:a16="http://schemas.microsoft.com/office/drawing/2014/main" id="{EB6022BF-95DD-4D97-A29E-0165A445DD54}"/>
                </a:ext>
              </a:extLst>
            </p:cNvPr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68;p33">
              <a:extLst>
                <a:ext uri="{FF2B5EF4-FFF2-40B4-BE49-F238E27FC236}">
                  <a16:creationId xmlns:a16="http://schemas.microsoft.com/office/drawing/2014/main" id="{B3E99650-35D6-4B23-BB13-B244E992D743}"/>
                </a:ext>
              </a:extLst>
            </p:cNvPr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69;p33">
              <a:extLst>
                <a:ext uri="{FF2B5EF4-FFF2-40B4-BE49-F238E27FC236}">
                  <a16:creationId xmlns:a16="http://schemas.microsoft.com/office/drawing/2014/main" id="{82E7340B-7F75-4BCF-90FD-E55D03D8870B}"/>
                </a:ext>
              </a:extLst>
            </p:cNvPr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70;p33">
              <a:extLst>
                <a:ext uri="{FF2B5EF4-FFF2-40B4-BE49-F238E27FC236}">
                  <a16:creationId xmlns:a16="http://schemas.microsoft.com/office/drawing/2014/main" id="{D1FC2A6D-FCD4-49F7-929B-087A55045C7B}"/>
                </a:ext>
              </a:extLst>
            </p:cNvPr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71;p33">
              <a:extLst>
                <a:ext uri="{FF2B5EF4-FFF2-40B4-BE49-F238E27FC236}">
                  <a16:creationId xmlns:a16="http://schemas.microsoft.com/office/drawing/2014/main" id="{ABCA5C13-ACC6-449D-ABEC-EF312767E62E}"/>
                </a:ext>
              </a:extLst>
            </p:cNvPr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72;p33">
              <a:extLst>
                <a:ext uri="{FF2B5EF4-FFF2-40B4-BE49-F238E27FC236}">
                  <a16:creationId xmlns:a16="http://schemas.microsoft.com/office/drawing/2014/main" id="{DE37B71E-3025-4F0A-BB00-AC2FD9E81E8B}"/>
                </a:ext>
              </a:extLst>
            </p:cNvPr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73;p33">
              <a:extLst>
                <a:ext uri="{FF2B5EF4-FFF2-40B4-BE49-F238E27FC236}">
                  <a16:creationId xmlns:a16="http://schemas.microsoft.com/office/drawing/2014/main" id="{89496121-EF2D-4338-B11E-FA9F403F58E9}"/>
                </a:ext>
              </a:extLst>
            </p:cNvPr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74;p33">
              <a:extLst>
                <a:ext uri="{FF2B5EF4-FFF2-40B4-BE49-F238E27FC236}">
                  <a16:creationId xmlns:a16="http://schemas.microsoft.com/office/drawing/2014/main" id="{50CD702B-963B-4369-A1C2-799E07D9866C}"/>
                </a:ext>
              </a:extLst>
            </p:cNvPr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949;p33">
            <a:extLst>
              <a:ext uri="{FF2B5EF4-FFF2-40B4-BE49-F238E27FC236}">
                <a16:creationId xmlns:a16="http://schemas.microsoft.com/office/drawing/2014/main" id="{01E33A98-0EAC-447C-B0F2-EE3FC85DCFB0}"/>
              </a:ext>
            </a:extLst>
          </p:cNvPr>
          <p:cNvGrpSpPr/>
          <p:nvPr/>
        </p:nvGrpSpPr>
        <p:grpSpPr>
          <a:xfrm rot="474737">
            <a:off x="6162934" y="1727725"/>
            <a:ext cx="1483872" cy="358855"/>
            <a:chOff x="4345425" y="2175475"/>
            <a:chExt cx="800750" cy="176025"/>
          </a:xfrm>
        </p:grpSpPr>
        <p:sp>
          <p:nvSpPr>
            <p:cNvPr id="69" name="Google Shape;950;p33">
              <a:extLst>
                <a:ext uri="{FF2B5EF4-FFF2-40B4-BE49-F238E27FC236}">
                  <a16:creationId xmlns:a16="http://schemas.microsoft.com/office/drawing/2014/main" id="{A41C6826-6FC0-49F6-8E3B-4F085E5861AF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51;p33">
              <a:extLst>
                <a:ext uri="{FF2B5EF4-FFF2-40B4-BE49-F238E27FC236}">
                  <a16:creationId xmlns:a16="http://schemas.microsoft.com/office/drawing/2014/main" id="{BE9B664D-3801-4AF6-83AE-9528B8A76E04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40"/>
          <p:cNvSpPr txBox="1">
            <a:spLocks noGrp="1"/>
          </p:cNvSpPr>
          <p:nvPr>
            <p:ph type="title"/>
          </p:nvPr>
        </p:nvSpPr>
        <p:spPr>
          <a:xfrm>
            <a:off x="1571231" y="99925"/>
            <a:ext cx="7572769" cy="4456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EJEMPLOS SEGÚN DIAGRAMA DE VENN</a:t>
            </a:r>
          </a:p>
        </p:txBody>
      </p:sp>
      <p:grpSp>
        <p:nvGrpSpPr>
          <p:cNvPr id="1269" name="Google Shape;1269;p40"/>
          <p:cNvGrpSpPr/>
          <p:nvPr/>
        </p:nvGrpSpPr>
        <p:grpSpPr>
          <a:xfrm>
            <a:off x="456455" y="142109"/>
            <a:ext cx="806657" cy="421744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E339E6F-5FA3-473A-890D-85D8F34A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34" y="902875"/>
            <a:ext cx="4979865" cy="3845752"/>
          </a:xfrm>
          <a:prstGeom prst="rect">
            <a:avLst/>
          </a:prstGeom>
        </p:spPr>
      </p:pic>
      <p:grpSp>
        <p:nvGrpSpPr>
          <p:cNvPr id="68" name="Google Shape;1435;p43">
            <a:extLst>
              <a:ext uri="{FF2B5EF4-FFF2-40B4-BE49-F238E27FC236}">
                <a16:creationId xmlns:a16="http://schemas.microsoft.com/office/drawing/2014/main" id="{157F7D46-CD68-49AF-9D20-99833BE52432}"/>
              </a:ext>
            </a:extLst>
          </p:cNvPr>
          <p:cNvGrpSpPr/>
          <p:nvPr/>
        </p:nvGrpSpPr>
        <p:grpSpPr>
          <a:xfrm>
            <a:off x="7516609" y="1650079"/>
            <a:ext cx="1257640" cy="1694693"/>
            <a:chOff x="4720775" y="1878300"/>
            <a:chExt cx="713225" cy="997825"/>
          </a:xfrm>
        </p:grpSpPr>
        <p:sp>
          <p:nvSpPr>
            <p:cNvPr id="69" name="Google Shape;1436;p43">
              <a:extLst>
                <a:ext uri="{FF2B5EF4-FFF2-40B4-BE49-F238E27FC236}">
                  <a16:creationId xmlns:a16="http://schemas.microsoft.com/office/drawing/2014/main" id="{C687C4DF-5A24-4FBE-AAB5-AA3E468F47ED}"/>
                </a:ext>
              </a:extLst>
            </p:cNvPr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37;p43">
              <a:extLst>
                <a:ext uri="{FF2B5EF4-FFF2-40B4-BE49-F238E27FC236}">
                  <a16:creationId xmlns:a16="http://schemas.microsoft.com/office/drawing/2014/main" id="{B9ABDDFA-6EC1-4AAB-86A7-7EDFFDA980C6}"/>
                </a:ext>
              </a:extLst>
            </p:cNvPr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38;p43">
              <a:extLst>
                <a:ext uri="{FF2B5EF4-FFF2-40B4-BE49-F238E27FC236}">
                  <a16:creationId xmlns:a16="http://schemas.microsoft.com/office/drawing/2014/main" id="{83E8B607-47B5-4219-A260-40E50E98D51C}"/>
                </a:ext>
              </a:extLst>
            </p:cNvPr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39;p43">
              <a:extLst>
                <a:ext uri="{FF2B5EF4-FFF2-40B4-BE49-F238E27FC236}">
                  <a16:creationId xmlns:a16="http://schemas.microsoft.com/office/drawing/2014/main" id="{332AB7CD-55BE-4D63-9EAD-608626854883}"/>
                </a:ext>
              </a:extLst>
            </p:cNvPr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40;p43">
              <a:extLst>
                <a:ext uri="{FF2B5EF4-FFF2-40B4-BE49-F238E27FC236}">
                  <a16:creationId xmlns:a16="http://schemas.microsoft.com/office/drawing/2014/main" id="{D4D2C8F6-42CB-47A6-B27F-C2B3CED2E91D}"/>
                </a:ext>
              </a:extLst>
            </p:cNvPr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41;p43">
              <a:extLst>
                <a:ext uri="{FF2B5EF4-FFF2-40B4-BE49-F238E27FC236}">
                  <a16:creationId xmlns:a16="http://schemas.microsoft.com/office/drawing/2014/main" id="{EAC16BCF-0447-4371-81EF-C7544E413CAC}"/>
                </a:ext>
              </a:extLst>
            </p:cNvPr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42;p43">
              <a:extLst>
                <a:ext uri="{FF2B5EF4-FFF2-40B4-BE49-F238E27FC236}">
                  <a16:creationId xmlns:a16="http://schemas.microsoft.com/office/drawing/2014/main" id="{7FB24A8A-02E0-4994-BD1A-1C36A005E84D}"/>
                </a:ext>
              </a:extLst>
            </p:cNvPr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43;p43">
              <a:extLst>
                <a:ext uri="{FF2B5EF4-FFF2-40B4-BE49-F238E27FC236}">
                  <a16:creationId xmlns:a16="http://schemas.microsoft.com/office/drawing/2014/main" id="{5025E1A7-5D49-43EF-B60E-FD625C407FAC}"/>
                </a:ext>
              </a:extLst>
            </p:cNvPr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44;p43">
              <a:extLst>
                <a:ext uri="{FF2B5EF4-FFF2-40B4-BE49-F238E27FC236}">
                  <a16:creationId xmlns:a16="http://schemas.microsoft.com/office/drawing/2014/main" id="{77156DDE-FC6F-431B-905D-B8D543076D35}"/>
                </a:ext>
              </a:extLst>
            </p:cNvPr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45;p43">
              <a:extLst>
                <a:ext uri="{FF2B5EF4-FFF2-40B4-BE49-F238E27FC236}">
                  <a16:creationId xmlns:a16="http://schemas.microsoft.com/office/drawing/2014/main" id="{7825BE89-42AE-44F2-8A01-2CBA1FC05CEE}"/>
                </a:ext>
              </a:extLst>
            </p:cNvPr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46;p43">
              <a:extLst>
                <a:ext uri="{FF2B5EF4-FFF2-40B4-BE49-F238E27FC236}">
                  <a16:creationId xmlns:a16="http://schemas.microsoft.com/office/drawing/2014/main" id="{1B4F4EF0-86F5-4BAE-99FA-CF6C7902EE31}"/>
                </a:ext>
              </a:extLst>
            </p:cNvPr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47;p43">
              <a:extLst>
                <a:ext uri="{FF2B5EF4-FFF2-40B4-BE49-F238E27FC236}">
                  <a16:creationId xmlns:a16="http://schemas.microsoft.com/office/drawing/2014/main" id="{E94C6138-407F-4908-B564-A5801E99C627}"/>
                </a:ext>
              </a:extLst>
            </p:cNvPr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48;p43">
              <a:extLst>
                <a:ext uri="{FF2B5EF4-FFF2-40B4-BE49-F238E27FC236}">
                  <a16:creationId xmlns:a16="http://schemas.microsoft.com/office/drawing/2014/main" id="{434316BE-026C-4817-9D9D-DA9F09AC7617}"/>
                </a:ext>
              </a:extLst>
            </p:cNvPr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49;p43">
              <a:extLst>
                <a:ext uri="{FF2B5EF4-FFF2-40B4-BE49-F238E27FC236}">
                  <a16:creationId xmlns:a16="http://schemas.microsoft.com/office/drawing/2014/main" id="{7DF396CF-3B62-4F98-81CB-B94E8B478061}"/>
                </a:ext>
              </a:extLst>
            </p:cNvPr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50;p43">
              <a:extLst>
                <a:ext uri="{FF2B5EF4-FFF2-40B4-BE49-F238E27FC236}">
                  <a16:creationId xmlns:a16="http://schemas.microsoft.com/office/drawing/2014/main" id="{582F3EDE-8E60-4237-B2D4-F61E96ABA1E1}"/>
                </a:ext>
              </a:extLst>
            </p:cNvPr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51;p43">
              <a:extLst>
                <a:ext uri="{FF2B5EF4-FFF2-40B4-BE49-F238E27FC236}">
                  <a16:creationId xmlns:a16="http://schemas.microsoft.com/office/drawing/2014/main" id="{EFDCADDD-92DD-4FF0-A792-D5D6416B1399}"/>
                </a:ext>
              </a:extLst>
            </p:cNvPr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52;p43">
              <a:extLst>
                <a:ext uri="{FF2B5EF4-FFF2-40B4-BE49-F238E27FC236}">
                  <a16:creationId xmlns:a16="http://schemas.microsoft.com/office/drawing/2014/main" id="{48FACF33-DD85-497B-A36E-9C2C4345EBBE}"/>
                </a:ext>
              </a:extLst>
            </p:cNvPr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53;p43">
              <a:extLst>
                <a:ext uri="{FF2B5EF4-FFF2-40B4-BE49-F238E27FC236}">
                  <a16:creationId xmlns:a16="http://schemas.microsoft.com/office/drawing/2014/main" id="{CE1CEDAD-9BC4-479B-8BD4-49A4D8CC609B}"/>
                </a:ext>
              </a:extLst>
            </p:cNvPr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54;p43">
              <a:extLst>
                <a:ext uri="{FF2B5EF4-FFF2-40B4-BE49-F238E27FC236}">
                  <a16:creationId xmlns:a16="http://schemas.microsoft.com/office/drawing/2014/main" id="{14752AD3-3E09-439D-B121-45266B398E1A}"/>
                </a:ext>
              </a:extLst>
            </p:cNvPr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55;p43">
              <a:extLst>
                <a:ext uri="{FF2B5EF4-FFF2-40B4-BE49-F238E27FC236}">
                  <a16:creationId xmlns:a16="http://schemas.microsoft.com/office/drawing/2014/main" id="{4EA51B19-DAF7-4F66-BD92-D41BD29215D1}"/>
                </a:ext>
              </a:extLst>
            </p:cNvPr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56;p43">
              <a:extLst>
                <a:ext uri="{FF2B5EF4-FFF2-40B4-BE49-F238E27FC236}">
                  <a16:creationId xmlns:a16="http://schemas.microsoft.com/office/drawing/2014/main" id="{8673AE70-6B2A-42E4-8487-6CF2A589D2FB}"/>
                </a:ext>
              </a:extLst>
            </p:cNvPr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57;p43">
              <a:extLst>
                <a:ext uri="{FF2B5EF4-FFF2-40B4-BE49-F238E27FC236}">
                  <a16:creationId xmlns:a16="http://schemas.microsoft.com/office/drawing/2014/main" id="{8868214E-B203-407D-BE3E-D552CD4E6A28}"/>
                </a:ext>
              </a:extLst>
            </p:cNvPr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58;p43">
              <a:extLst>
                <a:ext uri="{FF2B5EF4-FFF2-40B4-BE49-F238E27FC236}">
                  <a16:creationId xmlns:a16="http://schemas.microsoft.com/office/drawing/2014/main" id="{27F904C6-B01F-4235-8882-2A4EDD644234}"/>
                </a:ext>
              </a:extLst>
            </p:cNvPr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59;p43">
              <a:extLst>
                <a:ext uri="{FF2B5EF4-FFF2-40B4-BE49-F238E27FC236}">
                  <a16:creationId xmlns:a16="http://schemas.microsoft.com/office/drawing/2014/main" id="{4777F5F3-D8B9-44E9-B0A7-3404C14CA0CC}"/>
                </a:ext>
              </a:extLst>
            </p:cNvPr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60;p43">
              <a:extLst>
                <a:ext uri="{FF2B5EF4-FFF2-40B4-BE49-F238E27FC236}">
                  <a16:creationId xmlns:a16="http://schemas.microsoft.com/office/drawing/2014/main" id="{1CEC1A8D-8B3A-4FDA-A357-B2820FD02F01}"/>
                </a:ext>
              </a:extLst>
            </p:cNvPr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61;p43">
              <a:extLst>
                <a:ext uri="{FF2B5EF4-FFF2-40B4-BE49-F238E27FC236}">
                  <a16:creationId xmlns:a16="http://schemas.microsoft.com/office/drawing/2014/main" id="{D5D32896-916A-4E01-8D3D-D92B3AF46934}"/>
                </a:ext>
              </a:extLst>
            </p:cNvPr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62;p43">
              <a:extLst>
                <a:ext uri="{FF2B5EF4-FFF2-40B4-BE49-F238E27FC236}">
                  <a16:creationId xmlns:a16="http://schemas.microsoft.com/office/drawing/2014/main" id="{B4E2157F-510C-4666-8A27-8EFF837CED96}"/>
                </a:ext>
              </a:extLst>
            </p:cNvPr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63;p43">
              <a:extLst>
                <a:ext uri="{FF2B5EF4-FFF2-40B4-BE49-F238E27FC236}">
                  <a16:creationId xmlns:a16="http://schemas.microsoft.com/office/drawing/2014/main" id="{0E633058-E7D2-49FE-9BDF-2552F4F7E0F9}"/>
                </a:ext>
              </a:extLst>
            </p:cNvPr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64;p43">
              <a:extLst>
                <a:ext uri="{FF2B5EF4-FFF2-40B4-BE49-F238E27FC236}">
                  <a16:creationId xmlns:a16="http://schemas.microsoft.com/office/drawing/2014/main" id="{DCC1F485-16CB-4E87-B8C4-A9CD682D26DF}"/>
                </a:ext>
              </a:extLst>
            </p:cNvPr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65;p43">
              <a:extLst>
                <a:ext uri="{FF2B5EF4-FFF2-40B4-BE49-F238E27FC236}">
                  <a16:creationId xmlns:a16="http://schemas.microsoft.com/office/drawing/2014/main" id="{8B47CC86-74D8-4B19-BF24-597E80A5A4D1}"/>
                </a:ext>
              </a:extLst>
            </p:cNvPr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66;p43">
              <a:extLst>
                <a:ext uri="{FF2B5EF4-FFF2-40B4-BE49-F238E27FC236}">
                  <a16:creationId xmlns:a16="http://schemas.microsoft.com/office/drawing/2014/main" id="{1B240CEC-06F7-4301-890B-4639EB4D6FD8}"/>
                </a:ext>
              </a:extLst>
            </p:cNvPr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67;p43">
              <a:extLst>
                <a:ext uri="{FF2B5EF4-FFF2-40B4-BE49-F238E27FC236}">
                  <a16:creationId xmlns:a16="http://schemas.microsoft.com/office/drawing/2014/main" id="{0BC92B03-DDC1-46BB-B345-7E755CEEEAF4}"/>
                </a:ext>
              </a:extLst>
            </p:cNvPr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68;p43">
              <a:extLst>
                <a:ext uri="{FF2B5EF4-FFF2-40B4-BE49-F238E27FC236}">
                  <a16:creationId xmlns:a16="http://schemas.microsoft.com/office/drawing/2014/main" id="{D38E4CCD-D136-4EA6-A913-9AAC853FCF2E}"/>
                </a:ext>
              </a:extLst>
            </p:cNvPr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69;p43">
              <a:extLst>
                <a:ext uri="{FF2B5EF4-FFF2-40B4-BE49-F238E27FC236}">
                  <a16:creationId xmlns:a16="http://schemas.microsoft.com/office/drawing/2014/main" id="{1E5B5DA1-6163-4675-A2EF-FD826B55C97D}"/>
                </a:ext>
              </a:extLst>
            </p:cNvPr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70;p43">
              <a:extLst>
                <a:ext uri="{FF2B5EF4-FFF2-40B4-BE49-F238E27FC236}">
                  <a16:creationId xmlns:a16="http://schemas.microsoft.com/office/drawing/2014/main" id="{6080B97F-568B-4359-A8C3-711D113B8A88}"/>
                </a:ext>
              </a:extLst>
            </p:cNvPr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71;p43">
              <a:extLst>
                <a:ext uri="{FF2B5EF4-FFF2-40B4-BE49-F238E27FC236}">
                  <a16:creationId xmlns:a16="http://schemas.microsoft.com/office/drawing/2014/main" id="{3A1AA7F4-44F3-4C0C-8F1C-D79C5FAE9AB2}"/>
                </a:ext>
              </a:extLst>
            </p:cNvPr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72;p43">
              <a:extLst>
                <a:ext uri="{FF2B5EF4-FFF2-40B4-BE49-F238E27FC236}">
                  <a16:creationId xmlns:a16="http://schemas.microsoft.com/office/drawing/2014/main" id="{610A1243-9D18-4A35-95A3-2F639E4BF268}"/>
                </a:ext>
              </a:extLst>
            </p:cNvPr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73;p43">
              <a:extLst>
                <a:ext uri="{FF2B5EF4-FFF2-40B4-BE49-F238E27FC236}">
                  <a16:creationId xmlns:a16="http://schemas.microsoft.com/office/drawing/2014/main" id="{20187307-7016-4DBA-B507-F4F14AABF633}"/>
                </a:ext>
              </a:extLst>
            </p:cNvPr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52;p35">
            <a:extLst>
              <a:ext uri="{FF2B5EF4-FFF2-40B4-BE49-F238E27FC236}">
                <a16:creationId xmlns:a16="http://schemas.microsoft.com/office/drawing/2014/main" id="{F08BA9B3-3529-4F9E-AC0A-76F9FCB9D42B}"/>
              </a:ext>
            </a:extLst>
          </p:cNvPr>
          <p:cNvGrpSpPr/>
          <p:nvPr/>
        </p:nvGrpSpPr>
        <p:grpSpPr>
          <a:xfrm>
            <a:off x="1401895" y="537942"/>
            <a:ext cx="7285650" cy="221864"/>
            <a:chOff x="4345425" y="2175475"/>
            <a:chExt cx="800750" cy="176025"/>
          </a:xfrm>
        </p:grpSpPr>
        <p:sp>
          <p:nvSpPr>
            <p:cNvPr id="108" name="Google Shape;1053;p35">
              <a:extLst>
                <a:ext uri="{FF2B5EF4-FFF2-40B4-BE49-F238E27FC236}">
                  <a16:creationId xmlns:a16="http://schemas.microsoft.com/office/drawing/2014/main" id="{94DFB5FE-0CB5-403E-A94F-2D09D9E7AB50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54;p35">
              <a:extLst>
                <a:ext uri="{FF2B5EF4-FFF2-40B4-BE49-F238E27FC236}">
                  <a16:creationId xmlns:a16="http://schemas.microsoft.com/office/drawing/2014/main" id="{956433CB-199C-411C-B9A4-2C8EB33E0F37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134;p37">
            <a:extLst>
              <a:ext uri="{FF2B5EF4-FFF2-40B4-BE49-F238E27FC236}">
                <a16:creationId xmlns:a16="http://schemas.microsoft.com/office/drawing/2014/main" id="{82F00FA8-D1A9-4FE1-9BF6-1E10D48972D5}"/>
              </a:ext>
            </a:extLst>
          </p:cNvPr>
          <p:cNvSpPr/>
          <p:nvPr/>
        </p:nvSpPr>
        <p:spPr>
          <a:xfrm rot="17136136">
            <a:off x="978258" y="1849734"/>
            <a:ext cx="958098" cy="678996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41;p37">
            <a:extLst>
              <a:ext uri="{FF2B5EF4-FFF2-40B4-BE49-F238E27FC236}">
                <a16:creationId xmlns:a16="http://schemas.microsoft.com/office/drawing/2014/main" id="{99ADCEF8-4634-4E6F-9FCB-1C46F59AA4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4410" y="253847"/>
            <a:ext cx="8035290" cy="5955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es-CL" sz="3200" b="1" i="0" dirty="0">
                <a:solidFill>
                  <a:schemeClr val="tx1">
                    <a:lumMod val="75000"/>
                  </a:schemeClr>
                </a:solidFill>
                <a:effectLst/>
                <a:latin typeface="Open Sans"/>
              </a:rPr>
              <a:t>Variables dependientes e independientes</a:t>
            </a:r>
            <a:br>
              <a:rPr lang="es-CL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/>
              </a:rPr>
            </a:br>
            <a:r>
              <a:rPr lang="es-CL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/>
              </a:rPr>
              <a:t>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63753D-9466-4B52-8925-EF2A5BDBB680}"/>
              </a:ext>
            </a:extLst>
          </p:cNvPr>
          <p:cNvSpPr txBox="1"/>
          <p:nvPr/>
        </p:nvSpPr>
        <p:spPr>
          <a:xfrm>
            <a:off x="914264" y="864426"/>
            <a:ext cx="755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800" b="0" i="0" dirty="0">
                <a:solidFill>
                  <a:srgbClr val="333333"/>
                </a:solidFill>
                <a:effectLst/>
                <a:latin typeface="Open Sans"/>
              </a:rPr>
              <a:t>A las magnitudes que intervienen en una función se las llama </a:t>
            </a:r>
            <a:r>
              <a:rPr lang="es-CL" sz="1800" b="1" i="0" dirty="0">
                <a:solidFill>
                  <a:srgbClr val="333333"/>
                </a:solidFill>
                <a:effectLst/>
                <a:latin typeface="Open Sans"/>
              </a:rPr>
              <a:t>variables</a:t>
            </a:r>
            <a:r>
              <a:rPr lang="es-CL" sz="1800" b="0" i="0" dirty="0">
                <a:solidFill>
                  <a:srgbClr val="333333"/>
                </a:solidFill>
                <a:effectLst/>
                <a:latin typeface="Open Sans"/>
              </a:rPr>
              <a:t>:</a:t>
            </a:r>
            <a:endParaRPr lang="es-CL" sz="1800" dirty="0"/>
          </a:p>
        </p:txBody>
      </p:sp>
      <p:grpSp>
        <p:nvGrpSpPr>
          <p:cNvPr id="7" name="Google Shape;1269;p40">
            <a:extLst>
              <a:ext uri="{FF2B5EF4-FFF2-40B4-BE49-F238E27FC236}">
                <a16:creationId xmlns:a16="http://schemas.microsoft.com/office/drawing/2014/main" id="{AFE9643A-9CA3-44FB-8D33-66432CAA2BA7}"/>
              </a:ext>
            </a:extLst>
          </p:cNvPr>
          <p:cNvGrpSpPr/>
          <p:nvPr/>
        </p:nvGrpSpPr>
        <p:grpSpPr>
          <a:xfrm>
            <a:off x="121357" y="282222"/>
            <a:ext cx="806657" cy="421744"/>
            <a:chOff x="1822875" y="1377000"/>
            <a:chExt cx="548075" cy="286550"/>
          </a:xfrm>
        </p:grpSpPr>
        <p:sp>
          <p:nvSpPr>
            <p:cNvPr id="8" name="Google Shape;1270;p40">
              <a:extLst>
                <a:ext uri="{FF2B5EF4-FFF2-40B4-BE49-F238E27FC236}">
                  <a16:creationId xmlns:a16="http://schemas.microsoft.com/office/drawing/2014/main" id="{C154DE79-E40C-43E0-B8A2-1E99D47953F2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71;p40">
              <a:extLst>
                <a:ext uri="{FF2B5EF4-FFF2-40B4-BE49-F238E27FC236}">
                  <a16:creationId xmlns:a16="http://schemas.microsoft.com/office/drawing/2014/main" id="{039798DC-A0B9-4BCB-9ADD-D97EE5947EFC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72;p40">
              <a:extLst>
                <a:ext uri="{FF2B5EF4-FFF2-40B4-BE49-F238E27FC236}">
                  <a16:creationId xmlns:a16="http://schemas.microsoft.com/office/drawing/2014/main" id="{694E1567-B3D0-4B38-A41A-A565B9FAA540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73;p40">
              <a:extLst>
                <a:ext uri="{FF2B5EF4-FFF2-40B4-BE49-F238E27FC236}">
                  <a16:creationId xmlns:a16="http://schemas.microsoft.com/office/drawing/2014/main" id="{49E18B6B-FEA0-4E13-B247-4C4D37C0A83E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74;p40">
              <a:extLst>
                <a:ext uri="{FF2B5EF4-FFF2-40B4-BE49-F238E27FC236}">
                  <a16:creationId xmlns:a16="http://schemas.microsoft.com/office/drawing/2014/main" id="{C0F2FECF-1121-44CE-B37F-1E88B1D6EDF2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75;p40">
              <a:extLst>
                <a:ext uri="{FF2B5EF4-FFF2-40B4-BE49-F238E27FC236}">
                  <a16:creationId xmlns:a16="http://schemas.microsoft.com/office/drawing/2014/main" id="{90616FBB-A741-4D4E-A3A4-5686BAEE13F2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76;p40">
              <a:extLst>
                <a:ext uri="{FF2B5EF4-FFF2-40B4-BE49-F238E27FC236}">
                  <a16:creationId xmlns:a16="http://schemas.microsoft.com/office/drawing/2014/main" id="{B02FA686-D86F-4A27-98B8-6A0CF6933324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77;p40">
              <a:extLst>
                <a:ext uri="{FF2B5EF4-FFF2-40B4-BE49-F238E27FC236}">
                  <a16:creationId xmlns:a16="http://schemas.microsoft.com/office/drawing/2014/main" id="{42B06AEA-726E-419C-B067-D817D6991D8D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8;p40">
              <a:extLst>
                <a:ext uri="{FF2B5EF4-FFF2-40B4-BE49-F238E27FC236}">
                  <a16:creationId xmlns:a16="http://schemas.microsoft.com/office/drawing/2014/main" id="{95B2F8B3-77D5-4739-922D-84115F4D0EFF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870;p31">
            <a:extLst>
              <a:ext uri="{FF2B5EF4-FFF2-40B4-BE49-F238E27FC236}">
                <a16:creationId xmlns:a16="http://schemas.microsoft.com/office/drawing/2014/main" id="{358CD1CE-D0F1-4294-9296-C07E70A57A72}"/>
              </a:ext>
            </a:extLst>
          </p:cNvPr>
          <p:cNvSpPr txBox="1">
            <a:spLocks/>
          </p:cNvSpPr>
          <p:nvPr/>
        </p:nvSpPr>
        <p:spPr>
          <a:xfrm>
            <a:off x="431108" y="1326534"/>
            <a:ext cx="281395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SzPts val="1100"/>
              <a:buFont typeface="Arial"/>
              <a:buNone/>
            </a:pPr>
            <a:r>
              <a:rPr lang="es-CL" dirty="0"/>
              <a:t>Variable independiente</a:t>
            </a:r>
          </a:p>
        </p:txBody>
      </p:sp>
      <p:grpSp>
        <p:nvGrpSpPr>
          <p:cNvPr id="19" name="Google Shape;1131;p37">
            <a:extLst>
              <a:ext uri="{FF2B5EF4-FFF2-40B4-BE49-F238E27FC236}">
                <a16:creationId xmlns:a16="http://schemas.microsoft.com/office/drawing/2014/main" id="{FD8F23B5-0A63-4B81-87C3-15AC075333C5}"/>
              </a:ext>
            </a:extLst>
          </p:cNvPr>
          <p:cNvGrpSpPr/>
          <p:nvPr/>
        </p:nvGrpSpPr>
        <p:grpSpPr>
          <a:xfrm flipH="1">
            <a:off x="400111" y="1649223"/>
            <a:ext cx="2875950" cy="139581"/>
            <a:chOff x="4345425" y="2175475"/>
            <a:chExt cx="800750" cy="176025"/>
          </a:xfrm>
        </p:grpSpPr>
        <p:sp>
          <p:nvSpPr>
            <p:cNvPr id="20" name="Google Shape;1132;p37">
              <a:extLst>
                <a:ext uri="{FF2B5EF4-FFF2-40B4-BE49-F238E27FC236}">
                  <a16:creationId xmlns:a16="http://schemas.microsoft.com/office/drawing/2014/main" id="{D7C728B0-D8F1-424D-83A7-20FAC1876A84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3;p37">
              <a:extLst>
                <a:ext uri="{FF2B5EF4-FFF2-40B4-BE49-F238E27FC236}">
                  <a16:creationId xmlns:a16="http://schemas.microsoft.com/office/drawing/2014/main" id="{4424E824-2AFC-4BC7-8C1C-A2FC246F5E3D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B71C7B8-14E7-44DC-87EB-A2D6DCA47033}"/>
              </a:ext>
            </a:extLst>
          </p:cNvPr>
          <p:cNvSpPr txBox="1"/>
          <p:nvPr/>
        </p:nvSpPr>
        <p:spPr>
          <a:xfrm>
            <a:off x="411354" y="1817350"/>
            <a:ext cx="39956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333333"/>
                </a:solidFill>
                <a:latin typeface="Open Sans"/>
                <a:sym typeface="Muli"/>
              </a:rPr>
              <a:t>Es la que se fija primero. Se le suele asignar la letra </a:t>
            </a:r>
            <a:r>
              <a:rPr lang="es-CL" sz="2800" dirty="0">
                <a:solidFill>
                  <a:schemeClr val="dk2"/>
                </a:solidFill>
                <a:latin typeface="Muli"/>
                <a:sym typeface="Muli"/>
              </a:rPr>
              <a:t>x</a:t>
            </a:r>
            <a:r>
              <a:rPr lang="es-CL" sz="2400" dirty="0">
                <a:solidFill>
                  <a:schemeClr val="dk2"/>
                </a:solidFill>
                <a:latin typeface="Muli"/>
                <a:sym typeface="Muli"/>
              </a:rPr>
              <a:t>.</a:t>
            </a:r>
          </a:p>
        </p:txBody>
      </p:sp>
      <p:sp>
        <p:nvSpPr>
          <p:cNvPr id="25" name="Google Shape;870;p31">
            <a:extLst>
              <a:ext uri="{FF2B5EF4-FFF2-40B4-BE49-F238E27FC236}">
                <a16:creationId xmlns:a16="http://schemas.microsoft.com/office/drawing/2014/main" id="{08413FFA-924C-4397-807E-D48CFF310136}"/>
              </a:ext>
            </a:extLst>
          </p:cNvPr>
          <p:cNvSpPr txBox="1">
            <a:spLocks/>
          </p:cNvSpPr>
          <p:nvPr/>
        </p:nvSpPr>
        <p:spPr>
          <a:xfrm>
            <a:off x="5438844" y="1264856"/>
            <a:ext cx="281395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SzPts val="1100"/>
              <a:buFont typeface="Arial"/>
              <a:buNone/>
            </a:pPr>
            <a:r>
              <a:rPr lang="es-CL" dirty="0"/>
              <a:t>Variable dependiente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2C3552F-7785-4D8B-A48E-9F74D2BD4591}"/>
              </a:ext>
            </a:extLst>
          </p:cNvPr>
          <p:cNvSpPr txBox="1"/>
          <p:nvPr/>
        </p:nvSpPr>
        <p:spPr>
          <a:xfrm>
            <a:off x="4932045" y="1636754"/>
            <a:ext cx="39956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Es la que se deduce de la variable independiente. </a:t>
            </a:r>
          </a:p>
          <a:p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Se suele designar con la letra </a:t>
            </a: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 y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, o como </a:t>
            </a: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 f(x) : 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Se lee "</a:t>
            </a: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 f 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de </a:t>
            </a:r>
            <a:r>
              <a:rPr lang="es-CL" sz="2000" b="1" i="0" dirty="0">
                <a:solidFill>
                  <a:srgbClr val="333333"/>
                </a:solidFill>
                <a:effectLst/>
                <a:latin typeface="Open Sans"/>
              </a:rPr>
              <a:t>x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".</a:t>
            </a:r>
            <a:endParaRPr lang="es-CL" sz="2000" dirty="0">
              <a:solidFill>
                <a:schemeClr val="dk2"/>
              </a:solidFill>
              <a:latin typeface="Muli"/>
              <a:sym typeface="Muli"/>
            </a:endParaRPr>
          </a:p>
        </p:txBody>
      </p:sp>
      <p:grpSp>
        <p:nvGrpSpPr>
          <p:cNvPr id="28" name="Google Shape;1131;p37">
            <a:extLst>
              <a:ext uri="{FF2B5EF4-FFF2-40B4-BE49-F238E27FC236}">
                <a16:creationId xmlns:a16="http://schemas.microsoft.com/office/drawing/2014/main" id="{D95B46C2-8A3F-4907-A3D5-3DB37F6DE9E4}"/>
              </a:ext>
            </a:extLst>
          </p:cNvPr>
          <p:cNvGrpSpPr/>
          <p:nvPr/>
        </p:nvGrpSpPr>
        <p:grpSpPr>
          <a:xfrm flipH="1">
            <a:off x="5438844" y="1535865"/>
            <a:ext cx="2875950" cy="139581"/>
            <a:chOff x="4345425" y="2175475"/>
            <a:chExt cx="800750" cy="176025"/>
          </a:xfrm>
        </p:grpSpPr>
        <p:sp>
          <p:nvSpPr>
            <p:cNvPr id="29" name="Google Shape;1132;p37">
              <a:extLst>
                <a:ext uri="{FF2B5EF4-FFF2-40B4-BE49-F238E27FC236}">
                  <a16:creationId xmlns:a16="http://schemas.microsoft.com/office/drawing/2014/main" id="{B6C8FCF2-02AD-4075-A42F-C61E8B811154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33;p37">
              <a:extLst>
                <a:ext uri="{FF2B5EF4-FFF2-40B4-BE49-F238E27FC236}">
                  <a16:creationId xmlns:a16="http://schemas.microsoft.com/office/drawing/2014/main" id="{70B291C6-A103-489A-8C75-C47CD0AF190F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244;p40">
            <a:extLst>
              <a:ext uri="{FF2B5EF4-FFF2-40B4-BE49-F238E27FC236}">
                <a16:creationId xmlns:a16="http://schemas.microsoft.com/office/drawing/2014/main" id="{A59F3536-F34F-46CD-95A6-8556BA448083}"/>
              </a:ext>
            </a:extLst>
          </p:cNvPr>
          <p:cNvGrpSpPr/>
          <p:nvPr/>
        </p:nvGrpSpPr>
        <p:grpSpPr>
          <a:xfrm>
            <a:off x="2774813" y="2676893"/>
            <a:ext cx="2037217" cy="2327614"/>
            <a:chOff x="1857000" y="3245400"/>
            <a:chExt cx="1233825" cy="1186575"/>
          </a:xfrm>
        </p:grpSpPr>
        <p:sp>
          <p:nvSpPr>
            <p:cNvPr id="32" name="Google Shape;1245;p40">
              <a:extLst>
                <a:ext uri="{FF2B5EF4-FFF2-40B4-BE49-F238E27FC236}">
                  <a16:creationId xmlns:a16="http://schemas.microsoft.com/office/drawing/2014/main" id="{B924A965-62DC-4071-96B3-7FB71C56923F}"/>
                </a:ext>
              </a:extLst>
            </p:cNvPr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46;p40">
              <a:extLst>
                <a:ext uri="{FF2B5EF4-FFF2-40B4-BE49-F238E27FC236}">
                  <a16:creationId xmlns:a16="http://schemas.microsoft.com/office/drawing/2014/main" id="{BEC9F9EC-705B-48E5-9FC7-2FC4E9971F81}"/>
                </a:ext>
              </a:extLst>
            </p:cNvPr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47;p40">
              <a:extLst>
                <a:ext uri="{FF2B5EF4-FFF2-40B4-BE49-F238E27FC236}">
                  <a16:creationId xmlns:a16="http://schemas.microsoft.com/office/drawing/2014/main" id="{D31FD5CF-841C-42EB-A722-6482AC5EB7A0}"/>
                </a:ext>
              </a:extLst>
            </p:cNvPr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48;p40">
              <a:extLst>
                <a:ext uri="{FF2B5EF4-FFF2-40B4-BE49-F238E27FC236}">
                  <a16:creationId xmlns:a16="http://schemas.microsoft.com/office/drawing/2014/main" id="{F4685956-3E9B-4866-8CCD-21DAD744D9F3}"/>
                </a:ext>
              </a:extLst>
            </p:cNvPr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49;p40">
              <a:extLst>
                <a:ext uri="{FF2B5EF4-FFF2-40B4-BE49-F238E27FC236}">
                  <a16:creationId xmlns:a16="http://schemas.microsoft.com/office/drawing/2014/main" id="{8176DA16-C3C2-4293-987C-47BB428F6762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50;p40">
              <a:extLst>
                <a:ext uri="{FF2B5EF4-FFF2-40B4-BE49-F238E27FC236}">
                  <a16:creationId xmlns:a16="http://schemas.microsoft.com/office/drawing/2014/main" id="{9D7BDEE0-42A6-43AF-BE47-26C24139C350}"/>
                </a:ext>
              </a:extLst>
            </p:cNvPr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151;p37">
            <a:extLst>
              <a:ext uri="{FF2B5EF4-FFF2-40B4-BE49-F238E27FC236}">
                <a16:creationId xmlns:a16="http://schemas.microsoft.com/office/drawing/2014/main" id="{4FC1F62B-DB34-4DE5-A14E-BFD2C5C90E4F}"/>
              </a:ext>
            </a:extLst>
          </p:cNvPr>
          <p:cNvGrpSpPr/>
          <p:nvPr/>
        </p:nvGrpSpPr>
        <p:grpSpPr>
          <a:xfrm rot="8058472">
            <a:off x="5012619" y="3371923"/>
            <a:ext cx="1104909" cy="402216"/>
            <a:chOff x="-583650" y="3109250"/>
            <a:chExt cx="570275" cy="272025"/>
          </a:xfrm>
        </p:grpSpPr>
        <p:sp>
          <p:nvSpPr>
            <p:cNvPr id="39" name="Google Shape;1152;p37">
              <a:extLst>
                <a:ext uri="{FF2B5EF4-FFF2-40B4-BE49-F238E27FC236}">
                  <a16:creationId xmlns:a16="http://schemas.microsoft.com/office/drawing/2014/main" id="{F0D89EBB-4F77-4C92-9BF8-EE8C11E3A785}"/>
                </a:ext>
              </a:extLst>
            </p:cNvPr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53;p37">
              <a:extLst>
                <a:ext uri="{FF2B5EF4-FFF2-40B4-BE49-F238E27FC236}">
                  <a16:creationId xmlns:a16="http://schemas.microsoft.com/office/drawing/2014/main" id="{659421BB-FA90-4546-A749-F4C435FFA756}"/>
                </a:ext>
              </a:extLst>
            </p:cNvPr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54;p37">
              <a:extLst>
                <a:ext uri="{FF2B5EF4-FFF2-40B4-BE49-F238E27FC236}">
                  <a16:creationId xmlns:a16="http://schemas.microsoft.com/office/drawing/2014/main" id="{7D89FEA1-8476-4968-A4BA-7172DDE0E5E9}"/>
                </a:ext>
              </a:extLst>
            </p:cNvPr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55;p37">
              <a:extLst>
                <a:ext uri="{FF2B5EF4-FFF2-40B4-BE49-F238E27FC236}">
                  <a16:creationId xmlns:a16="http://schemas.microsoft.com/office/drawing/2014/main" id="{48686D17-9EB9-491B-A3C4-AAE340246A45}"/>
                </a:ext>
              </a:extLst>
            </p:cNvPr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56;p37">
              <a:extLst>
                <a:ext uri="{FF2B5EF4-FFF2-40B4-BE49-F238E27FC236}">
                  <a16:creationId xmlns:a16="http://schemas.microsoft.com/office/drawing/2014/main" id="{26B5BEAD-A412-4E35-8B32-0570374FC511}"/>
                </a:ext>
              </a:extLst>
            </p:cNvPr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57;p37">
              <a:extLst>
                <a:ext uri="{FF2B5EF4-FFF2-40B4-BE49-F238E27FC236}">
                  <a16:creationId xmlns:a16="http://schemas.microsoft.com/office/drawing/2014/main" id="{CD064810-67EC-45BE-B059-46FF03E3F615}"/>
                </a:ext>
              </a:extLst>
            </p:cNvPr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58;p37">
              <a:extLst>
                <a:ext uri="{FF2B5EF4-FFF2-40B4-BE49-F238E27FC236}">
                  <a16:creationId xmlns:a16="http://schemas.microsoft.com/office/drawing/2014/main" id="{B8642AFE-15E0-41EB-874B-D683D9206D2C}"/>
                </a:ext>
              </a:extLst>
            </p:cNvPr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59;p37">
              <a:extLst>
                <a:ext uri="{FF2B5EF4-FFF2-40B4-BE49-F238E27FC236}">
                  <a16:creationId xmlns:a16="http://schemas.microsoft.com/office/drawing/2014/main" id="{A2B0E972-99C7-46BF-A970-8CEC328B8FFD}"/>
                </a:ext>
              </a:extLst>
            </p:cNvPr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60;p37">
              <a:extLst>
                <a:ext uri="{FF2B5EF4-FFF2-40B4-BE49-F238E27FC236}">
                  <a16:creationId xmlns:a16="http://schemas.microsoft.com/office/drawing/2014/main" id="{5E088D61-828D-4309-A936-9E10E94DB3EF}"/>
                </a:ext>
              </a:extLst>
            </p:cNvPr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61;p37">
              <a:extLst>
                <a:ext uri="{FF2B5EF4-FFF2-40B4-BE49-F238E27FC236}">
                  <a16:creationId xmlns:a16="http://schemas.microsoft.com/office/drawing/2014/main" id="{6F973E4A-0C35-414F-A08E-E0B4B7CEF139}"/>
                </a:ext>
              </a:extLst>
            </p:cNvPr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62;p37">
              <a:extLst>
                <a:ext uri="{FF2B5EF4-FFF2-40B4-BE49-F238E27FC236}">
                  <a16:creationId xmlns:a16="http://schemas.microsoft.com/office/drawing/2014/main" id="{D9210E42-BDBD-4C11-8254-433E2F50A43D}"/>
                </a:ext>
              </a:extLst>
            </p:cNvPr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63;p37">
              <a:extLst>
                <a:ext uri="{FF2B5EF4-FFF2-40B4-BE49-F238E27FC236}">
                  <a16:creationId xmlns:a16="http://schemas.microsoft.com/office/drawing/2014/main" id="{5B607BE3-B2A6-45E8-8215-AC982AD5D0E9}"/>
                </a:ext>
              </a:extLst>
            </p:cNvPr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64;p37">
              <a:extLst>
                <a:ext uri="{FF2B5EF4-FFF2-40B4-BE49-F238E27FC236}">
                  <a16:creationId xmlns:a16="http://schemas.microsoft.com/office/drawing/2014/main" id="{D35F2155-8ED2-4369-9F73-1E1D9D002F4D}"/>
                </a:ext>
              </a:extLst>
            </p:cNvPr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55AB420-9702-413C-88EB-9971501324C9}"/>
              </a:ext>
            </a:extLst>
          </p:cNvPr>
          <p:cNvSpPr txBox="1"/>
          <p:nvPr/>
        </p:nvSpPr>
        <p:spPr>
          <a:xfrm>
            <a:off x="2804225" y="3044866"/>
            <a:ext cx="230622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dk1"/>
                </a:solidFill>
                <a:latin typeface="Itim"/>
                <a:cs typeface="Itim"/>
                <a:sym typeface="Itim"/>
              </a:rPr>
              <a:t>Decir que " y " es función de " x " equivale a decir que " y " depende de  " x </a:t>
            </a:r>
            <a:r>
              <a:rPr lang="es-CL" sz="2000" b="0" i="0" dirty="0">
                <a:solidFill>
                  <a:srgbClr val="333333"/>
                </a:solidFill>
                <a:effectLst/>
                <a:latin typeface="Open Sans"/>
              </a:rPr>
              <a:t>"</a:t>
            </a:r>
            <a:endParaRPr lang="es-CL" sz="2000" dirty="0"/>
          </a:p>
        </p:txBody>
      </p:sp>
      <p:grpSp>
        <p:nvGrpSpPr>
          <p:cNvPr id="54" name="Google Shape;989;p34">
            <a:extLst>
              <a:ext uri="{FF2B5EF4-FFF2-40B4-BE49-F238E27FC236}">
                <a16:creationId xmlns:a16="http://schemas.microsoft.com/office/drawing/2014/main" id="{9EDDF8E7-7BB3-414D-8840-C13213CF61F0}"/>
              </a:ext>
            </a:extLst>
          </p:cNvPr>
          <p:cNvGrpSpPr/>
          <p:nvPr/>
        </p:nvGrpSpPr>
        <p:grpSpPr>
          <a:xfrm>
            <a:off x="357912" y="778527"/>
            <a:ext cx="8346379" cy="464553"/>
            <a:chOff x="4319250" y="3137000"/>
            <a:chExt cx="885825" cy="524125"/>
          </a:xfrm>
        </p:grpSpPr>
        <p:sp>
          <p:nvSpPr>
            <p:cNvPr id="55" name="Google Shape;990;p34">
              <a:extLst>
                <a:ext uri="{FF2B5EF4-FFF2-40B4-BE49-F238E27FC236}">
                  <a16:creationId xmlns:a16="http://schemas.microsoft.com/office/drawing/2014/main" id="{15CF4E64-FE66-4384-A289-2AE1C5B3BE59}"/>
                </a:ext>
              </a:extLst>
            </p:cNvPr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91;p34">
              <a:extLst>
                <a:ext uri="{FF2B5EF4-FFF2-40B4-BE49-F238E27FC236}">
                  <a16:creationId xmlns:a16="http://schemas.microsoft.com/office/drawing/2014/main" id="{CAE04110-B314-4DBA-98ED-4FC131C541EC}"/>
                </a:ext>
              </a:extLst>
            </p:cNvPr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92;p34">
              <a:extLst>
                <a:ext uri="{FF2B5EF4-FFF2-40B4-BE49-F238E27FC236}">
                  <a16:creationId xmlns:a16="http://schemas.microsoft.com/office/drawing/2014/main" id="{5A933B2F-3846-40E9-B9E8-C46191579861}"/>
                </a:ext>
              </a:extLst>
            </p:cNvPr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93;p34">
              <a:extLst>
                <a:ext uri="{FF2B5EF4-FFF2-40B4-BE49-F238E27FC236}">
                  <a16:creationId xmlns:a16="http://schemas.microsoft.com/office/drawing/2014/main" id="{FFB1887A-5122-4824-8734-C4A109A914F5}"/>
                </a:ext>
              </a:extLst>
            </p:cNvPr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94;p34">
              <a:extLst>
                <a:ext uri="{FF2B5EF4-FFF2-40B4-BE49-F238E27FC236}">
                  <a16:creationId xmlns:a16="http://schemas.microsoft.com/office/drawing/2014/main" id="{B6BA42D6-55F8-414F-8D8A-17F20081C4B5}"/>
                </a:ext>
              </a:extLst>
            </p:cNvPr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5;p34">
              <a:extLst>
                <a:ext uri="{FF2B5EF4-FFF2-40B4-BE49-F238E27FC236}">
                  <a16:creationId xmlns:a16="http://schemas.microsoft.com/office/drawing/2014/main" id="{D873232E-0E9B-48F9-83CF-07D1CA06E979}"/>
                </a:ext>
              </a:extLst>
            </p:cNvPr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96;p34">
              <a:extLst>
                <a:ext uri="{FF2B5EF4-FFF2-40B4-BE49-F238E27FC236}">
                  <a16:creationId xmlns:a16="http://schemas.microsoft.com/office/drawing/2014/main" id="{429BBFB3-7084-4E8E-A112-2207FED26660}"/>
                </a:ext>
              </a:extLst>
            </p:cNvPr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7;p34">
              <a:extLst>
                <a:ext uri="{FF2B5EF4-FFF2-40B4-BE49-F238E27FC236}">
                  <a16:creationId xmlns:a16="http://schemas.microsoft.com/office/drawing/2014/main" id="{3AEB95DD-BC10-49B7-8CD2-FFFAAF35753E}"/>
                </a:ext>
              </a:extLst>
            </p:cNvPr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8;p34">
              <a:extLst>
                <a:ext uri="{FF2B5EF4-FFF2-40B4-BE49-F238E27FC236}">
                  <a16:creationId xmlns:a16="http://schemas.microsoft.com/office/drawing/2014/main" id="{58ED2BF8-9E65-42C8-802E-E278804A3201}"/>
                </a:ext>
              </a:extLst>
            </p:cNvPr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99;p34">
              <a:extLst>
                <a:ext uri="{FF2B5EF4-FFF2-40B4-BE49-F238E27FC236}">
                  <a16:creationId xmlns:a16="http://schemas.microsoft.com/office/drawing/2014/main" id="{2E6508AE-A05B-48D2-B96C-38F37752E790}"/>
                </a:ext>
              </a:extLst>
            </p:cNvPr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00;p34">
              <a:extLst>
                <a:ext uri="{FF2B5EF4-FFF2-40B4-BE49-F238E27FC236}">
                  <a16:creationId xmlns:a16="http://schemas.microsoft.com/office/drawing/2014/main" id="{A2B9E6D2-C15E-4F8A-A40E-FEE7F901FAB4}"/>
                </a:ext>
              </a:extLst>
            </p:cNvPr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2389808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1169</Words>
  <Application>Microsoft Office PowerPoint</Application>
  <PresentationFormat>Presentación en pantalla (16:9)</PresentationFormat>
  <Paragraphs>100</Paragraphs>
  <Slides>20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Itim</vt:lpstr>
      <vt:lpstr>Arial</vt:lpstr>
      <vt:lpstr>Muli</vt:lpstr>
      <vt:lpstr>Open Sans</vt:lpstr>
      <vt:lpstr>Online Notebook by Slidesgo</vt:lpstr>
      <vt:lpstr>FUNCIONES  Conceptos y Representación de una función </vt:lpstr>
      <vt:lpstr>Aprendizajes Previos:</vt:lpstr>
      <vt:lpstr>1. ¿Qué se entiende por PROPORCIÓN DIRECTA?</vt:lpstr>
      <vt:lpstr>2.  ¿Qué condiciones se deben dar para que DOS VARIABLES SEAN DIRECTAMENTE PROPORCIONALES?</vt:lpstr>
      <vt:lpstr>Paso1: Se representan  las variables involucradas mediante dos letras por ejemplo: x  ,  y .   Paso2: como x  , y son variables directamente proporcionales se puede modelar con la siguiente función:    f(x)=y=mx </vt:lpstr>
      <vt:lpstr>Concepto de funcion !</vt:lpstr>
      <vt:lpstr>Ejemplos </vt:lpstr>
      <vt:lpstr>EJEMPLOS SEGÚN DIAGRAMA DE VENN</vt:lpstr>
      <vt:lpstr>Variables dependientes e independientes  </vt:lpstr>
      <vt:lpstr>Presentación de PowerPoint</vt:lpstr>
      <vt:lpstr>Dominio y Recorrido</vt:lpstr>
      <vt:lpstr>Ejemplos de DOMINIO Y RECORRIDO</vt:lpstr>
      <vt:lpstr>Presentación de PowerPoint</vt:lpstr>
      <vt:lpstr>Presentación de PowerPoint</vt:lpstr>
      <vt:lpstr> Función lineal y proporcionalidad directa</vt:lpstr>
      <vt:lpstr>Presentación de PowerPoint</vt:lpstr>
      <vt:lpstr>RESPONDE </vt:lpstr>
      <vt:lpstr>RESPONDE </vt:lpstr>
      <vt:lpstr>Presentación de PowerPoint</vt:lpstr>
      <vt:lpstr>TU EQUIPO DE ESTUDIO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Yosselyn</dc:creator>
  <cp:lastModifiedBy>caropiz</cp:lastModifiedBy>
  <cp:revision>37</cp:revision>
  <dcterms:modified xsi:type="dcterms:W3CDTF">2020-08-06T14:50:11Z</dcterms:modified>
</cp:coreProperties>
</file>