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86" r:id="rId8"/>
    <p:sldId id="261" r:id="rId9"/>
    <p:sldId id="262" r:id="rId10"/>
    <p:sldId id="263" r:id="rId11"/>
    <p:sldId id="264" r:id="rId12"/>
    <p:sldId id="265" r:id="rId13"/>
    <p:sldId id="285" r:id="rId14"/>
    <p:sldId id="284" r:id="rId15"/>
  </p:sldIdLst>
  <p:sldSz cx="9144000" cy="5143500" type="screen16x9"/>
  <p:notesSz cx="6858000" cy="9144000"/>
  <p:embeddedFontLst>
    <p:embeddedFont>
      <p:font typeface="Anonymous Pr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ng Soon" panose="020B0604020202020204" charset="0"/>
      <p:regular r:id="rId25"/>
    </p:embeddedFont>
    <p:embeddedFont>
      <p:font typeface="Concert One" panose="020B0604020202020204" charset="0"/>
      <p:regular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  <p:embeddedFont>
      <p:font typeface="Proxima Nova Semibold" panose="020B0604020202020204" charset="0"/>
      <p:regular r:id="rId31"/>
      <p:bold r:id="rId32"/>
      <p:boldItalic r:id="rId33"/>
    </p:embeddedFont>
    <p:embeddedFont>
      <p:font typeface="Roboto Mono Regular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F044AA-E81E-4350-8A81-B7085513E05D}">
  <a:tblStyle styleId="{79F044AA-E81E-4350-8A81-B7085513E0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53034354b_0_12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53034354b_0_12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9" r:id="rId12"/>
    <p:sldLayoutId id="2147483670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840767"/>
            <a:ext cx="6079800" cy="11592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 dirty="0"/>
              <a:t>FUNCIONES</a:t>
            </a:r>
            <a:endParaRPr lang="es-CL" sz="8000"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3084410" y="2126841"/>
            <a:ext cx="4862967" cy="1909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dirty="0">
                <a:solidFill>
                  <a:srgbClr val="002060"/>
                </a:solidFill>
              </a:rPr>
              <a:t>Mostrar que comprenden la noción de función por medio de un cambio lineal: • utilizando tablas • usando metáforas de máquinas • estableciendo reglas entre x e y • representando de manera gráfica (plano cartesiano, diagramas de </a:t>
            </a:r>
            <a:r>
              <a:rPr lang="es-CL" sz="1600" b="0" dirty="0" err="1">
                <a:solidFill>
                  <a:srgbClr val="002060"/>
                </a:solidFill>
              </a:rPr>
              <a:t>Venn</a:t>
            </a:r>
            <a:r>
              <a:rPr lang="es-CL" sz="1600" b="0" dirty="0">
                <a:solidFill>
                  <a:srgbClr val="002060"/>
                </a:solidFill>
              </a:rPr>
              <a:t>), de manera manual y/o con software educativo</a:t>
            </a:r>
            <a:r>
              <a:rPr lang="en" sz="1600" dirty="0">
                <a:solidFill>
                  <a:srgbClr val="002060"/>
                </a:solidFill>
              </a:rPr>
              <a:t>.</a:t>
            </a:r>
            <a:endParaRPr sz="1600" b="0" dirty="0">
              <a:solidFill>
                <a:srgbClr val="002060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2503036" y="1934941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423" y="1921166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3876730" y="1910658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F6F8EB-BF71-4AC9-BF12-E9CF4D18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1" y="0"/>
            <a:ext cx="1088154" cy="13057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0D736C-934F-4AE0-A5C9-8AA004A828E7}"/>
              </a:ext>
            </a:extLst>
          </p:cNvPr>
          <p:cNvSpPr txBox="1"/>
          <p:nvPr/>
        </p:nvSpPr>
        <p:spPr>
          <a:xfrm>
            <a:off x="1763384" y="3644821"/>
            <a:ext cx="12426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accent2"/>
                </a:solidFill>
                <a:latin typeface="Concert One"/>
                <a:sym typeface="Concert One"/>
              </a:rPr>
              <a:t>(OA 7)</a:t>
            </a:r>
          </a:p>
          <a:p>
            <a:pPr algn="ctr"/>
            <a:r>
              <a:rPr lang="es-CL" sz="1200" dirty="0">
                <a:solidFill>
                  <a:schemeClr val="accent2"/>
                </a:solidFill>
                <a:latin typeface="Concert One"/>
                <a:sym typeface="Concert One"/>
              </a:rPr>
              <a:t>SEMANA 22 Y 23 AGOSTO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 idx="6"/>
          </p:nvPr>
        </p:nvSpPr>
        <p:spPr>
          <a:xfrm>
            <a:off x="604540" y="413932"/>
            <a:ext cx="3313708" cy="466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3)Plano cartesiano.</a:t>
            </a:r>
          </a:p>
        </p:txBody>
      </p:sp>
      <p:grpSp>
        <p:nvGrpSpPr>
          <p:cNvPr id="300" name="Google Shape;300;p37"/>
          <p:cNvGrpSpPr/>
          <p:nvPr/>
        </p:nvGrpSpPr>
        <p:grpSpPr>
          <a:xfrm>
            <a:off x="6238832" y="3909309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4AAF6D1-D05D-4C16-B834-BD95B520A255}"/>
              </a:ext>
            </a:extLst>
          </p:cNvPr>
          <p:cNvSpPr txBox="1"/>
          <p:nvPr/>
        </p:nvSpPr>
        <p:spPr>
          <a:xfrm>
            <a:off x="697010" y="1184213"/>
            <a:ext cx="372823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Los valores de la variable independiente ( </a:t>
            </a:r>
            <a:r>
              <a:rPr lang="es-CL" sz="2000" b="1" dirty="0">
                <a:solidFill>
                  <a:schemeClr val="tx2">
                    <a:lumMod val="75000"/>
                  </a:schemeClr>
                </a:solidFill>
                <a:latin typeface="Roboto Mono Regular"/>
                <a:ea typeface="Roboto Mono Regular"/>
                <a:sym typeface="Roboto Mono Regular"/>
              </a:rPr>
              <a:t>x </a:t>
            </a:r>
            <a:r>
              <a:rPr lang="es-CL" sz="1600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) se representan sobre el eje horizontal o de las abscisas, y los valores de la variable dependiente  ( </a:t>
            </a:r>
            <a:r>
              <a:rPr lang="es-CL" sz="2000" b="1" dirty="0">
                <a:solidFill>
                  <a:schemeClr val="tx2">
                    <a:lumMod val="75000"/>
                  </a:schemeClr>
                </a:solidFill>
                <a:latin typeface="Roboto Mono Regular"/>
                <a:ea typeface="Roboto Mono Regular"/>
                <a:sym typeface="Roboto Mono Regular"/>
              </a:rPr>
              <a:t>y</a:t>
            </a:r>
            <a:r>
              <a:rPr lang="es-CL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 </a:t>
            </a:r>
            <a:r>
              <a:rPr lang="es-CL" sz="1600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) se representan sobre el eje vertical o de las ordenadas.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1E4624-98E1-47DB-A7A7-1545A2F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69" y="471486"/>
            <a:ext cx="3575220" cy="3347269"/>
          </a:xfrm>
          <a:prstGeom prst="rect">
            <a:avLst/>
          </a:prstGeom>
        </p:spPr>
      </p:pic>
      <p:pic>
        <p:nvPicPr>
          <p:cNvPr id="17" name="Google Shape;402;p42">
            <a:extLst>
              <a:ext uri="{FF2B5EF4-FFF2-40B4-BE49-F238E27FC236}">
                <a16:creationId xmlns:a16="http://schemas.microsoft.com/office/drawing/2014/main" id="{FE340AC8-037E-4D19-B6F7-ADA9BB0EC2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417" r="15417"/>
          <a:stretch/>
        </p:blipFill>
        <p:spPr>
          <a:xfrm>
            <a:off x="1701326" y="3509667"/>
            <a:ext cx="1719600" cy="1658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62E1956-07B4-4702-8C85-BA244892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75" y="395522"/>
            <a:ext cx="6728177" cy="1128478"/>
          </a:xfrm>
        </p:spPr>
        <p:txBody>
          <a:bodyPr/>
          <a:lstStyle/>
          <a:p>
            <a:pPr algn="just"/>
            <a:r>
              <a:rPr lang="es-CL" sz="2800" dirty="0"/>
              <a:t>Representa los valores de la tabla en el plano cartesiano.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EC0E013-7937-4539-8FC5-8B3918CA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002799"/>
            <a:ext cx="3061406" cy="79328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2130640-5D16-4722-B71A-0A6BE2226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485" y="1524000"/>
            <a:ext cx="3061406" cy="2997847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2030F88E-C2CD-4EDF-953E-583C627DC6A6}"/>
              </a:ext>
            </a:extLst>
          </p:cNvPr>
          <p:cNvSpPr/>
          <p:nvPr/>
        </p:nvSpPr>
        <p:spPr>
          <a:xfrm>
            <a:off x="1603022" y="3742267"/>
            <a:ext cx="112889" cy="10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2358DE0-CAB2-4B8C-AC13-FAA0945D2A90}"/>
              </a:ext>
            </a:extLst>
          </p:cNvPr>
          <p:cNvSpPr/>
          <p:nvPr/>
        </p:nvSpPr>
        <p:spPr>
          <a:xfrm>
            <a:off x="1924756" y="2781550"/>
            <a:ext cx="112889" cy="10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AA8F593-1F9B-4A59-9A5B-7621141EB3A2}"/>
              </a:ext>
            </a:extLst>
          </p:cNvPr>
          <p:cNvSpPr/>
          <p:nvPr/>
        </p:nvSpPr>
        <p:spPr>
          <a:xfrm>
            <a:off x="1766711" y="3245556"/>
            <a:ext cx="112889" cy="10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A0994DFE-747F-45BE-8977-465E91B986DD}"/>
              </a:ext>
            </a:extLst>
          </p:cNvPr>
          <p:cNvSpPr/>
          <p:nvPr/>
        </p:nvSpPr>
        <p:spPr>
          <a:xfrm>
            <a:off x="2082801" y="2283178"/>
            <a:ext cx="112889" cy="10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C585AA3-07B4-429B-AF89-2B0EBFA2011C}"/>
              </a:ext>
            </a:extLst>
          </p:cNvPr>
          <p:cNvSpPr/>
          <p:nvPr/>
        </p:nvSpPr>
        <p:spPr>
          <a:xfrm>
            <a:off x="2246490" y="1796084"/>
            <a:ext cx="112889" cy="10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2" name="Google Shape;400;p42">
            <a:extLst>
              <a:ext uri="{FF2B5EF4-FFF2-40B4-BE49-F238E27FC236}">
                <a16:creationId xmlns:a16="http://schemas.microsoft.com/office/drawing/2014/main" id="{52931854-ED15-4CE9-82F1-D2B5B915B1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0776"/>
          <a:stretch/>
        </p:blipFill>
        <p:spPr>
          <a:xfrm>
            <a:off x="4843205" y="2143073"/>
            <a:ext cx="1719600" cy="1658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" name="Google Shape;563;p53">
            <a:extLst>
              <a:ext uri="{FF2B5EF4-FFF2-40B4-BE49-F238E27FC236}">
                <a16:creationId xmlns:a16="http://schemas.microsoft.com/office/drawing/2014/main" id="{C350CA1F-9A64-4B86-A1C0-9DDF60D1DB1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1187" y="3358543"/>
            <a:ext cx="1499581" cy="116330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350;p39">
            <a:extLst>
              <a:ext uri="{FF2B5EF4-FFF2-40B4-BE49-F238E27FC236}">
                <a16:creationId xmlns:a16="http://schemas.microsoft.com/office/drawing/2014/main" id="{E6CB9BB7-5C21-481E-92C9-4A0AC4F73E09}"/>
              </a:ext>
            </a:extLst>
          </p:cNvPr>
          <p:cNvSpPr txBox="1">
            <a:spLocks/>
          </p:cNvSpPr>
          <p:nvPr/>
        </p:nvSpPr>
        <p:spPr>
          <a:xfrm>
            <a:off x="7003800" y="4140701"/>
            <a:ext cx="21402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oncert One"/>
              <a:buNone/>
              <a:defRPr sz="42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CL" dirty="0"/>
              <a:t>Muy bien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0" animBg="1"/>
      <p:bldP spid="2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219598DD-BDF7-4A9E-AE5A-39211CC85B6A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865039" y="1079056"/>
            <a:ext cx="4275262" cy="1179714"/>
          </a:xfrm>
        </p:spPr>
        <p:txBody>
          <a:bodyPr/>
          <a:lstStyle/>
          <a:p>
            <a:pPr marL="180975" indent="0" algn="l"/>
            <a:r>
              <a:rPr lang="es-CL" sz="1800" dirty="0"/>
              <a:t>Los diagramas de </a:t>
            </a:r>
            <a:r>
              <a:rPr lang="es-CL" sz="1800" dirty="0" err="1"/>
              <a:t>Venn</a:t>
            </a:r>
            <a:r>
              <a:rPr lang="es-CL" sz="1800" dirty="0"/>
              <a:t> se usan para mostrar gráficamente la agrupación de elementos en conjuntos.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9952B4-EC69-45CE-AEB5-6203FF349F80}"/>
              </a:ext>
            </a:extLst>
          </p:cNvPr>
          <p:cNvSpPr txBox="1"/>
          <p:nvPr/>
        </p:nvSpPr>
        <p:spPr>
          <a:xfrm>
            <a:off x="1030517" y="419919"/>
            <a:ext cx="3541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accent2"/>
                </a:solidFill>
                <a:latin typeface="Concert One"/>
                <a:sym typeface="Concert One"/>
              </a:rPr>
              <a:t>4)Diagrama de </a:t>
            </a:r>
            <a:r>
              <a:rPr lang="es-CL" sz="2800" b="1" dirty="0" err="1">
                <a:solidFill>
                  <a:schemeClr val="accent2"/>
                </a:solidFill>
                <a:latin typeface="Concert One"/>
                <a:sym typeface="Concert One"/>
              </a:rPr>
              <a:t>Venn</a:t>
            </a:r>
            <a:r>
              <a:rPr lang="es-CL" sz="2800" b="1" dirty="0">
                <a:solidFill>
                  <a:schemeClr val="accent2"/>
                </a:solidFill>
                <a:latin typeface="Concert One"/>
                <a:sym typeface="Concert One"/>
              </a:rPr>
              <a:t>.</a:t>
            </a:r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7FEC95C-40D9-458B-BECD-500ED4B8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41" y="2394687"/>
            <a:ext cx="2827442" cy="208162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1EFCD9-1B18-40AB-9376-C892755C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58" y="2084878"/>
            <a:ext cx="2333625" cy="19145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5AA7A92-342F-4D9D-BE82-CF816D667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267" y="1144097"/>
            <a:ext cx="3061406" cy="793284"/>
          </a:xfrm>
          <a:prstGeom prst="rect">
            <a:avLst/>
          </a:prstGeom>
        </p:spPr>
      </p:pic>
      <p:sp>
        <p:nvSpPr>
          <p:cNvPr id="17" name="Cuadro de texto 52">
            <a:extLst>
              <a:ext uri="{FF2B5EF4-FFF2-40B4-BE49-F238E27FC236}">
                <a16:creationId xmlns:a16="http://schemas.microsoft.com/office/drawing/2014/main" id="{D2522F0E-A33C-44EC-B885-B69DFDCC74A8}"/>
              </a:ext>
            </a:extLst>
          </p:cNvPr>
          <p:cNvSpPr txBox="1"/>
          <p:nvPr/>
        </p:nvSpPr>
        <p:spPr>
          <a:xfrm>
            <a:off x="5616037" y="2258770"/>
            <a:ext cx="371475" cy="18643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b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b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b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b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 de texto 53">
            <a:extLst>
              <a:ext uri="{FF2B5EF4-FFF2-40B4-BE49-F238E27FC236}">
                <a16:creationId xmlns:a16="http://schemas.microsoft.com/office/drawing/2014/main" id="{FD4EE9FB-AECF-4402-BE22-7F004427C42C}"/>
              </a:ext>
            </a:extLst>
          </p:cNvPr>
          <p:cNvSpPr txBox="1"/>
          <p:nvPr/>
        </p:nvSpPr>
        <p:spPr>
          <a:xfrm>
            <a:off x="6982340" y="2259502"/>
            <a:ext cx="485775" cy="15652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</a:t>
            </a:r>
            <a:b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</a:t>
            </a:r>
            <a:b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</a:t>
            </a:r>
            <a:b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12</a:t>
            </a:r>
            <a:b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15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A53D0E3-CFA1-427E-B0E1-54BA91780079}"/>
              </a:ext>
            </a:extLst>
          </p:cNvPr>
          <p:cNvCxnSpPr>
            <a:cxnSpLocks/>
          </p:cNvCxnSpPr>
          <p:nvPr/>
        </p:nvCxnSpPr>
        <p:spPr>
          <a:xfrm>
            <a:off x="5901673" y="2480422"/>
            <a:ext cx="124419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0726B0CA-C01E-4ED8-ABA5-7DE340256558}"/>
              </a:ext>
            </a:extLst>
          </p:cNvPr>
          <p:cNvCxnSpPr>
            <a:cxnSpLocks/>
          </p:cNvCxnSpPr>
          <p:nvPr/>
        </p:nvCxnSpPr>
        <p:spPr>
          <a:xfrm>
            <a:off x="5908873" y="2719055"/>
            <a:ext cx="124419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3AA2760-EE28-4CCC-AF8D-64FDD508342C}"/>
              </a:ext>
            </a:extLst>
          </p:cNvPr>
          <p:cNvCxnSpPr>
            <a:cxnSpLocks/>
          </p:cNvCxnSpPr>
          <p:nvPr/>
        </p:nvCxnSpPr>
        <p:spPr>
          <a:xfrm>
            <a:off x="5901673" y="2950477"/>
            <a:ext cx="124419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66B79BD-BBD4-47D8-8C83-72F5C31415E4}"/>
              </a:ext>
            </a:extLst>
          </p:cNvPr>
          <p:cNvCxnSpPr>
            <a:cxnSpLocks/>
          </p:cNvCxnSpPr>
          <p:nvPr/>
        </p:nvCxnSpPr>
        <p:spPr>
          <a:xfrm>
            <a:off x="5908873" y="3178094"/>
            <a:ext cx="124419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2DBE071-996F-443F-BFA1-CE039D33D7C6}"/>
              </a:ext>
            </a:extLst>
          </p:cNvPr>
          <p:cNvCxnSpPr>
            <a:cxnSpLocks/>
          </p:cNvCxnSpPr>
          <p:nvPr/>
        </p:nvCxnSpPr>
        <p:spPr>
          <a:xfrm>
            <a:off x="5901673" y="3413322"/>
            <a:ext cx="124419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Google Shape;275;p36">
            <a:extLst>
              <a:ext uri="{FF2B5EF4-FFF2-40B4-BE49-F238E27FC236}">
                <a16:creationId xmlns:a16="http://schemas.microsoft.com/office/drawing/2014/main" id="{62B917EB-88AA-44B2-A059-7AC4F0A3739E}"/>
              </a:ext>
            </a:extLst>
          </p:cNvPr>
          <p:cNvSpPr txBox="1">
            <a:spLocks/>
          </p:cNvSpPr>
          <p:nvPr/>
        </p:nvSpPr>
        <p:spPr>
          <a:xfrm>
            <a:off x="4803116" y="616212"/>
            <a:ext cx="382680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oncert One"/>
              <a:buNone/>
              <a:defRPr sz="42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CL" sz="2000" dirty="0">
                <a:solidFill>
                  <a:srgbClr val="002060"/>
                </a:solidFill>
              </a:rPr>
              <a:t>Representa en el diagrama los valores de la tabla.</a:t>
            </a:r>
          </a:p>
        </p:txBody>
      </p:sp>
    </p:spTree>
    <p:extLst>
      <p:ext uri="{BB962C8B-B14F-4D97-AF65-F5344CB8AC3E}">
        <p14:creationId xmlns:p14="http://schemas.microsoft.com/office/powerpoint/2010/main" val="27709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7"/>
          <p:cNvSpPr txBox="1">
            <a:spLocks noGrp="1"/>
          </p:cNvSpPr>
          <p:nvPr>
            <p:ph type="title" idx="4294967295"/>
          </p:nvPr>
        </p:nvSpPr>
        <p:spPr>
          <a:xfrm>
            <a:off x="0" y="152714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3200" dirty="0">
                <a:solidFill>
                  <a:srgbClr val="FFFFFF"/>
                </a:solidFill>
                <a:latin typeface="Roboto Mono Regular" panose="020B0604020202020204" charset="0"/>
                <a:ea typeface="Roboto Mono Regular" panose="020B0604020202020204" charset="0"/>
                <a:cs typeface="Arial"/>
                <a:sym typeface="Arial"/>
              </a:rPr>
              <a:t>Conéctate, aprende, crece…</a:t>
            </a:r>
            <a:endParaRPr sz="3200" dirty="0">
              <a:solidFill>
                <a:srgbClr val="FFFFFF"/>
              </a:solidFill>
              <a:latin typeface="Roboto Mono Regular" panose="020B0604020202020204" charset="0"/>
              <a:ea typeface="Roboto Mono Regular" panose="020B0604020202020204" charset="0"/>
              <a:cs typeface="Arial"/>
              <a:sym typeface="Arial"/>
            </a:endParaRPr>
          </a:p>
        </p:txBody>
      </p:sp>
      <p:grpSp>
        <p:nvGrpSpPr>
          <p:cNvPr id="605" name="Google Shape;605;p57"/>
          <p:cNvGrpSpPr/>
          <p:nvPr/>
        </p:nvGrpSpPr>
        <p:grpSpPr>
          <a:xfrm>
            <a:off x="2920962" y="1647163"/>
            <a:ext cx="6011748" cy="2343349"/>
            <a:chOff x="1959078" y="3498875"/>
            <a:chExt cx="4070442" cy="754200"/>
          </a:xfrm>
        </p:grpSpPr>
        <p:sp>
          <p:nvSpPr>
            <p:cNvPr id="606" name="Google Shape;606;p57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7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4414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7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DF707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7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A8D6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7"/>
            <p:cNvSpPr txBox="1"/>
            <p:nvPr/>
          </p:nvSpPr>
          <p:spPr>
            <a:xfrm>
              <a:off x="5233700" y="36615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Ten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Hábitos de estudio </a:t>
              </a:r>
              <a:endParaRPr sz="1800" dirty="0">
                <a:solidFill>
                  <a:srgbClr val="FFFFFF"/>
                </a:solidFill>
                <a:latin typeface="Roboto Mono Regular" panose="020B0604020202020204" charset="0"/>
                <a:ea typeface="Roboto Mono Regular" panose="020B0604020202020204" charset="0"/>
              </a:endParaRPr>
            </a:p>
          </p:txBody>
        </p:sp>
        <p:sp>
          <p:nvSpPr>
            <p:cNvPr id="611" name="Google Shape;611;p57"/>
            <p:cNvSpPr txBox="1"/>
            <p:nvPr/>
          </p:nvSpPr>
          <p:spPr>
            <a:xfrm>
              <a:off x="3046383" y="3661525"/>
              <a:ext cx="910789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O</a:t>
              </a:r>
              <a:r>
                <a:rPr lang="en" sz="1800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rganiza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H</a:t>
              </a:r>
              <a:r>
                <a:rPr lang="en" sz="1800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orarios 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</a:endParaRPr>
            </a:p>
          </p:txBody>
        </p:sp>
        <p:sp>
          <p:nvSpPr>
            <p:cNvPr id="612" name="Google Shape;612;p57"/>
            <p:cNvSpPr txBox="1"/>
            <p:nvPr/>
          </p:nvSpPr>
          <p:spPr>
            <a:xfrm>
              <a:off x="4061684" y="3597300"/>
              <a:ext cx="1020632" cy="435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CL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S</a:t>
              </a:r>
              <a:r>
                <a:rPr lang="en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e </a:t>
              </a:r>
            </a:p>
            <a:p>
              <a:pPr algn="ctr"/>
              <a:r>
                <a:rPr lang="en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Responsable</a:t>
              </a:r>
              <a:endParaRPr dirty="0">
                <a:solidFill>
                  <a:srgbClr val="FFFFFF"/>
                </a:solidFill>
                <a:latin typeface="Roboto Mono Regular" panose="020B0604020202020204" charset="0"/>
                <a:ea typeface="Roboto Mono Regular" panose="020B0604020202020204" charset="0"/>
              </a:endParaRPr>
            </a:p>
          </p:txBody>
        </p:sp>
        <p:sp>
          <p:nvSpPr>
            <p:cNvPr id="613" name="Google Shape;613;p57"/>
            <p:cNvSpPr txBox="1"/>
            <p:nvPr/>
          </p:nvSpPr>
          <p:spPr>
            <a:xfrm>
              <a:off x="1959078" y="3649150"/>
              <a:ext cx="983624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 dirty="0">
                  <a:solidFill>
                    <a:srgbClr val="FFFFFF"/>
                  </a:solidFill>
                  <a:latin typeface="Roboto Mono Regular" panose="020B0604020202020204" charset="0"/>
                  <a:ea typeface="Roboto Mono Regular" panose="020B0604020202020204" charset="0"/>
                </a:rPr>
                <a:t>Motívate</a:t>
              </a:r>
            </a:p>
          </p:txBody>
        </p:sp>
      </p:grpSp>
      <p:pic>
        <p:nvPicPr>
          <p:cNvPr id="2" name="Google Shape;429;p44">
            <a:extLst>
              <a:ext uri="{FF2B5EF4-FFF2-40B4-BE49-F238E27FC236}">
                <a16:creationId xmlns:a16="http://schemas.microsoft.com/office/drawing/2014/main" id="{21A1DCD3-8E34-46A8-963D-751227EFD5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585" r="42562"/>
          <a:stretch/>
        </p:blipFill>
        <p:spPr>
          <a:xfrm rot="6">
            <a:off x="485507" y="1202900"/>
            <a:ext cx="2096901" cy="27491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grpSp>
        <p:nvGrpSpPr>
          <p:cNvPr id="22" name="Google Shape;431;p44">
            <a:extLst>
              <a:ext uri="{FF2B5EF4-FFF2-40B4-BE49-F238E27FC236}">
                <a16:creationId xmlns:a16="http://schemas.microsoft.com/office/drawing/2014/main" id="{2A157D62-A3C1-4B73-B1D8-DD1E4EDFEBAC}"/>
              </a:ext>
            </a:extLst>
          </p:cNvPr>
          <p:cNvGrpSpPr/>
          <p:nvPr/>
        </p:nvGrpSpPr>
        <p:grpSpPr>
          <a:xfrm rot="5400000">
            <a:off x="-222552" y="1407594"/>
            <a:ext cx="3600065" cy="2577461"/>
            <a:chOff x="2556950" y="2043625"/>
            <a:chExt cx="2458725" cy="1760200"/>
          </a:xfrm>
        </p:grpSpPr>
        <p:sp>
          <p:nvSpPr>
            <p:cNvPr id="23" name="Google Shape;432;p44">
              <a:extLst>
                <a:ext uri="{FF2B5EF4-FFF2-40B4-BE49-F238E27FC236}">
                  <a16:creationId xmlns:a16="http://schemas.microsoft.com/office/drawing/2014/main" id="{F792619D-DE7F-46E8-B13A-3BE1AA2D16C4}"/>
                </a:ext>
              </a:extLst>
            </p:cNvPr>
            <p:cNvSpPr/>
            <p:nvPr/>
          </p:nvSpPr>
          <p:spPr>
            <a:xfrm>
              <a:off x="2556950" y="2043625"/>
              <a:ext cx="2458725" cy="1760200"/>
            </a:xfrm>
            <a:custGeom>
              <a:avLst/>
              <a:gdLst/>
              <a:ahLst/>
              <a:cxnLst/>
              <a:rect l="l" t="t" r="r" b="b"/>
              <a:pathLst>
                <a:path w="98349" h="70408" extrusionOk="0">
                  <a:moveTo>
                    <a:pt x="90818" y="1816"/>
                  </a:moveTo>
                  <a:cubicBezTo>
                    <a:pt x="92383" y="1969"/>
                    <a:pt x="93897" y="2373"/>
                    <a:pt x="95019" y="3508"/>
                  </a:cubicBezTo>
                  <a:cubicBezTo>
                    <a:pt x="96028" y="4532"/>
                    <a:pt x="96504" y="5893"/>
                    <a:pt x="96734" y="7309"/>
                  </a:cubicBezTo>
                  <a:cubicBezTo>
                    <a:pt x="96493" y="6832"/>
                    <a:pt x="96285" y="6466"/>
                    <a:pt x="96173" y="6300"/>
                  </a:cubicBezTo>
                  <a:cubicBezTo>
                    <a:pt x="94887" y="4384"/>
                    <a:pt x="92996" y="2705"/>
                    <a:pt x="90818" y="1816"/>
                  </a:cubicBezTo>
                  <a:close/>
                  <a:moveTo>
                    <a:pt x="11961" y="1646"/>
                  </a:moveTo>
                  <a:cubicBezTo>
                    <a:pt x="12129" y="1646"/>
                    <a:pt x="12296" y="1647"/>
                    <a:pt x="12463" y="1647"/>
                  </a:cubicBezTo>
                  <a:cubicBezTo>
                    <a:pt x="15236" y="1651"/>
                    <a:pt x="18010" y="1674"/>
                    <a:pt x="20784" y="1688"/>
                  </a:cubicBezTo>
                  <a:lnTo>
                    <a:pt x="53375" y="1849"/>
                  </a:lnTo>
                  <a:cubicBezTo>
                    <a:pt x="58769" y="1875"/>
                    <a:pt x="64162" y="1907"/>
                    <a:pt x="69553" y="1907"/>
                  </a:cubicBezTo>
                  <a:cubicBezTo>
                    <a:pt x="75895" y="1907"/>
                    <a:pt x="82236" y="1863"/>
                    <a:pt x="88576" y="1717"/>
                  </a:cubicBezTo>
                  <a:cubicBezTo>
                    <a:pt x="89068" y="1724"/>
                    <a:pt x="89571" y="1733"/>
                    <a:pt x="90074" y="1761"/>
                  </a:cubicBezTo>
                  <a:cubicBezTo>
                    <a:pt x="91936" y="2502"/>
                    <a:pt x="93588" y="3529"/>
                    <a:pt x="94965" y="5102"/>
                  </a:cubicBezTo>
                  <a:cubicBezTo>
                    <a:pt x="95712" y="5955"/>
                    <a:pt x="96335" y="6907"/>
                    <a:pt x="96820" y="7930"/>
                  </a:cubicBezTo>
                  <a:cubicBezTo>
                    <a:pt x="96911" y="8720"/>
                    <a:pt x="96939" y="9512"/>
                    <a:pt x="96950" y="10260"/>
                  </a:cubicBezTo>
                  <a:cubicBezTo>
                    <a:pt x="97038" y="15743"/>
                    <a:pt x="96885" y="21239"/>
                    <a:pt x="96853" y="26722"/>
                  </a:cubicBezTo>
                  <a:lnTo>
                    <a:pt x="96655" y="59972"/>
                  </a:lnTo>
                  <a:cubicBezTo>
                    <a:pt x="96639" y="60013"/>
                    <a:pt x="96626" y="60056"/>
                    <a:pt x="96620" y="60101"/>
                  </a:cubicBezTo>
                  <a:cubicBezTo>
                    <a:pt x="96277" y="62648"/>
                    <a:pt x="96354" y="65704"/>
                    <a:pt x="93954" y="67311"/>
                  </a:cubicBezTo>
                  <a:cubicBezTo>
                    <a:pt x="92234" y="68462"/>
                    <a:pt x="90018" y="68563"/>
                    <a:pt x="87924" y="68563"/>
                  </a:cubicBezTo>
                  <a:cubicBezTo>
                    <a:pt x="87478" y="68563"/>
                    <a:pt x="87038" y="68558"/>
                    <a:pt x="86609" y="68558"/>
                  </a:cubicBezTo>
                  <a:cubicBezTo>
                    <a:pt x="86449" y="68558"/>
                    <a:pt x="86290" y="68559"/>
                    <a:pt x="86134" y="68561"/>
                  </a:cubicBezTo>
                  <a:cubicBezTo>
                    <a:pt x="79796" y="68630"/>
                    <a:pt x="73460" y="68702"/>
                    <a:pt x="67122" y="68777"/>
                  </a:cubicBezTo>
                  <a:cubicBezTo>
                    <a:pt x="54449" y="68943"/>
                    <a:pt x="41775" y="69086"/>
                    <a:pt x="29100" y="69207"/>
                  </a:cubicBezTo>
                  <a:cubicBezTo>
                    <a:pt x="25099" y="69250"/>
                    <a:pt x="21017" y="69468"/>
                    <a:pt x="16955" y="69468"/>
                  </a:cubicBezTo>
                  <a:cubicBezTo>
                    <a:pt x="15090" y="69468"/>
                    <a:pt x="13229" y="69422"/>
                    <a:pt x="11382" y="69292"/>
                  </a:cubicBezTo>
                  <a:cubicBezTo>
                    <a:pt x="11338" y="69271"/>
                    <a:pt x="11291" y="69256"/>
                    <a:pt x="11243" y="69249"/>
                  </a:cubicBezTo>
                  <a:cubicBezTo>
                    <a:pt x="9261" y="68910"/>
                    <a:pt x="7147" y="68692"/>
                    <a:pt x="5324" y="67786"/>
                  </a:cubicBezTo>
                  <a:cubicBezTo>
                    <a:pt x="2945" y="66603"/>
                    <a:pt x="1957" y="64442"/>
                    <a:pt x="1766" y="61862"/>
                  </a:cubicBezTo>
                  <a:cubicBezTo>
                    <a:pt x="1395" y="56826"/>
                    <a:pt x="1728" y="51663"/>
                    <a:pt x="1735" y="46613"/>
                  </a:cubicBezTo>
                  <a:cubicBezTo>
                    <a:pt x="1749" y="35854"/>
                    <a:pt x="1764" y="25094"/>
                    <a:pt x="1779" y="14335"/>
                  </a:cubicBezTo>
                  <a:cubicBezTo>
                    <a:pt x="1787" y="10034"/>
                    <a:pt x="1586" y="4144"/>
                    <a:pt x="6469" y="2332"/>
                  </a:cubicBezTo>
                  <a:cubicBezTo>
                    <a:pt x="8213" y="1685"/>
                    <a:pt x="10115" y="1646"/>
                    <a:pt x="11961" y="1646"/>
                  </a:cubicBezTo>
                  <a:close/>
                  <a:moveTo>
                    <a:pt x="13285" y="114"/>
                  </a:moveTo>
                  <a:cubicBezTo>
                    <a:pt x="12308" y="114"/>
                    <a:pt x="11333" y="128"/>
                    <a:pt x="10360" y="170"/>
                  </a:cubicBezTo>
                  <a:cubicBezTo>
                    <a:pt x="8433" y="256"/>
                    <a:pt x="6448" y="529"/>
                    <a:pt x="4740" y="1483"/>
                  </a:cubicBezTo>
                  <a:cubicBezTo>
                    <a:pt x="1083" y="3528"/>
                    <a:pt x="415" y="7888"/>
                    <a:pt x="333" y="11705"/>
                  </a:cubicBezTo>
                  <a:cubicBezTo>
                    <a:pt x="85" y="23331"/>
                    <a:pt x="297" y="34985"/>
                    <a:pt x="284" y="46615"/>
                  </a:cubicBezTo>
                  <a:cubicBezTo>
                    <a:pt x="280" y="49934"/>
                    <a:pt x="276" y="53253"/>
                    <a:pt x="271" y="56572"/>
                  </a:cubicBezTo>
                  <a:cubicBezTo>
                    <a:pt x="270" y="59156"/>
                    <a:pt x="0" y="61953"/>
                    <a:pt x="735" y="64469"/>
                  </a:cubicBezTo>
                  <a:cubicBezTo>
                    <a:pt x="2020" y="68857"/>
                    <a:pt x="6707" y="70383"/>
                    <a:pt x="10866" y="70383"/>
                  </a:cubicBezTo>
                  <a:cubicBezTo>
                    <a:pt x="10941" y="70383"/>
                    <a:pt x="11016" y="70382"/>
                    <a:pt x="11090" y="70381"/>
                  </a:cubicBezTo>
                  <a:cubicBezTo>
                    <a:pt x="11215" y="70380"/>
                    <a:pt x="11335" y="70334"/>
                    <a:pt x="11429" y="70253"/>
                  </a:cubicBezTo>
                  <a:cubicBezTo>
                    <a:pt x="12710" y="70379"/>
                    <a:pt x="14003" y="70407"/>
                    <a:pt x="15298" y="70407"/>
                  </a:cubicBezTo>
                  <a:cubicBezTo>
                    <a:pt x="15751" y="70407"/>
                    <a:pt x="16204" y="70404"/>
                    <a:pt x="16657" y="70400"/>
                  </a:cubicBezTo>
                  <a:cubicBezTo>
                    <a:pt x="20114" y="70371"/>
                    <a:pt x="23570" y="70339"/>
                    <a:pt x="27027" y="70305"/>
                  </a:cubicBezTo>
                  <a:cubicBezTo>
                    <a:pt x="33940" y="70240"/>
                    <a:pt x="40853" y="70176"/>
                    <a:pt x="47766" y="70112"/>
                  </a:cubicBezTo>
                  <a:cubicBezTo>
                    <a:pt x="61461" y="69984"/>
                    <a:pt x="75204" y="70217"/>
                    <a:pt x="88893" y="69756"/>
                  </a:cubicBezTo>
                  <a:cubicBezTo>
                    <a:pt x="91383" y="69672"/>
                    <a:pt x="94095" y="69291"/>
                    <a:pt x="95825" y="67303"/>
                  </a:cubicBezTo>
                  <a:cubicBezTo>
                    <a:pt x="97229" y="65692"/>
                    <a:pt x="97707" y="63354"/>
                    <a:pt x="97702" y="61216"/>
                  </a:cubicBezTo>
                  <a:cubicBezTo>
                    <a:pt x="97844" y="61112"/>
                    <a:pt x="97944" y="60948"/>
                    <a:pt x="97945" y="60721"/>
                  </a:cubicBezTo>
                  <a:cubicBezTo>
                    <a:pt x="98025" y="47899"/>
                    <a:pt x="98104" y="35079"/>
                    <a:pt x="98183" y="22259"/>
                  </a:cubicBezTo>
                  <a:cubicBezTo>
                    <a:pt x="98203" y="19054"/>
                    <a:pt x="98221" y="15849"/>
                    <a:pt x="98238" y="12644"/>
                  </a:cubicBezTo>
                  <a:cubicBezTo>
                    <a:pt x="98247" y="10300"/>
                    <a:pt x="98349" y="7837"/>
                    <a:pt x="97619" y="5576"/>
                  </a:cubicBezTo>
                  <a:cubicBezTo>
                    <a:pt x="96494" y="2088"/>
                    <a:pt x="93720" y="828"/>
                    <a:pt x="90596" y="828"/>
                  </a:cubicBezTo>
                  <a:cubicBezTo>
                    <a:pt x="90441" y="828"/>
                    <a:pt x="90285" y="831"/>
                    <a:pt x="90129" y="837"/>
                  </a:cubicBezTo>
                  <a:lnTo>
                    <a:pt x="90128" y="837"/>
                  </a:lnTo>
                  <a:cubicBezTo>
                    <a:pt x="66351" y="1"/>
                    <a:pt x="42503" y="277"/>
                    <a:pt x="18704" y="170"/>
                  </a:cubicBezTo>
                  <a:cubicBezTo>
                    <a:pt x="16902" y="162"/>
                    <a:pt x="15092" y="114"/>
                    <a:pt x="13285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33;p44">
              <a:extLst>
                <a:ext uri="{FF2B5EF4-FFF2-40B4-BE49-F238E27FC236}">
                  <a16:creationId xmlns:a16="http://schemas.microsoft.com/office/drawing/2014/main" id="{9192A597-E89F-40FD-ACE0-6A1FE3275E07}"/>
                </a:ext>
              </a:extLst>
            </p:cNvPr>
            <p:cNvSpPr/>
            <p:nvPr/>
          </p:nvSpPr>
          <p:spPr>
            <a:xfrm>
              <a:off x="4670200" y="2819475"/>
              <a:ext cx="245125" cy="219275"/>
            </a:xfrm>
            <a:custGeom>
              <a:avLst/>
              <a:gdLst/>
              <a:ahLst/>
              <a:cxnLst/>
              <a:rect l="l" t="t" r="r" b="b"/>
              <a:pathLst>
                <a:path w="9805" h="8771" extrusionOk="0">
                  <a:moveTo>
                    <a:pt x="6458" y="1744"/>
                  </a:moveTo>
                  <a:lnTo>
                    <a:pt x="6458" y="1744"/>
                  </a:lnTo>
                  <a:cubicBezTo>
                    <a:pt x="6577" y="1765"/>
                    <a:pt x="6694" y="1793"/>
                    <a:pt x="6810" y="1826"/>
                  </a:cubicBezTo>
                  <a:cubicBezTo>
                    <a:pt x="8173" y="2233"/>
                    <a:pt x="8547" y="3509"/>
                    <a:pt x="8357" y="4744"/>
                  </a:cubicBezTo>
                  <a:cubicBezTo>
                    <a:pt x="8322" y="4117"/>
                    <a:pt x="8146" y="3499"/>
                    <a:pt x="7814" y="2957"/>
                  </a:cubicBezTo>
                  <a:cubicBezTo>
                    <a:pt x="7497" y="2436"/>
                    <a:pt x="7011" y="2019"/>
                    <a:pt x="6458" y="1744"/>
                  </a:cubicBezTo>
                  <a:close/>
                  <a:moveTo>
                    <a:pt x="4989" y="2133"/>
                  </a:moveTo>
                  <a:cubicBezTo>
                    <a:pt x="6456" y="2133"/>
                    <a:pt x="7706" y="3080"/>
                    <a:pt x="7730" y="4903"/>
                  </a:cubicBezTo>
                  <a:cubicBezTo>
                    <a:pt x="7742" y="5796"/>
                    <a:pt x="7376" y="6656"/>
                    <a:pt x="6797" y="7223"/>
                  </a:cubicBezTo>
                  <a:cubicBezTo>
                    <a:pt x="6429" y="7400"/>
                    <a:pt x="6022" y="7478"/>
                    <a:pt x="5603" y="7478"/>
                  </a:cubicBezTo>
                  <a:cubicBezTo>
                    <a:pt x="4895" y="7478"/>
                    <a:pt x="4156" y="7255"/>
                    <a:pt x="3525" y="6903"/>
                  </a:cubicBezTo>
                  <a:cubicBezTo>
                    <a:pt x="3308" y="6781"/>
                    <a:pt x="3103" y="6642"/>
                    <a:pt x="2911" y="6484"/>
                  </a:cubicBezTo>
                  <a:cubicBezTo>
                    <a:pt x="2179" y="5525"/>
                    <a:pt x="1818" y="4255"/>
                    <a:pt x="2392" y="3156"/>
                  </a:cubicBezTo>
                  <a:cubicBezTo>
                    <a:pt x="2562" y="2832"/>
                    <a:pt x="2827" y="2564"/>
                    <a:pt x="3148" y="2347"/>
                  </a:cubicBezTo>
                  <a:cubicBezTo>
                    <a:pt x="3197" y="2429"/>
                    <a:pt x="3284" y="2476"/>
                    <a:pt x="3375" y="2476"/>
                  </a:cubicBezTo>
                  <a:cubicBezTo>
                    <a:pt x="3408" y="2476"/>
                    <a:pt x="3442" y="2469"/>
                    <a:pt x="3475" y="2456"/>
                  </a:cubicBezTo>
                  <a:cubicBezTo>
                    <a:pt x="3979" y="2239"/>
                    <a:pt x="4496" y="2133"/>
                    <a:pt x="4989" y="2133"/>
                  </a:cubicBezTo>
                  <a:close/>
                  <a:moveTo>
                    <a:pt x="5476" y="1"/>
                  </a:moveTo>
                  <a:cubicBezTo>
                    <a:pt x="4394" y="1"/>
                    <a:pt x="3206" y="667"/>
                    <a:pt x="2447" y="1312"/>
                  </a:cubicBezTo>
                  <a:cubicBezTo>
                    <a:pt x="910" y="2619"/>
                    <a:pt x="0" y="4604"/>
                    <a:pt x="1199" y="6446"/>
                  </a:cubicBezTo>
                  <a:cubicBezTo>
                    <a:pt x="2115" y="7852"/>
                    <a:pt x="3948" y="8770"/>
                    <a:pt x="5658" y="8770"/>
                  </a:cubicBezTo>
                  <a:cubicBezTo>
                    <a:pt x="5901" y="8770"/>
                    <a:pt x="6142" y="8752"/>
                    <a:pt x="6377" y="8713"/>
                  </a:cubicBezTo>
                  <a:cubicBezTo>
                    <a:pt x="8390" y="8384"/>
                    <a:pt x="9495" y="6421"/>
                    <a:pt x="9651" y="4517"/>
                  </a:cubicBezTo>
                  <a:cubicBezTo>
                    <a:pt x="9804" y="2648"/>
                    <a:pt x="8845" y="987"/>
                    <a:pt x="6990" y="633"/>
                  </a:cubicBezTo>
                  <a:cubicBezTo>
                    <a:pt x="6986" y="628"/>
                    <a:pt x="6987" y="622"/>
                    <a:pt x="6982" y="617"/>
                  </a:cubicBezTo>
                  <a:cubicBezTo>
                    <a:pt x="6556" y="176"/>
                    <a:pt x="6030" y="1"/>
                    <a:pt x="5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34;p44">
              <a:extLst>
                <a:ext uri="{FF2B5EF4-FFF2-40B4-BE49-F238E27FC236}">
                  <a16:creationId xmlns:a16="http://schemas.microsoft.com/office/drawing/2014/main" id="{B1224D20-7480-469E-ABAD-E1950827D4F2}"/>
                </a:ext>
              </a:extLst>
            </p:cNvPr>
            <p:cNvSpPr/>
            <p:nvPr/>
          </p:nvSpPr>
          <p:spPr>
            <a:xfrm>
              <a:off x="2729800" y="2201775"/>
              <a:ext cx="1934650" cy="1470275"/>
            </a:xfrm>
            <a:custGeom>
              <a:avLst/>
              <a:gdLst/>
              <a:ahLst/>
              <a:cxnLst/>
              <a:rect l="l" t="t" r="r" b="b"/>
              <a:pathLst>
                <a:path w="77386" h="58811" extrusionOk="0">
                  <a:moveTo>
                    <a:pt x="1185" y="1196"/>
                  </a:moveTo>
                  <a:cubicBezTo>
                    <a:pt x="1321" y="1206"/>
                    <a:pt x="1457" y="1209"/>
                    <a:pt x="1594" y="1217"/>
                  </a:cubicBezTo>
                  <a:cubicBezTo>
                    <a:pt x="1469" y="1589"/>
                    <a:pt x="1356" y="1964"/>
                    <a:pt x="1256" y="2343"/>
                  </a:cubicBezTo>
                  <a:cubicBezTo>
                    <a:pt x="1233" y="1960"/>
                    <a:pt x="1214" y="1577"/>
                    <a:pt x="1185" y="1196"/>
                  </a:cubicBezTo>
                  <a:close/>
                  <a:moveTo>
                    <a:pt x="1429" y="10485"/>
                  </a:moveTo>
                  <a:cubicBezTo>
                    <a:pt x="1528" y="13703"/>
                    <a:pt x="1641" y="16920"/>
                    <a:pt x="1741" y="20138"/>
                  </a:cubicBezTo>
                  <a:cubicBezTo>
                    <a:pt x="1837" y="23209"/>
                    <a:pt x="1746" y="26237"/>
                    <a:pt x="1537" y="29264"/>
                  </a:cubicBezTo>
                  <a:lnTo>
                    <a:pt x="1537" y="29263"/>
                  </a:lnTo>
                  <a:cubicBezTo>
                    <a:pt x="1502" y="24699"/>
                    <a:pt x="1466" y="20136"/>
                    <a:pt x="1431" y="15573"/>
                  </a:cubicBezTo>
                  <a:cubicBezTo>
                    <a:pt x="1418" y="13882"/>
                    <a:pt x="1426" y="12184"/>
                    <a:pt x="1429" y="10485"/>
                  </a:cubicBezTo>
                  <a:close/>
                  <a:moveTo>
                    <a:pt x="2124" y="1246"/>
                  </a:moveTo>
                  <a:cubicBezTo>
                    <a:pt x="4213" y="1360"/>
                    <a:pt x="6315" y="1397"/>
                    <a:pt x="8419" y="1397"/>
                  </a:cubicBezTo>
                  <a:cubicBezTo>
                    <a:pt x="12299" y="1397"/>
                    <a:pt x="16191" y="1272"/>
                    <a:pt x="20040" y="1270"/>
                  </a:cubicBezTo>
                  <a:cubicBezTo>
                    <a:pt x="26225" y="1266"/>
                    <a:pt x="32411" y="1262"/>
                    <a:pt x="38596" y="1259"/>
                  </a:cubicBezTo>
                  <a:cubicBezTo>
                    <a:pt x="39551" y="1258"/>
                    <a:pt x="40507" y="1258"/>
                    <a:pt x="41462" y="1258"/>
                  </a:cubicBezTo>
                  <a:cubicBezTo>
                    <a:pt x="52992" y="1258"/>
                    <a:pt x="64522" y="1289"/>
                    <a:pt x="76050" y="1431"/>
                  </a:cubicBezTo>
                  <a:cubicBezTo>
                    <a:pt x="75508" y="10645"/>
                    <a:pt x="75757" y="19965"/>
                    <a:pt x="75669" y="29192"/>
                  </a:cubicBezTo>
                  <a:lnTo>
                    <a:pt x="75407" y="56668"/>
                  </a:lnTo>
                  <a:cubicBezTo>
                    <a:pt x="63045" y="57008"/>
                    <a:pt x="50680" y="57249"/>
                    <a:pt x="38315" y="57388"/>
                  </a:cubicBezTo>
                  <a:cubicBezTo>
                    <a:pt x="32078" y="57457"/>
                    <a:pt x="25842" y="57499"/>
                    <a:pt x="19605" y="57515"/>
                  </a:cubicBezTo>
                  <a:cubicBezTo>
                    <a:pt x="16487" y="57522"/>
                    <a:pt x="13368" y="57517"/>
                    <a:pt x="10250" y="57534"/>
                  </a:cubicBezTo>
                  <a:cubicBezTo>
                    <a:pt x="10143" y="57535"/>
                    <a:pt x="10036" y="57535"/>
                    <a:pt x="9929" y="57535"/>
                  </a:cubicBezTo>
                  <a:cubicBezTo>
                    <a:pt x="8490" y="57535"/>
                    <a:pt x="7027" y="57489"/>
                    <a:pt x="5567" y="57489"/>
                  </a:cubicBezTo>
                  <a:cubicBezTo>
                    <a:pt x="4939" y="57489"/>
                    <a:pt x="4312" y="57498"/>
                    <a:pt x="3688" y="57522"/>
                  </a:cubicBezTo>
                  <a:cubicBezTo>
                    <a:pt x="3003" y="57039"/>
                    <a:pt x="2376" y="56527"/>
                    <a:pt x="1858" y="55767"/>
                  </a:cubicBezTo>
                  <a:cubicBezTo>
                    <a:pt x="1847" y="55751"/>
                    <a:pt x="1839" y="55734"/>
                    <a:pt x="1827" y="55718"/>
                  </a:cubicBezTo>
                  <a:cubicBezTo>
                    <a:pt x="1832" y="54354"/>
                    <a:pt x="1719" y="52964"/>
                    <a:pt x="1709" y="51661"/>
                  </a:cubicBezTo>
                  <a:lnTo>
                    <a:pt x="1653" y="44374"/>
                  </a:lnTo>
                  <a:cubicBezTo>
                    <a:pt x="1624" y="40693"/>
                    <a:pt x="1596" y="37014"/>
                    <a:pt x="1568" y="33333"/>
                  </a:cubicBezTo>
                  <a:cubicBezTo>
                    <a:pt x="2545" y="23669"/>
                    <a:pt x="1881" y="13855"/>
                    <a:pt x="1409" y="4156"/>
                  </a:cubicBezTo>
                  <a:cubicBezTo>
                    <a:pt x="1577" y="3170"/>
                    <a:pt x="1816" y="2197"/>
                    <a:pt x="2124" y="1246"/>
                  </a:cubicBezTo>
                  <a:close/>
                  <a:moveTo>
                    <a:pt x="1796" y="56741"/>
                  </a:moveTo>
                  <a:cubicBezTo>
                    <a:pt x="2019" y="57044"/>
                    <a:pt x="2266" y="57328"/>
                    <a:pt x="2537" y="57589"/>
                  </a:cubicBezTo>
                  <a:cubicBezTo>
                    <a:pt x="2262" y="57609"/>
                    <a:pt x="1987" y="57631"/>
                    <a:pt x="1714" y="57661"/>
                  </a:cubicBezTo>
                  <a:cubicBezTo>
                    <a:pt x="1754" y="57359"/>
                    <a:pt x="1778" y="57051"/>
                    <a:pt x="1796" y="56741"/>
                  </a:cubicBezTo>
                  <a:close/>
                  <a:moveTo>
                    <a:pt x="8719" y="0"/>
                  </a:moveTo>
                  <a:cubicBezTo>
                    <a:pt x="6094" y="0"/>
                    <a:pt x="3474" y="55"/>
                    <a:pt x="877" y="244"/>
                  </a:cubicBezTo>
                  <a:cubicBezTo>
                    <a:pt x="844" y="246"/>
                    <a:pt x="819" y="259"/>
                    <a:pt x="789" y="266"/>
                  </a:cubicBezTo>
                  <a:cubicBezTo>
                    <a:pt x="771" y="264"/>
                    <a:pt x="752" y="263"/>
                    <a:pt x="734" y="263"/>
                  </a:cubicBezTo>
                  <a:cubicBezTo>
                    <a:pt x="541" y="263"/>
                    <a:pt x="349" y="388"/>
                    <a:pt x="331" y="651"/>
                  </a:cubicBezTo>
                  <a:cubicBezTo>
                    <a:pt x="1" y="5484"/>
                    <a:pt x="225" y="10382"/>
                    <a:pt x="256" y="15225"/>
                  </a:cubicBezTo>
                  <a:cubicBezTo>
                    <a:pt x="288" y="20083"/>
                    <a:pt x="319" y="24941"/>
                    <a:pt x="350" y="29799"/>
                  </a:cubicBezTo>
                  <a:lnTo>
                    <a:pt x="440" y="44026"/>
                  </a:lnTo>
                  <a:lnTo>
                    <a:pt x="486" y="51313"/>
                  </a:lnTo>
                  <a:cubicBezTo>
                    <a:pt x="501" y="53595"/>
                    <a:pt x="196" y="56150"/>
                    <a:pt x="694" y="58379"/>
                  </a:cubicBezTo>
                  <a:cubicBezTo>
                    <a:pt x="743" y="58599"/>
                    <a:pt x="943" y="58709"/>
                    <a:pt x="1142" y="58709"/>
                  </a:cubicBezTo>
                  <a:cubicBezTo>
                    <a:pt x="1313" y="58709"/>
                    <a:pt x="1484" y="58628"/>
                    <a:pt x="1560" y="58465"/>
                  </a:cubicBezTo>
                  <a:cubicBezTo>
                    <a:pt x="2410" y="58574"/>
                    <a:pt x="3275" y="58631"/>
                    <a:pt x="4143" y="58662"/>
                  </a:cubicBezTo>
                  <a:cubicBezTo>
                    <a:pt x="4267" y="58711"/>
                    <a:pt x="4390" y="58760"/>
                    <a:pt x="4517" y="58797"/>
                  </a:cubicBezTo>
                  <a:cubicBezTo>
                    <a:pt x="4549" y="58806"/>
                    <a:pt x="4579" y="58811"/>
                    <a:pt x="4608" y="58811"/>
                  </a:cubicBezTo>
                  <a:cubicBezTo>
                    <a:pt x="4706" y="58811"/>
                    <a:pt x="4782" y="58758"/>
                    <a:pt x="4829" y="58685"/>
                  </a:cubicBezTo>
                  <a:cubicBezTo>
                    <a:pt x="5253" y="58694"/>
                    <a:pt x="5679" y="58697"/>
                    <a:pt x="6104" y="58697"/>
                  </a:cubicBezTo>
                  <a:cubicBezTo>
                    <a:pt x="7282" y="58697"/>
                    <a:pt x="8460" y="58673"/>
                    <a:pt x="9622" y="58673"/>
                  </a:cubicBezTo>
                  <a:cubicBezTo>
                    <a:pt x="9831" y="58673"/>
                    <a:pt x="10041" y="58674"/>
                    <a:pt x="10249" y="58676"/>
                  </a:cubicBezTo>
                  <a:cubicBezTo>
                    <a:pt x="12029" y="58692"/>
                    <a:pt x="13808" y="58697"/>
                    <a:pt x="15587" y="58697"/>
                  </a:cubicBezTo>
                  <a:cubicBezTo>
                    <a:pt x="16811" y="58697"/>
                    <a:pt x="18034" y="58695"/>
                    <a:pt x="19258" y="58693"/>
                  </a:cubicBezTo>
                  <a:cubicBezTo>
                    <a:pt x="25610" y="58680"/>
                    <a:pt x="31963" y="58642"/>
                    <a:pt x="38314" y="58575"/>
                  </a:cubicBezTo>
                  <a:cubicBezTo>
                    <a:pt x="50762" y="58444"/>
                    <a:pt x="63207" y="58209"/>
                    <a:pt x="75651" y="57869"/>
                  </a:cubicBezTo>
                  <a:cubicBezTo>
                    <a:pt x="75753" y="57933"/>
                    <a:pt x="75875" y="57965"/>
                    <a:pt x="75997" y="57965"/>
                  </a:cubicBezTo>
                  <a:cubicBezTo>
                    <a:pt x="76255" y="57965"/>
                    <a:pt x="76513" y="57823"/>
                    <a:pt x="76585" y="57538"/>
                  </a:cubicBezTo>
                  <a:cubicBezTo>
                    <a:pt x="76668" y="57367"/>
                    <a:pt x="76677" y="57171"/>
                    <a:pt x="76610" y="56994"/>
                  </a:cubicBezTo>
                  <a:cubicBezTo>
                    <a:pt x="76695" y="47727"/>
                    <a:pt x="76782" y="38459"/>
                    <a:pt x="76869" y="29191"/>
                  </a:cubicBezTo>
                  <a:cubicBezTo>
                    <a:pt x="76954" y="19914"/>
                    <a:pt x="77386" y="10546"/>
                    <a:pt x="77006" y="1274"/>
                  </a:cubicBezTo>
                  <a:cubicBezTo>
                    <a:pt x="77324" y="946"/>
                    <a:pt x="77187" y="235"/>
                    <a:pt x="76591" y="229"/>
                  </a:cubicBezTo>
                  <a:cubicBezTo>
                    <a:pt x="66238" y="106"/>
                    <a:pt x="55885" y="74"/>
                    <a:pt x="45533" y="74"/>
                  </a:cubicBezTo>
                  <a:cubicBezTo>
                    <a:pt x="43221" y="74"/>
                    <a:pt x="40908" y="76"/>
                    <a:pt x="38596" y="78"/>
                  </a:cubicBezTo>
                  <a:cubicBezTo>
                    <a:pt x="32411" y="84"/>
                    <a:pt x="26225" y="94"/>
                    <a:pt x="20040" y="108"/>
                  </a:cubicBezTo>
                  <a:cubicBezTo>
                    <a:pt x="19935" y="108"/>
                    <a:pt x="19830" y="108"/>
                    <a:pt x="19725" y="108"/>
                  </a:cubicBezTo>
                  <a:cubicBezTo>
                    <a:pt x="16078" y="108"/>
                    <a:pt x="12393" y="0"/>
                    <a:pt x="8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0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32571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Funciones y variables</a:t>
            </a:r>
            <a:endParaRPr sz="4400"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lang="es-CL" sz="2000" dirty="0">
                <a:solidFill>
                  <a:srgbClr val="002060"/>
                </a:solidFill>
              </a:rPr>
              <a:t>Una función es una relación entre dos variables x, y.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lang="es-CL" sz="2000" dirty="0">
                <a:solidFill>
                  <a:srgbClr val="002060"/>
                </a:solidFill>
              </a:rPr>
              <a:t>Las cuales se pueden representar con una ecuación de manera que a cada valor de x le corresponde un único valor de y.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endParaRPr lang="es-CL" sz="2000" dirty="0">
              <a:solidFill>
                <a:srgbClr val="00206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lang="es-CL" sz="2000" dirty="0">
                <a:solidFill>
                  <a:srgbClr val="002060"/>
                </a:solidFill>
              </a:rPr>
              <a:t>Se llama </a:t>
            </a:r>
            <a:r>
              <a:rPr lang="es-CL" sz="2000" dirty="0">
                <a:solidFill>
                  <a:schemeClr val="tx2">
                    <a:lumMod val="75000"/>
                  </a:schemeClr>
                </a:solidFill>
              </a:rPr>
              <a:t>variable dependiente a la variable </a:t>
            </a:r>
            <a:r>
              <a:rPr lang="es-CL" sz="2000" dirty="0">
                <a:solidFill>
                  <a:srgbClr val="002060"/>
                </a:solidFill>
              </a:rPr>
              <a:t>y</a:t>
            </a:r>
            <a:r>
              <a:rPr lang="es-CL" sz="2000" dirty="0">
                <a:solidFill>
                  <a:schemeClr val="tx2">
                    <a:lumMod val="75000"/>
                  </a:schemeClr>
                </a:solidFill>
              </a:rPr>
              <a:t> porque su valor depende de la variable x</a:t>
            </a:r>
            <a:r>
              <a:rPr lang="es-CL" sz="2000" dirty="0">
                <a:solidFill>
                  <a:srgbClr val="002060"/>
                </a:solidFill>
              </a:rPr>
              <a:t>, que es la variable independiente.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63565" y="495416"/>
            <a:ext cx="3301435" cy="919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Un función lineal se expresa: </a:t>
            </a:r>
            <a:br>
              <a:rPr lang="es-CL" dirty="0"/>
            </a:b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559702" y="1782991"/>
            <a:ext cx="2874000" cy="756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002060"/>
                </a:solidFill>
              </a:rPr>
              <a:t> </a:t>
            </a:r>
            <a:r>
              <a:rPr lang="es-CL" sz="2800" b="1" dirty="0">
                <a:solidFill>
                  <a:srgbClr val="002060"/>
                </a:solidFill>
                <a:latin typeface="Concert One"/>
                <a:sym typeface="Concert One"/>
              </a:rPr>
              <a:t>f(x)=</a:t>
            </a:r>
            <a:r>
              <a:rPr lang="es-CL" sz="2800" b="1" dirty="0" err="1">
                <a:solidFill>
                  <a:srgbClr val="002060"/>
                </a:solidFill>
                <a:latin typeface="Concert One"/>
                <a:sym typeface="Concert One"/>
              </a:rPr>
              <a:t>m•</a:t>
            </a:r>
            <a:r>
              <a:rPr lang="es-CL" sz="2800" b="1" dirty="0" err="1">
                <a:solidFill>
                  <a:srgbClr val="002060"/>
                </a:solidFill>
                <a:latin typeface="Concert One"/>
              </a:rPr>
              <a:t>x</a:t>
            </a:r>
            <a:endParaRPr sz="2800" b="1" dirty="0">
              <a:solidFill>
                <a:srgbClr val="002060"/>
              </a:solidFill>
              <a:latin typeface="Concert One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333392" y="1156548"/>
            <a:ext cx="2874000" cy="22577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El valor </a:t>
            </a:r>
            <a:r>
              <a:rPr lang="es-CL" sz="2800" dirty="0">
                <a:solidFill>
                  <a:srgbClr val="002060"/>
                </a:solidFill>
                <a:ea typeface="Roboto Mono Regular"/>
                <a:sym typeface="Roboto Mono Regular"/>
              </a:rPr>
              <a:t>m</a:t>
            </a:r>
            <a:r>
              <a:rPr lang="es-CL" sz="1600" b="0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 representa la pendiente de la recta. Si </a:t>
            </a:r>
            <a:r>
              <a:rPr lang="es-CL" sz="2800" dirty="0">
                <a:solidFill>
                  <a:srgbClr val="002060"/>
                </a:solidFill>
                <a:ea typeface="Roboto Mono Regular"/>
                <a:sym typeface="Roboto Mono Regular"/>
              </a:rPr>
              <a:t>m˃0</a:t>
            </a:r>
            <a:r>
              <a:rPr lang="es-CL" sz="1600" b="0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, la recta es creciente y si </a:t>
            </a:r>
            <a:r>
              <a:rPr lang="es-CL" sz="2800" dirty="0">
                <a:solidFill>
                  <a:srgbClr val="002060"/>
                </a:solidFill>
                <a:ea typeface="Roboto Mono Regular"/>
                <a:sym typeface="Roboto Mono Regular"/>
              </a:rPr>
              <a:t>m˂0 </a:t>
            </a:r>
            <a:r>
              <a:rPr lang="es-CL" sz="1600" b="0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la recta es decreciente</a:t>
            </a:r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7"/>
          </p:nvPr>
        </p:nvSpPr>
        <p:spPr>
          <a:xfrm>
            <a:off x="779158" y="2821821"/>
            <a:ext cx="3265569" cy="1286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800" b="1" dirty="0">
                <a:solidFill>
                  <a:srgbClr val="002060"/>
                </a:solidFill>
                <a:latin typeface="Concert One"/>
              </a:rPr>
              <a:t>m≠0</a:t>
            </a:r>
            <a:r>
              <a:rPr lang="es-CL" dirty="0"/>
              <a:t>, corresponde a una recta que pasa por el origen O (0,0).</a:t>
            </a: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157383" y="1160342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8" grpId="0" build="p"/>
      <p:bldP spid="199" grpId="0"/>
      <p:bldP spid="20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2193084" y="851636"/>
            <a:ext cx="4757832" cy="1312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EL </a:t>
            </a:r>
            <a:r>
              <a:rPr lang="es-CL" sz="3200" dirty="0">
                <a:solidFill>
                  <a:srgbClr val="002060"/>
                </a:solidFill>
              </a:rPr>
              <a:t>DOMINIO</a:t>
            </a:r>
            <a:r>
              <a:rPr lang="es-CL" sz="3200" dirty="0"/>
              <a:t> DE UNA FUNCIÓN</a:t>
            </a: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0" y="25454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-1" y="1094572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93084" y="2037308"/>
            <a:ext cx="4671012" cy="66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Se expresa </a:t>
            </a:r>
            <a:r>
              <a:rPr lang="es-CL" dirty="0" err="1">
                <a:solidFill>
                  <a:srgbClr val="00B050"/>
                </a:solidFill>
              </a:rPr>
              <a:t>Dom</a:t>
            </a:r>
            <a:r>
              <a:rPr lang="es-CL" dirty="0">
                <a:solidFill>
                  <a:srgbClr val="00B050"/>
                </a:solidFill>
              </a:rPr>
              <a:t> f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2193084" y="2877312"/>
            <a:ext cx="4866084" cy="1152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/>
              <a:t>Es el conjunto de todos los elementos para los cuales la función está definida, es decir, los valores que la variable</a:t>
            </a:r>
            <a:r>
              <a:rPr lang="es-CL" b="1" dirty="0">
                <a:solidFill>
                  <a:srgbClr val="00B050"/>
                </a:solidFill>
              </a:rPr>
              <a:t> </a:t>
            </a:r>
            <a:r>
              <a:rPr lang="es-CL" sz="2800" b="1" dirty="0">
                <a:solidFill>
                  <a:srgbClr val="00B050"/>
                </a:solidFill>
                <a:latin typeface="Concert One"/>
                <a:sym typeface="Concert One"/>
              </a:rPr>
              <a:t>x</a:t>
            </a:r>
            <a:r>
              <a:rPr lang="es-CL" b="1" dirty="0">
                <a:solidFill>
                  <a:srgbClr val="00B050"/>
                </a:solidFill>
              </a:rPr>
              <a:t> </a:t>
            </a:r>
            <a:r>
              <a:rPr lang="es-CL" dirty="0"/>
              <a:t>puede tomar.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4" grpId="0"/>
      <p:bldP spid="2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497888" y="1509137"/>
            <a:ext cx="3877953" cy="5261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accent2"/>
              </a:buClr>
              <a:buSzPts val="4000"/>
              <a:buNone/>
            </a:pPr>
            <a:r>
              <a:rPr lang="es-CL" sz="4000" b="1" dirty="0">
                <a:solidFill>
                  <a:schemeClr val="accent2"/>
                </a:solidFill>
                <a:latin typeface="Concert One"/>
                <a:sym typeface="Concert One"/>
              </a:rPr>
              <a:t>Se expresa </a:t>
            </a:r>
            <a:r>
              <a:rPr lang="es-CL" sz="4000" b="1" dirty="0" err="1">
                <a:solidFill>
                  <a:srgbClr val="00B050"/>
                </a:solidFill>
                <a:latin typeface="Concert One"/>
                <a:sym typeface="Concert One"/>
              </a:rPr>
              <a:t>Rec</a:t>
            </a:r>
            <a:r>
              <a:rPr lang="es-CL" sz="4000" b="1" dirty="0">
                <a:solidFill>
                  <a:srgbClr val="00B050"/>
                </a:solidFill>
                <a:latin typeface="Concert One"/>
                <a:sym typeface="Concert One"/>
              </a:rPr>
              <a:t> f </a:t>
            </a:r>
            <a:endParaRPr sz="4000" b="1" dirty="0">
              <a:solidFill>
                <a:srgbClr val="00B050"/>
              </a:solidFill>
              <a:latin typeface="Concert One"/>
              <a:sym typeface="Concert One"/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543563" y="457139"/>
            <a:ext cx="3877954" cy="914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rgbClr val="002060"/>
                </a:solidFill>
              </a:rPr>
              <a:t>RECORRIDO DE UNA FUNCIÓN</a:t>
            </a: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6035670" y="792793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 rotWithShape="1">
          <a:blip r:embed="rId4">
            <a:alphaModFix/>
          </a:blip>
          <a:srcRect l="8880" r="18745"/>
          <a:stretch/>
        </p:blipFill>
        <p:spPr>
          <a:xfrm rot="473094">
            <a:off x="6061472" y="2640936"/>
            <a:ext cx="1304536" cy="1312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4" name="Google Shape;224;p33"/>
          <p:cNvSpPr/>
          <p:nvPr/>
        </p:nvSpPr>
        <p:spPr>
          <a:xfrm rot="-391042">
            <a:off x="5665714" y="244847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7174" y="1130536"/>
            <a:ext cx="1472268" cy="10881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6" name="Google Shape;226;p33"/>
          <p:cNvSpPr/>
          <p:nvPr/>
        </p:nvSpPr>
        <p:spPr>
          <a:xfrm rot="-2148808">
            <a:off x="5649174" y="107857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7449875" y="914336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8368682" flipH="1">
            <a:off x="4031433" y="3617802"/>
            <a:ext cx="1583846" cy="1347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01A1EC8-6C55-4743-A6E9-BE99754D90EA}"/>
              </a:ext>
            </a:extLst>
          </p:cNvPr>
          <p:cNvSpPr txBox="1"/>
          <p:nvPr/>
        </p:nvSpPr>
        <p:spPr>
          <a:xfrm>
            <a:off x="520428" y="2438426"/>
            <a:ext cx="395776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Es el conjunto de todos los valores que toma la variable dependiente</a:t>
            </a:r>
            <a:r>
              <a:rPr lang="es-CL" sz="3200" dirty="0">
                <a:solidFill>
                  <a:schemeClr val="dk2"/>
                </a:solidFill>
                <a:latin typeface="Roboto Mono Regular"/>
                <a:ea typeface="Roboto Mono Regular"/>
                <a:sym typeface="Roboto Mono Regular"/>
              </a:rPr>
              <a:t> </a:t>
            </a:r>
            <a:r>
              <a:rPr lang="es-CL" sz="3200" b="1" dirty="0">
                <a:solidFill>
                  <a:srgbClr val="00B050"/>
                </a:solidFill>
                <a:latin typeface="Concert One"/>
                <a:ea typeface="Roboto Mono Regular"/>
                <a:sym typeface="Roboto Mono Regular"/>
              </a:rPr>
              <a:t>y.</a:t>
            </a:r>
            <a:endParaRPr lang="es-CL" sz="2400" dirty="0">
              <a:solidFill>
                <a:schemeClr val="dk2"/>
              </a:solidFill>
              <a:latin typeface="Roboto Mono Regular"/>
              <a:ea typeface="Roboto Mono Regular"/>
              <a:sym typeface="Roboto Mono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uild="p"/>
      <p:bldP spid="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F1AD38C-DD6B-437E-9EEB-4957F4498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0931" y="595038"/>
            <a:ext cx="4136669" cy="4157583"/>
          </a:xfrm>
        </p:spPr>
        <p:txBody>
          <a:bodyPr/>
          <a:lstStyle/>
          <a:p>
            <a:pPr marL="127000" indent="0">
              <a:buNone/>
            </a:pPr>
            <a:r>
              <a:rPr lang="es-CL" dirty="0"/>
              <a:t>La función que describe ambas variables (medida del lado de un cuadrado y su perímetro)se puede expresar como:</a:t>
            </a:r>
          </a:p>
          <a:p>
            <a:pPr marL="127000" indent="0">
              <a:buNone/>
            </a:pPr>
            <a:endParaRPr lang="es-CL" dirty="0"/>
          </a:p>
          <a:p>
            <a:pPr marL="127000" indent="0" algn="ctr">
              <a:buNone/>
            </a:pPr>
            <a:r>
              <a:rPr lang="es-CL" sz="2400" dirty="0">
                <a:solidFill>
                  <a:srgbClr val="002060"/>
                </a:solidFill>
                <a:latin typeface="Concert One"/>
                <a:sym typeface="Concert One"/>
              </a:rPr>
              <a:t>f(x) = 4•x</a:t>
            </a:r>
          </a:p>
          <a:p>
            <a:pPr marL="127000" indent="0">
              <a:buNone/>
            </a:pPr>
            <a:endParaRPr lang="es-CL" dirty="0"/>
          </a:p>
          <a:p>
            <a:pPr marL="127000" indent="0">
              <a:buNone/>
            </a:pPr>
            <a:r>
              <a:rPr lang="es-CL" dirty="0"/>
              <a:t>Donde la variable independiente corresponde a la medida del lado del cuadrado y la medida dependiente corresponde al perímetro de dicho cuadrado.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7F44FB8-B2AD-467D-9F55-2AE4CC79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26" y="428958"/>
            <a:ext cx="4167986" cy="993441"/>
          </a:xfrm>
        </p:spPr>
        <p:txBody>
          <a:bodyPr/>
          <a:lstStyle/>
          <a:p>
            <a:r>
              <a:rPr lang="es-CL" sz="2400" b="0" dirty="0"/>
              <a:t>Para comprender el concepto de función se aplicará al siguiente ejemplo: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E99691-832F-42E7-B5BC-585957597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5" y="2686057"/>
            <a:ext cx="4019815" cy="16990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DF511C-7285-4EE3-8974-76B221D4B069}"/>
              </a:ext>
            </a:extLst>
          </p:cNvPr>
          <p:cNvSpPr txBox="1"/>
          <p:nvPr/>
        </p:nvSpPr>
        <p:spPr>
          <a:xfrm>
            <a:off x="632042" y="1567367"/>
            <a:ext cx="3773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rgbClr val="002060"/>
                </a:solidFill>
                <a:latin typeface="Roboto Mono Regular"/>
                <a:ea typeface="Roboto Mono Regular"/>
                <a:sym typeface="Roboto Mono Regular"/>
              </a:rPr>
              <a:t>Laura construyó cuadrados de madera y calculó el perímetro de cada uno. </a:t>
            </a:r>
          </a:p>
        </p:txBody>
      </p:sp>
    </p:spTree>
    <p:extLst>
      <p:ext uri="{BB962C8B-B14F-4D97-AF65-F5344CB8AC3E}">
        <p14:creationId xmlns:p14="http://schemas.microsoft.com/office/powerpoint/2010/main" val="3574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1215264" y="442411"/>
            <a:ext cx="7660512" cy="674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002060"/>
                </a:solidFill>
              </a:rPr>
              <a:t> </a:t>
            </a:r>
            <a:r>
              <a:rPr lang="es-CL" sz="2800" dirty="0">
                <a:solidFill>
                  <a:srgbClr val="002060"/>
                </a:solidFill>
                <a:latin typeface="Roboto Mono Regular"/>
                <a:ea typeface="Roboto Mono Regular"/>
                <a:sym typeface="Roboto Mono Regular"/>
              </a:rPr>
              <a:t>¿Cómo se representa una función dado el ejemplo de Laura? </a:t>
            </a:r>
            <a:endParaRPr sz="2800" dirty="0">
              <a:solidFill>
                <a:srgbClr val="002060"/>
              </a:solidFill>
              <a:latin typeface="Roboto Mono Regular"/>
              <a:ea typeface="Roboto Mono Regular"/>
              <a:sym typeface="Roboto Mono Regular"/>
            </a:endParaRPr>
          </a:p>
        </p:txBody>
      </p:sp>
      <p:grpSp>
        <p:nvGrpSpPr>
          <p:cNvPr id="236" name="Google Shape;236;p34"/>
          <p:cNvGrpSpPr/>
          <p:nvPr/>
        </p:nvGrpSpPr>
        <p:grpSpPr>
          <a:xfrm>
            <a:off x="6874933" y="1116470"/>
            <a:ext cx="1149193" cy="105099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543;p52">
            <a:extLst>
              <a:ext uri="{FF2B5EF4-FFF2-40B4-BE49-F238E27FC236}">
                <a16:creationId xmlns:a16="http://schemas.microsoft.com/office/drawing/2014/main" id="{D30FC4D9-C874-40BE-8765-49C9B87F8234}"/>
              </a:ext>
            </a:extLst>
          </p:cNvPr>
          <p:cNvSpPr txBox="1">
            <a:spLocks/>
          </p:cNvSpPr>
          <p:nvPr/>
        </p:nvSpPr>
        <p:spPr>
          <a:xfrm>
            <a:off x="1215264" y="1512016"/>
            <a:ext cx="6971465" cy="264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Clr>
                <a:schemeClr val="accent2"/>
              </a:buClr>
              <a:buSzPts val="4800"/>
            </a:pPr>
            <a:r>
              <a:rPr lang="es-CL" sz="3200" dirty="0">
                <a:solidFill>
                  <a:schemeClr val="accent2"/>
                </a:solidFill>
                <a:latin typeface="Concert One"/>
                <a:sym typeface="Concert One"/>
              </a:rPr>
              <a:t>1)Tabla de valores.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Pts val="4800"/>
            </a:pPr>
            <a:endParaRPr lang="es-CL" sz="900" dirty="0">
              <a:solidFill>
                <a:schemeClr val="accent2"/>
              </a:solidFill>
              <a:latin typeface="Concert One"/>
              <a:sym typeface="Concert One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ts val="4800"/>
            </a:pPr>
            <a:r>
              <a:rPr lang="es-CL" sz="3200" dirty="0">
                <a:solidFill>
                  <a:schemeClr val="accent2"/>
                </a:solidFill>
                <a:latin typeface="Concert One"/>
                <a:sym typeface="Concert One"/>
              </a:rPr>
              <a:t>2)Metáforas de máquinas.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Pts val="4800"/>
            </a:pPr>
            <a:endParaRPr lang="es-CL" sz="900" dirty="0">
              <a:solidFill>
                <a:schemeClr val="accent2"/>
              </a:solidFill>
              <a:latin typeface="Concert One"/>
              <a:sym typeface="Concert One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ts val="4800"/>
            </a:pPr>
            <a:r>
              <a:rPr lang="es-CL" sz="3200" dirty="0">
                <a:solidFill>
                  <a:schemeClr val="accent2"/>
                </a:solidFill>
                <a:latin typeface="Concert One"/>
                <a:sym typeface="Concert One"/>
              </a:rPr>
              <a:t>3)Plano cartesiano.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Pts val="4800"/>
            </a:pPr>
            <a:endParaRPr lang="es-CL" sz="900" dirty="0">
              <a:solidFill>
                <a:schemeClr val="accent2"/>
              </a:solidFill>
              <a:latin typeface="Concert One"/>
              <a:sym typeface="Concert One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ts val="4800"/>
            </a:pPr>
            <a:r>
              <a:rPr lang="es-CL" sz="3200" dirty="0">
                <a:solidFill>
                  <a:schemeClr val="accent2"/>
                </a:solidFill>
                <a:latin typeface="Concert One"/>
                <a:sym typeface="Concert One"/>
              </a:rPr>
              <a:t>4)Diagrama de </a:t>
            </a:r>
            <a:r>
              <a:rPr lang="es-CL" sz="3200" dirty="0" err="1">
                <a:solidFill>
                  <a:schemeClr val="accent2"/>
                </a:solidFill>
                <a:latin typeface="Concert One"/>
                <a:sym typeface="Concert One"/>
              </a:rPr>
              <a:t>Venn</a:t>
            </a:r>
            <a:r>
              <a:rPr lang="es-CL" sz="3200" dirty="0">
                <a:solidFill>
                  <a:schemeClr val="accent2"/>
                </a:solidFill>
                <a:latin typeface="Concert One"/>
                <a:sym typeface="Concert One"/>
              </a:rPr>
              <a:t>.</a:t>
            </a:r>
          </a:p>
          <a:p>
            <a:pPr marL="914400" indent="-914400">
              <a:lnSpc>
                <a:spcPct val="80000"/>
              </a:lnSpc>
              <a:buClr>
                <a:schemeClr val="accent2"/>
              </a:buClr>
              <a:buSzPts val="4800"/>
              <a:buAutoNum type="arabicParenR"/>
            </a:pPr>
            <a:endParaRPr lang="es-CL" sz="4800" b="1" dirty="0">
              <a:solidFill>
                <a:schemeClr val="accent2"/>
              </a:solidFill>
              <a:latin typeface="Concert One"/>
              <a:sym typeface="Concert One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1E56C2-D72E-4D87-BF9C-DCE49C4E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476" y="2527827"/>
            <a:ext cx="2032914" cy="185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build="p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subTitle" idx="1"/>
          </p:nvPr>
        </p:nvSpPr>
        <p:spPr>
          <a:xfrm>
            <a:off x="5181552" y="416228"/>
            <a:ext cx="3600872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C00000"/>
                </a:solidFill>
              </a:rPr>
              <a:t>Determina la función asociada a cada tabla de valores</a:t>
            </a:r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548230" y="478780"/>
            <a:ext cx="34142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1)Tabla de valores.</a:t>
            </a:r>
          </a:p>
        </p:txBody>
      </p:sp>
      <p:sp>
        <p:nvSpPr>
          <p:cNvPr id="255" name="Google Shape;255;p35"/>
          <p:cNvSpPr/>
          <p:nvPr/>
        </p:nvSpPr>
        <p:spPr>
          <a:xfrm rot="-2700000">
            <a:off x="7792236" y="3802273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6" name="Google Shape;256;p35"/>
          <p:cNvSpPr/>
          <p:nvPr/>
        </p:nvSpPr>
        <p:spPr>
          <a:xfrm rot="-2700000">
            <a:off x="5233076" y="412533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0378263-52EF-4E6A-A32E-23E0660F9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1" y="3246992"/>
            <a:ext cx="3691165" cy="7931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1A0B188-101E-4C39-A4EA-3D4BD010CB50}"/>
              </a:ext>
            </a:extLst>
          </p:cNvPr>
          <p:cNvSpPr txBox="1"/>
          <p:nvPr/>
        </p:nvSpPr>
        <p:spPr>
          <a:xfrm>
            <a:off x="521454" y="1052160"/>
            <a:ext cx="3637617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  <a:latin typeface="Roboto Mono Regular"/>
                <a:ea typeface="Roboto Mono Regular"/>
                <a:sym typeface="Roboto Mono Regular"/>
              </a:rPr>
              <a:t>Es una representación de datos, mediante pares ordenados, que expresan la </a:t>
            </a:r>
            <a:r>
              <a:rPr lang="es-CL" sz="1800" b="1" dirty="0">
                <a:solidFill>
                  <a:srgbClr val="00B050"/>
                </a:solidFill>
                <a:latin typeface="Roboto Mono Regular"/>
                <a:ea typeface="Roboto Mono Regular"/>
                <a:sym typeface="Roboto Mono Regular"/>
              </a:rPr>
              <a:t>relación existente entre dos magnitudes </a:t>
            </a:r>
            <a:r>
              <a:rPr lang="es-CL" sz="1800" dirty="0">
                <a:solidFill>
                  <a:srgbClr val="002060"/>
                </a:solidFill>
                <a:latin typeface="Roboto Mono Regular"/>
                <a:ea typeface="Roboto Mono Regular"/>
                <a:sym typeface="Roboto Mono Regular"/>
              </a:rPr>
              <a:t>o dos situaciones.</a:t>
            </a:r>
          </a:p>
          <a:p>
            <a:endParaRPr lang="es-CL" sz="500" b="1" dirty="0">
              <a:solidFill>
                <a:srgbClr val="002060"/>
              </a:solidFill>
              <a:latin typeface="Roboto Mono Regular"/>
              <a:ea typeface="Roboto Mono Regular"/>
              <a:sym typeface="Roboto Mono Regular"/>
            </a:endParaRPr>
          </a:p>
          <a:p>
            <a:r>
              <a:rPr lang="es-CL" sz="1800" dirty="0">
                <a:solidFill>
                  <a:srgbClr val="002060"/>
                </a:solidFill>
                <a:latin typeface="Roboto Mono Regular"/>
                <a:ea typeface="Roboto Mono Regular"/>
                <a:sym typeface="Roboto Mono Regular"/>
              </a:rPr>
              <a:t>Ejemplo: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262D04D-CA11-45BE-B0A7-F2D06C95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436" y="1269403"/>
            <a:ext cx="3784110" cy="5142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EFB-3694-4C42-8933-4E28A6E91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436" y="2017815"/>
            <a:ext cx="3784110" cy="5539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C668D17-3A34-42B4-B7D3-F59A6E4AC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209" y="2705461"/>
            <a:ext cx="3784110" cy="5415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5FE6B96-AD5D-4133-8FDD-72358B113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939" y="3042817"/>
            <a:ext cx="1650650" cy="1739785"/>
          </a:xfrm>
          <a:prstGeom prst="rect">
            <a:avLst/>
          </a:prstGeom>
        </p:spPr>
      </p:pic>
      <p:sp>
        <p:nvSpPr>
          <p:cNvPr id="22" name="Google Shape;273;p36">
            <a:extLst>
              <a:ext uri="{FF2B5EF4-FFF2-40B4-BE49-F238E27FC236}">
                <a16:creationId xmlns:a16="http://schemas.microsoft.com/office/drawing/2014/main" id="{A97020F0-5CF3-4010-8E3B-D45F648AF6F7}"/>
              </a:ext>
            </a:extLst>
          </p:cNvPr>
          <p:cNvSpPr txBox="1">
            <a:spLocks/>
          </p:cNvSpPr>
          <p:nvPr/>
        </p:nvSpPr>
        <p:spPr>
          <a:xfrm>
            <a:off x="6253538" y="3935438"/>
            <a:ext cx="953906" cy="54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CL" dirty="0"/>
              <a:t>Muy</a:t>
            </a:r>
          </a:p>
          <a:p>
            <a:pPr algn="r"/>
            <a:r>
              <a:rPr lang="es-CL" dirty="0"/>
              <a:t>bien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build="p"/>
      <p:bldP spid="253" grpId="0"/>
      <p:bldP spid="1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 idx="8"/>
          </p:nvPr>
        </p:nvSpPr>
        <p:spPr>
          <a:xfrm>
            <a:off x="423765" y="426226"/>
            <a:ext cx="39676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2)Metáfora de máquinas </a:t>
            </a:r>
            <a:endParaRPr dirty="0"/>
          </a:p>
        </p:txBody>
      </p:sp>
      <p:sp>
        <p:nvSpPr>
          <p:cNvPr id="266" name="Google Shape;266;p36"/>
          <p:cNvSpPr txBox="1">
            <a:spLocks noGrp="1"/>
          </p:cNvSpPr>
          <p:nvPr>
            <p:ph type="title" idx="4"/>
          </p:nvPr>
        </p:nvSpPr>
        <p:spPr>
          <a:xfrm rot="-695454">
            <a:off x="6525229" y="3921988"/>
            <a:ext cx="1283487" cy="614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logrado</a:t>
            </a:r>
            <a:endParaRPr sz="2000" dirty="0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267" name="Google Shape;267;p36"/>
          <p:cNvGrpSpPr/>
          <p:nvPr/>
        </p:nvGrpSpPr>
        <p:grpSpPr>
          <a:xfrm>
            <a:off x="8395505" y="391597"/>
            <a:ext cx="272906" cy="434118"/>
            <a:chOff x="1312450" y="4093350"/>
            <a:chExt cx="685350" cy="1090200"/>
          </a:xfrm>
        </p:grpSpPr>
        <p:sp>
          <p:nvSpPr>
            <p:cNvPr id="268" name="Google Shape;268;p36"/>
            <p:cNvSpPr/>
            <p:nvPr/>
          </p:nvSpPr>
          <p:spPr>
            <a:xfrm>
              <a:off x="1312450" y="4093350"/>
              <a:ext cx="685350" cy="1090200"/>
            </a:xfrm>
            <a:custGeom>
              <a:avLst/>
              <a:gdLst/>
              <a:ahLst/>
              <a:cxnLst/>
              <a:rect l="l" t="t" r="r" b="b"/>
              <a:pathLst>
                <a:path w="27414" h="43608" extrusionOk="0">
                  <a:moveTo>
                    <a:pt x="5201" y="10009"/>
                  </a:moveTo>
                  <a:lnTo>
                    <a:pt x="5201" y="10009"/>
                  </a:lnTo>
                  <a:cubicBezTo>
                    <a:pt x="5040" y="10996"/>
                    <a:pt x="5002" y="11987"/>
                    <a:pt x="5102" y="12937"/>
                  </a:cubicBezTo>
                  <a:cubicBezTo>
                    <a:pt x="5170" y="13571"/>
                    <a:pt x="5297" y="14196"/>
                    <a:pt x="5478" y="14807"/>
                  </a:cubicBezTo>
                  <a:cubicBezTo>
                    <a:pt x="4743" y="13294"/>
                    <a:pt x="4728" y="11634"/>
                    <a:pt x="5201" y="10009"/>
                  </a:cubicBezTo>
                  <a:close/>
                  <a:moveTo>
                    <a:pt x="15811" y="1265"/>
                  </a:moveTo>
                  <a:cubicBezTo>
                    <a:pt x="20541" y="1265"/>
                    <a:pt x="25145" y="5101"/>
                    <a:pt x="25884" y="9796"/>
                  </a:cubicBezTo>
                  <a:cubicBezTo>
                    <a:pt x="26649" y="14663"/>
                    <a:pt x="23581" y="19908"/>
                    <a:pt x="18734" y="21156"/>
                  </a:cubicBezTo>
                  <a:lnTo>
                    <a:pt x="18733" y="21156"/>
                  </a:lnTo>
                  <a:cubicBezTo>
                    <a:pt x="17919" y="21366"/>
                    <a:pt x="17082" y="21467"/>
                    <a:pt x="16245" y="21467"/>
                  </a:cubicBezTo>
                  <a:cubicBezTo>
                    <a:pt x="12150" y="21467"/>
                    <a:pt x="8059" y="19044"/>
                    <a:pt x="6641" y="15088"/>
                  </a:cubicBezTo>
                  <a:cubicBezTo>
                    <a:pt x="5469" y="11816"/>
                    <a:pt x="6172" y="7764"/>
                    <a:pt x="8270" y="4955"/>
                  </a:cubicBezTo>
                  <a:cubicBezTo>
                    <a:pt x="9623" y="3549"/>
                    <a:pt x="11222" y="2430"/>
                    <a:pt x="12774" y="1829"/>
                  </a:cubicBezTo>
                  <a:cubicBezTo>
                    <a:pt x="13408" y="1665"/>
                    <a:pt x="14061" y="1582"/>
                    <a:pt x="14715" y="1582"/>
                  </a:cubicBezTo>
                  <a:cubicBezTo>
                    <a:pt x="14773" y="1582"/>
                    <a:pt x="14831" y="1582"/>
                    <a:pt x="14889" y="1584"/>
                  </a:cubicBezTo>
                  <a:cubicBezTo>
                    <a:pt x="14890" y="1584"/>
                    <a:pt x="14891" y="1584"/>
                    <a:pt x="14891" y="1584"/>
                  </a:cubicBezTo>
                  <a:cubicBezTo>
                    <a:pt x="15042" y="1584"/>
                    <a:pt x="15084" y="1340"/>
                    <a:pt x="14936" y="1309"/>
                  </a:cubicBezTo>
                  <a:cubicBezTo>
                    <a:pt x="15228" y="1279"/>
                    <a:pt x="15519" y="1265"/>
                    <a:pt x="15811" y="1265"/>
                  </a:cubicBezTo>
                  <a:close/>
                  <a:moveTo>
                    <a:pt x="11744" y="28418"/>
                  </a:moveTo>
                  <a:lnTo>
                    <a:pt x="11744" y="28418"/>
                  </a:lnTo>
                  <a:cubicBezTo>
                    <a:pt x="12408" y="28787"/>
                    <a:pt x="13268" y="28878"/>
                    <a:pt x="14064" y="28978"/>
                  </a:cubicBezTo>
                  <a:cubicBezTo>
                    <a:pt x="13489" y="31053"/>
                    <a:pt x="12936" y="33136"/>
                    <a:pt x="12378" y="35217"/>
                  </a:cubicBezTo>
                  <a:lnTo>
                    <a:pt x="12377" y="35217"/>
                  </a:lnTo>
                  <a:lnTo>
                    <a:pt x="11752" y="37548"/>
                  </a:lnTo>
                  <a:cubicBezTo>
                    <a:pt x="11436" y="37515"/>
                    <a:pt x="11118" y="37500"/>
                    <a:pt x="10804" y="37432"/>
                  </a:cubicBezTo>
                  <a:cubicBezTo>
                    <a:pt x="10450" y="37354"/>
                    <a:pt x="10108" y="37230"/>
                    <a:pt x="9772" y="37098"/>
                  </a:cubicBezTo>
                  <a:cubicBezTo>
                    <a:pt x="9899" y="36422"/>
                    <a:pt x="10035" y="35749"/>
                    <a:pt x="10185" y="35077"/>
                  </a:cubicBezTo>
                  <a:cubicBezTo>
                    <a:pt x="10425" y="33999"/>
                    <a:pt x="10695" y="32928"/>
                    <a:pt x="10992" y="31864"/>
                  </a:cubicBezTo>
                  <a:cubicBezTo>
                    <a:pt x="11305" y="30745"/>
                    <a:pt x="11807" y="29661"/>
                    <a:pt x="11760" y="28491"/>
                  </a:cubicBezTo>
                  <a:cubicBezTo>
                    <a:pt x="11757" y="28467"/>
                    <a:pt x="11752" y="28442"/>
                    <a:pt x="11744" y="28418"/>
                  </a:cubicBezTo>
                  <a:close/>
                  <a:moveTo>
                    <a:pt x="9701" y="37483"/>
                  </a:moveTo>
                  <a:cubicBezTo>
                    <a:pt x="10246" y="37833"/>
                    <a:pt x="10942" y="38077"/>
                    <a:pt x="11595" y="38077"/>
                  </a:cubicBezTo>
                  <a:cubicBezTo>
                    <a:pt x="11600" y="38077"/>
                    <a:pt x="11605" y="38077"/>
                    <a:pt x="11609" y="38077"/>
                  </a:cubicBezTo>
                  <a:lnTo>
                    <a:pt x="11609" y="38077"/>
                  </a:lnTo>
                  <a:cubicBezTo>
                    <a:pt x="11580" y="38193"/>
                    <a:pt x="11549" y="38311"/>
                    <a:pt x="11517" y="38428"/>
                  </a:cubicBezTo>
                  <a:lnTo>
                    <a:pt x="11517" y="38427"/>
                  </a:lnTo>
                  <a:cubicBezTo>
                    <a:pt x="11470" y="38603"/>
                    <a:pt x="11418" y="38860"/>
                    <a:pt x="11359" y="39156"/>
                  </a:cubicBezTo>
                  <a:cubicBezTo>
                    <a:pt x="11204" y="39085"/>
                    <a:pt x="11033" y="39072"/>
                    <a:pt x="10858" y="39072"/>
                  </a:cubicBezTo>
                  <a:cubicBezTo>
                    <a:pt x="10752" y="39072"/>
                    <a:pt x="10645" y="39077"/>
                    <a:pt x="10540" y="39077"/>
                  </a:cubicBezTo>
                  <a:cubicBezTo>
                    <a:pt x="10481" y="39077"/>
                    <a:pt x="10423" y="39075"/>
                    <a:pt x="10366" y="39070"/>
                  </a:cubicBezTo>
                  <a:cubicBezTo>
                    <a:pt x="10056" y="39046"/>
                    <a:pt x="9752" y="38970"/>
                    <a:pt x="9446" y="38922"/>
                  </a:cubicBezTo>
                  <a:cubicBezTo>
                    <a:pt x="9465" y="38818"/>
                    <a:pt x="9482" y="38724"/>
                    <a:pt x="9492" y="38655"/>
                  </a:cubicBezTo>
                  <a:cubicBezTo>
                    <a:pt x="9556" y="38264"/>
                    <a:pt x="9631" y="37874"/>
                    <a:pt x="9701" y="37483"/>
                  </a:cubicBezTo>
                  <a:close/>
                  <a:moveTo>
                    <a:pt x="9371" y="39374"/>
                  </a:moveTo>
                  <a:cubicBezTo>
                    <a:pt x="9633" y="39480"/>
                    <a:pt x="9916" y="39543"/>
                    <a:pt x="10196" y="39580"/>
                  </a:cubicBezTo>
                  <a:cubicBezTo>
                    <a:pt x="10388" y="39606"/>
                    <a:pt x="10607" y="39642"/>
                    <a:pt x="10819" y="39642"/>
                  </a:cubicBezTo>
                  <a:cubicBezTo>
                    <a:pt x="10980" y="39642"/>
                    <a:pt x="11137" y="39622"/>
                    <a:pt x="11275" y="39560"/>
                  </a:cubicBezTo>
                  <a:lnTo>
                    <a:pt x="11275" y="39560"/>
                  </a:lnTo>
                  <a:cubicBezTo>
                    <a:pt x="11189" y="39985"/>
                    <a:pt x="11082" y="40437"/>
                    <a:pt x="10950" y="40815"/>
                  </a:cubicBezTo>
                  <a:cubicBezTo>
                    <a:pt x="10924" y="40814"/>
                    <a:pt x="10899" y="40814"/>
                    <a:pt x="10873" y="40814"/>
                  </a:cubicBezTo>
                  <a:cubicBezTo>
                    <a:pt x="10639" y="40814"/>
                    <a:pt x="10398" y="40862"/>
                    <a:pt x="10159" y="40862"/>
                  </a:cubicBezTo>
                  <a:cubicBezTo>
                    <a:pt x="10125" y="40862"/>
                    <a:pt x="10090" y="40861"/>
                    <a:pt x="10056" y="40859"/>
                  </a:cubicBezTo>
                  <a:cubicBezTo>
                    <a:pt x="9795" y="40841"/>
                    <a:pt x="9538" y="40801"/>
                    <a:pt x="9284" y="40736"/>
                  </a:cubicBezTo>
                  <a:cubicBezTo>
                    <a:pt x="9251" y="40301"/>
                    <a:pt x="9306" y="39796"/>
                    <a:pt x="9371" y="39374"/>
                  </a:cubicBezTo>
                  <a:close/>
                  <a:moveTo>
                    <a:pt x="9402" y="41289"/>
                  </a:moveTo>
                  <a:lnTo>
                    <a:pt x="9402" y="41289"/>
                  </a:lnTo>
                  <a:cubicBezTo>
                    <a:pt x="9559" y="41334"/>
                    <a:pt x="9718" y="41367"/>
                    <a:pt x="9881" y="41388"/>
                  </a:cubicBezTo>
                  <a:cubicBezTo>
                    <a:pt x="10049" y="41410"/>
                    <a:pt x="10255" y="41433"/>
                    <a:pt x="10462" y="41433"/>
                  </a:cubicBezTo>
                  <a:cubicBezTo>
                    <a:pt x="10528" y="41433"/>
                    <a:pt x="10593" y="41431"/>
                    <a:pt x="10658" y="41426"/>
                  </a:cubicBezTo>
                  <a:lnTo>
                    <a:pt x="10658" y="41426"/>
                  </a:lnTo>
                  <a:cubicBezTo>
                    <a:pt x="10569" y="41553"/>
                    <a:pt x="10471" y="41645"/>
                    <a:pt x="10362" y="41677"/>
                  </a:cubicBezTo>
                  <a:cubicBezTo>
                    <a:pt x="10234" y="41715"/>
                    <a:pt x="10121" y="41733"/>
                    <a:pt x="10020" y="41733"/>
                  </a:cubicBezTo>
                  <a:cubicBezTo>
                    <a:pt x="9703" y="41733"/>
                    <a:pt x="9511" y="41557"/>
                    <a:pt x="9402" y="41289"/>
                  </a:cubicBezTo>
                  <a:close/>
                  <a:moveTo>
                    <a:pt x="15893" y="1"/>
                  </a:moveTo>
                  <a:cubicBezTo>
                    <a:pt x="15395" y="1"/>
                    <a:pt x="14894" y="37"/>
                    <a:pt x="14392" y="112"/>
                  </a:cubicBezTo>
                  <a:cubicBezTo>
                    <a:pt x="8294" y="1027"/>
                    <a:pt x="1" y="10835"/>
                    <a:pt x="5909" y="16358"/>
                  </a:cubicBezTo>
                  <a:cubicBezTo>
                    <a:pt x="5961" y="16407"/>
                    <a:pt x="6017" y="16426"/>
                    <a:pt x="6069" y="16426"/>
                  </a:cubicBezTo>
                  <a:cubicBezTo>
                    <a:pt x="6083" y="16426"/>
                    <a:pt x="6096" y="16425"/>
                    <a:pt x="6110" y="16423"/>
                  </a:cubicBezTo>
                  <a:cubicBezTo>
                    <a:pt x="7517" y="19288"/>
                    <a:pt x="10185" y="21363"/>
                    <a:pt x="13288" y="22188"/>
                  </a:cubicBezTo>
                  <a:cubicBezTo>
                    <a:pt x="12902" y="23062"/>
                    <a:pt x="12749" y="24055"/>
                    <a:pt x="12540" y="24979"/>
                  </a:cubicBezTo>
                  <a:cubicBezTo>
                    <a:pt x="12385" y="25662"/>
                    <a:pt x="12080" y="26433"/>
                    <a:pt x="12061" y="27162"/>
                  </a:cubicBezTo>
                  <a:cubicBezTo>
                    <a:pt x="11762" y="27201"/>
                    <a:pt x="11473" y="27285"/>
                    <a:pt x="11204" y="27442"/>
                  </a:cubicBezTo>
                  <a:cubicBezTo>
                    <a:pt x="11018" y="27550"/>
                    <a:pt x="11015" y="27777"/>
                    <a:pt x="11142" y="27928"/>
                  </a:cubicBezTo>
                  <a:cubicBezTo>
                    <a:pt x="11145" y="27935"/>
                    <a:pt x="11150" y="27938"/>
                    <a:pt x="11155" y="27944"/>
                  </a:cubicBezTo>
                  <a:cubicBezTo>
                    <a:pt x="11028" y="27948"/>
                    <a:pt x="10910" y="28008"/>
                    <a:pt x="10832" y="28108"/>
                  </a:cubicBezTo>
                  <a:cubicBezTo>
                    <a:pt x="9928" y="29229"/>
                    <a:pt x="9683" y="30715"/>
                    <a:pt x="9312" y="32089"/>
                  </a:cubicBezTo>
                  <a:cubicBezTo>
                    <a:pt x="8852" y="33796"/>
                    <a:pt x="8465" y="35519"/>
                    <a:pt x="8149" y="37259"/>
                  </a:cubicBezTo>
                  <a:cubicBezTo>
                    <a:pt x="7935" y="38433"/>
                    <a:pt x="7369" y="40158"/>
                    <a:pt x="7613" y="41356"/>
                  </a:cubicBezTo>
                  <a:cubicBezTo>
                    <a:pt x="7832" y="42434"/>
                    <a:pt x="8920" y="43013"/>
                    <a:pt x="9873" y="43417"/>
                  </a:cubicBezTo>
                  <a:cubicBezTo>
                    <a:pt x="10183" y="43548"/>
                    <a:pt x="10458" y="43608"/>
                    <a:pt x="10702" y="43608"/>
                  </a:cubicBezTo>
                  <a:cubicBezTo>
                    <a:pt x="12509" y="43608"/>
                    <a:pt x="12630" y="40342"/>
                    <a:pt x="13029" y="38845"/>
                  </a:cubicBezTo>
                  <a:cubicBezTo>
                    <a:pt x="13941" y="35420"/>
                    <a:pt x="14878" y="31999"/>
                    <a:pt x="15749" y="28562"/>
                  </a:cubicBezTo>
                  <a:cubicBezTo>
                    <a:pt x="15842" y="28197"/>
                    <a:pt x="15632" y="27698"/>
                    <a:pt x="15220" y="27630"/>
                  </a:cubicBezTo>
                  <a:cubicBezTo>
                    <a:pt x="14854" y="27569"/>
                    <a:pt x="14466" y="27473"/>
                    <a:pt x="14071" y="27380"/>
                  </a:cubicBezTo>
                  <a:cubicBezTo>
                    <a:pt x="14478" y="25797"/>
                    <a:pt x="14896" y="24136"/>
                    <a:pt x="15010" y="22508"/>
                  </a:cubicBezTo>
                  <a:cubicBezTo>
                    <a:pt x="15443" y="22557"/>
                    <a:pt x="15877" y="22582"/>
                    <a:pt x="16312" y="22582"/>
                  </a:cubicBezTo>
                  <a:cubicBezTo>
                    <a:pt x="16645" y="22582"/>
                    <a:pt x="16978" y="22568"/>
                    <a:pt x="17310" y="22539"/>
                  </a:cubicBezTo>
                  <a:cubicBezTo>
                    <a:pt x="23190" y="22007"/>
                    <a:pt x="27413" y="16567"/>
                    <a:pt x="27170" y="10774"/>
                  </a:cubicBezTo>
                  <a:cubicBezTo>
                    <a:pt x="26925" y="4930"/>
                    <a:pt x="21682" y="1"/>
                    <a:pt x="1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477975" y="4161250"/>
              <a:ext cx="487250" cy="450450"/>
            </a:xfrm>
            <a:custGeom>
              <a:avLst/>
              <a:gdLst/>
              <a:ahLst/>
              <a:cxnLst/>
              <a:rect l="l" t="t" r="r" b="b"/>
              <a:pathLst>
                <a:path w="19490" h="18018" extrusionOk="0">
                  <a:moveTo>
                    <a:pt x="1614" y="7205"/>
                  </a:moveTo>
                  <a:cubicBezTo>
                    <a:pt x="1122" y="9193"/>
                    <a:pt x="1161" y="11265"/>
                    <a:pt x="1871" y="12865"/>
                  </a:cubicBezTo>
                  <a:cubicBezTo>
                    <a:pt x="1911" y="12957"/>
                    <a:pt x="1956" y="13046"/>
                    <a:pt x="2001" y="13135"/>
                  </a:cubicBezTo>
                  <a:cubicBezTo>
                    <a:pt x="1442" y="12197"/>
                    <a:pt x="1127" y="11132"/>
                    <a:pt x="1088" y="10040"/>
                  </a:cubicBezTo>
                  <a:cubicBezTo>
                    <a:pt x="1052" y="9061"/>
                    <a:pt x="1251" y="8105"/>
                    <a:pt x="1614" y="7205"/>
                  </a:cubicBezTo>
                  <a:close/>
                  <a:moveTo>
                    <a:pt x="8769" y="1099"/>
                  </a:moveTo>
                  <a:cubicBezTo>
                    <a:pt x="10213" y="1099"/>
                    <a:pt x="11739" y="1834"/>
                    <a:pt x="12928" y="2514"/>
                  </a:cubicBezTo>
                  <a:cubicBezTo>
                    <a:pt x="15190" y="3806"/>
                    <a:pt x="17154" y="5801"/>
                    <a:pt x="17151" y="8562"/>
                  </a:cubicBezTo>
                  <a:cubicBezTo>
                    <a:pt x="17150" y="11027"/>
                    <a:pt x="16062" y="14041"/>
                    <a:pt x="14176" y="15676"/>
                  </a:cubicBezTo>
                  <a:cubicBezTo>
                    <a:pt x="13112" y="16598"/>
                    <a:pt x="11835" y="16976"/>
                    <a:pt x="10526" y="16976"/>
                  </a:cubicBezTo>
                  <a:cubicBezTo>
                    <a:pt x="8796" y="16976"/>
                    <a:pt x="7009" y="16315"/>
                    <a:pt x="5579" y="15381"/>
                  </a:cubicBezTo>
                  <a:cubicBezTo>
                    <a:pt x="2756" y="13536"/>
                    <a:pt x="1781" y="10776"/>
                    <a:pt x="2574" y="7531"/>
                  </a:cubicBezTo>
                  <a:cubicBezTo>
                    <a:pt x="2925" y="6098"/>
                    <a:pt x="3537" y="4567"/>
                    <a:pt x="4464" y="3322"/>
                  </a:cubicBezTo>
                  <a:cubicBezTo>
                    <a:pt x="4471" y="3316"/>
                    <a:pt x="4477" y="3308"/>
                    <a:pt x="4485" y="3302"/>
                  </a:cubicBezTo>
                  <a:cubicBezTo>
                    <a:pt x="5475" y="2436"/>
                    <a:pt x="6694" y="1440"/>
                    <a:pt x="8014" y="1172"/>
                  </a:cubicBezTo>
                  <a:cubicBezTo>
                    <a:pt x="8262" y="1122"/>
                    <a:pt x="8514" y="1099"/>
                    <a:pt x="8769" y="1099"/>
                  </a:cubicBezTo>
                  <a:close/>
                  <a:moveTo>
                    <a:pt x="8887" y="1"/>
                  </a:moveTo>
                  <a:cubicBezTo>
                    <a:pt x="8837" y="1"/>
                    <a:pt x="8788" y="1"/>
                    <a:pt x="8738" y="3"/>
                  </a:cubicBezTo>
                  <a:cubicBezTo>
                    <a:pt x="6181" y="71"/>
                    <a:pt x="3888" y="2245"/>
                    <a:pt x="2440" y="4180"/>
                  </a:cubicBezTo>
                  <a:cubicBezTo>
                    <a:pt x="877" y="6267"/>
                    <a:pt x="1" y="8911"/>
                    <a:pt x="661" y="11505"/>
                  </a:cubicBezTo>
                  <a:cubicBezTo>
                    <a:pt x="1175" y="13521"/>
                    <a:pt x="2542" y="15297"/>
                    <a:pt x="4474" y="15997"/>
                  </a:cubicBezTo>
                  <a:cubicBezTo>
                    <a:pt x="6169" y="17258"/>
                    <a:pt x="8337" y="18017"/>
                    <a:pt x="10414" y="18017"/>
                  </a:cubicBezTo>
                  <a:cubicBezTo>
                    <a:pt x="12074" y="18017"/>
                    <a:pt x="13676" y="17532"/>
                    <a:pt x="14932" y="16430"/>
                  </a:cubicBezTo>
                  <a:cubicBezTo>
                    <a:pt x="18721" y="13109"/>
                    <a:pt x="19489" y="6595"/>
                    <a:pt x="15668" y="3108"/>
                  </a:cubicBezTo>
                  <a:cubicBezTo>
                    <a:pt x="13933" y="1526"/>
                    <a:pt x="11308" y="1"/>
                    <a:pt x="8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36"/>
          <p:cNvSpPr txBox="1">
            <a:spLocks noGrp="1"/>
          </p:cNvSpPr>
          <p:nvPr>
            <p:ph type="subTitle" idx="1"/>
          </p:nvPr>
        </p:nvSpPr>
        <p:spPr>
          <a:xfrm>
            <a:off x="423765" y="923315"/>
            <a:ext cx="3917121" cy="3837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dirty="0"/>
              <a:t>Es una forma de representación de una función.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dirty="0"/>
              <a:t>Contiene una expresión algebraica en su interior.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dirty="0"/>
              <a:t>Posee una entrada  en donde se ingresa un determinado número y una salida en donde egresa otro valor</a:t>
            </a:r>
            <a:r>
              <a:rPr lang="es-CL" sz="2000" dirty="0"/>
              <a:t>.</a:t>
            </a:r>
            <a:endParaRPr sz="2000" dirty="0"/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 idx="2"/>
          </p:nvPr>
        </p:nvSpPr>
        <p:spPr>
          <a:xfrm>
            <a:off x="4893427" y="534629"/>
            <a:ext cx="3826807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002060"/>
                </a:solidFill>
              </a:rPr>
              <a:t>C</a:t>
            </a:r>
            <a:r>
              <a:rPr lang="en" dirty="0">
                <a:solidFill>
                  <a:srgbClr val="002060"/>
                </a:solidFill>
              </a:rPr>
              <a:t>alcula los valores de egreso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6966029" y="3839416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D9C413C-C21B-4869-9F93-45722E97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68" y="3691329"/>
            <a:ext cx="5190221" cy="9504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0C2C3C-F7D1-4F3B-ABB1-8F70B46D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27" y="2291891"/>
            <a:ext cx="3922800" cy="84119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BFD6688-6EC7-4A15-91BA-C736EF74C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173" y="1194902"/>
            <a:ext cx="3976857" cy="90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6" grpId="0"/>
      <p:bldP spid="274" grpId="0" uiExpand="1" build="p"/>
      <p:bldP spid="275" grpId="0"/>
    </p:bldLst>
  </p:timing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578</Words>
  <Application>Microsoft Office PowerPoint</Application>
  <PresentationFormat>Presentación en pantalla (16:9)</PresentationFormat>
  <Paragraphs>64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Concert One</vt:lpstr>
      <vt:lpstr>Proxima Nova Semibold</vt:lpstr>
      <vt:lpstr>Anonymous Pro</vt:lpstr>
      <vt:lpstr>Arial</vt:lpstr>
      <vt:lpstr>Times New Roman</vt:lpstr>
      <vt:lpstr>Calibri</vt:lpstr>
      <vt:lpstr>Roboto Mono Regular</vt:lpstr>
      <vt:lpstr>Proxima Nova</vt:lpstr>
      <vt:lpstr>Coming Soon</vt:lpstr>
      <vt:lpstr>Notebook Lesson</vt:lpstr>
      <vt:lpstr>Slidesgo Final Pages</vt:lpstr>
      <vt:lpstr>FUNCIONES</vt:lpstr>
      <vt:lpstr>Funciones y variables</vt:lpstr>
      <vt:lpstr>Un función lineal se expresa:  </vt:lpstr>
      <vt:lpstr>EL DOMINIO DE UNA FUNCIÓN</vt:lpstr>
      <vt:lpstr>RECORRIDO DE UNA FUNCIÓN</vt:lpstr>
      <vt:lpstr>Para comprender el concepto de función se aplicará al siguiente ejemplo:</vt:lpstr>
      <vt:lpstr>Presentación de PowerPoint</vt:lpstr>
      <vt:lpstr>1)Tabla de valores.</vt:lpstr>
      <vt:lpstr>2)Metáfora de máquinas </vt:lpstr>
      <vt:lpstr>3)Plano cartesiano.</vt:lpstr>
      <vt:lpstr>Representa los valores de la tabla en el plano cartesiano.</vt:lpstr>
      <vt:lpstr>Presentación de PowerPoint</vt:lpstr>
      <vt:lpstr>Conéctate, aprende, crece…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</dc:title>
  <dc:creator>Yosselyn</dc:creator>
  <cp:lastModifiedBy>caropiz</cp:lastModifiedBy>
  <cp:revision>20</cp:revision>
  <dcterms:modified xsi:type="dcterms:W3CDTF">2020-08-21T15:58:36Z</dcterms:modified>
</cp:coreProperties>
</file>