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11"/>
  </p:notesMasterIdLst>
  <p:sldIdLst>
    <p:sldId id="256" r:id="rId2"/>
    <p:sldId id="257" r:id="rId3"/>
    <p:sldId id="259" r:id="rId4"/>
    <p:sldId id="261" r:id="rId5"/>
    <p:sldId id="263" r:id="rId6"/>
    <p:sldId id="265" r:id="rId7"/>
    <p:sldId id="278" r:id="rId8"/>
    <p:sldId id="264" r:id="rId9"/>
    <p:sldId id="277" r:id="rId10"/>
  </p:sldIdLst>
  <p:sldSz cx="9144000" cy="5143500" type="screen16x9"/>
  <p:notesSz cx="6858000" cy="9144000"/>
  <p:embeddedFontLst>
    <p:embeddedFont>
      <p:font typeface="Abel" panose="020B0604020202020204" charset="0"/>
      <p:regular r:id="rId12"/>
    </p:embeddedFont>
    <p:embeddedFont>
      <p:font typeface="Cambria Math" panose="02040503050406030204" pitchFamily="18" charset="0"/>
      <p:regular r:id="rId13"/>
    </p:embeddedFont>
    <p:embeddedFont>
      <p:font typeface="Fira Sans Extra Condensed Medium" panose="020B0604020202020204" charset="0"/>
      <p:regular r:id="rId14"/>
      <p:bold r:id="rId15"/>
      <p:italic r:id="rId16"/>
      <p:boldItalic r:id="rId17"/>
    </p:embeddedFont>
    <p:embeddedFont>
      <p:font typeface="Oswald Regular" panose="020B0604020202020204" charset="0"/>
      <p:regular r:id="rId18"/>
      <p:bold r:id="rId19"/>
    </p:embeddedFont>
    <p:embeddedFont>
      <p:font typeface="Passion One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7080"/>
    <a:srgbClr val="FFDB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2E51C6-7424-414A-9C79-0E19EF828C32}">
  <a:tblStyle styleId="{822E51C6-7424-414A-9C79-0E19EF828C3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0" autoAdjust="0"/>
  </p:normalViewPr>
  <p:slideViewPr>
    <p:cSldViewPr snapToGrid="0">
      <p:cViewPr varScale="1">
        <p:scale>
          <a:sx n="91" d="100"/>
          <a:sy n="91" d="100"/>
        </p:scale>
        <p:origin x="11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ba6db7e3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ba6db7e3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7b68ffdf2_2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7b68ffdf2_2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7b68ffdf2_2_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7b68ffdf2_2_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7b68ffdf2_2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7b68ffdf2_2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17abcd53c_4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17abcd53c_4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7c365f9a0_1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7c365f9a0_1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57c365f9a0_1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57c365f9a0_1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ba6db7e3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ba6db7e3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4938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OPENING 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5186712" y="2164600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5B72B7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rgbClr val="5B72B7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rgbClr val="5B72B7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73440" y="154175"/>
            <a:ext cx="6823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Passion One"/>
              <a:buNone/>
              <a:defRPr sz="600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6000"/>
              <a:buFont typeface="Oswald Regular"/>
              <a:buNone/>
              <a:defRPr sz="60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01034" y="1874888"/>
            <a:ext cx="3308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409319" y="1536464"/>
            <a:ext cx="11232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 idx="3"/>
          </p:nvPr>
        </p:nvSpPr>
        <p:spPr>
          <a:xfrm>
            <a:off x="100968" y="2690804"/>
            <a:ext cx="3308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4" hasCustomPrompt="1"/>
          </p:nvPr>
        </p:nvSpPr>
        <p:spPr>
          <a:xfrm>
            <a:off x="3409326" y="2689002"/>
            <a:ext cx="1123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 idx="5"/>
          </p:nvPr>
        </p:nvSpPr>
        <p:spPr>
          <a:xfrm>
            <a:off x="5510850" y="1885925"/>
            <a:ext cx="3402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4800"/>
              <a:buNone/>
              <a:defRPr sz="48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6" hasCustomPrompt="1"/>
          </p:nvPr>
        </p:nvSpPr>
        <p:spPr>
          <a:xfrm>
            <a:off x="4387644" y="1536464"/>
            <a:ext cx="11232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ctrTitle" idx="7"/>
          </p:nvPr>
        </p:nvSpPr>
        <p:spPr>
          <a:xfrm>
            <a:off x="5510853" y="2675492"/>
            <a:ext cx="18942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8" hasCustomPrompt="1"/>
          </p:nvPr>
        </p:nvSpPr>
        <p:spPr>
          <a:xfrm>
            <a:off x="4387651" y="2689002"/>
            <a:ext cx="1123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Fira Sans Extra Condensed Medium"/>
              <a:buNone/>
              <a:defRPr sz="3600">
                <a:solidFill>
                  <a:srgbClr val="F9E9D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cxnSp>
        <p:nvCxnSpPr>
          <p:cNvPr id="20" name="Google Shape;20;p3"/>
          <p:cNvCxnSpPr/>
          <p:nvPr/>
        </p:nvCxnSpPr>
        <p:spPr>
          <a:xfrm>
            <a:off x="4490600" y="803950"/>
            <a:ext cx="0" cy="3443400"/>
          </a:xfrm>
          <a:prstGeom prst="straightConnector1">
            <a:avLst/>
          </a:prstGeom>
          <a:noFill/>
          <a:ln w="19050" cap="flat" cmpd="sng">
            <a:solidFill>
              <a:srgbClr val="F9E9D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ctrTitle"/>
          </p:nvPr>
        </p:nvSpPr>
        <p:spPr>
          <a:xfrm>
            <a:off x="3829951" y="3067325"/>
            <a:ext cx="28755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2321100" y="2696375"/>
            <a:ext cx="4501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ITLE_1_1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subTitle" idx="1"/>
          </p:nvPr>
        </p:nvSpPr>
        <p:spPr>
          <a:xfrm>
            <a:off x="5465045" y="2454993"/>
            <a:ext cx="29130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ubTitle" idx="2"/>
          </p:nvPr>
        </p:nvSpPr>
        <p:spPr>
          <a:xfrm>
            <a:off x="3069563" y="2454993"/>
            <a:ext cx="29130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3"/>
          </p:nvPr>
        </p:nvSpPr>
        <p:spPr>
          <a:xfrm>
            <a:off x="674038" y="2454993"/>
            <a:ext cx="2913000" cy="61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4"/>
          </p:nvPr>
        </p:nvSpPr>
        <p:spPr>
          <a:xfrm>
            <a:off x="3617650" y="2716163"/>
            <a:ext cx="181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ubTitle" idx="5"/>
          </p:nvPr>
        </p:nvSpPr>
        <p:spPr>
          <a:xfrm>
            <a:off x="1222163" y="2716163"/>
            <a:ext cx="181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6"/>
          </p:nvPr>
        </p:nvSpPr>
        <p:spPr>
          <a:xfrm>
            <a:off x="6013138" y="2716175"/>
            <a:ext cx="1816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ctrTitle"/>
          </p:nvPr>
        </p:nvSpPr>
        <p:spPr>
          <a:xfrm>
            <a:off x="430975" y="817500"/>
            <a:ext cx="8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2400"/>
              <a:buNone/>
              <a:defRPr sz="2400">
                <a:solidFill>
                  <a:srgbClr val="F9E9D9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800"/>
              <a:buNone/>
              <a:defRPr sz="18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+ TEXT ">
  <p:cSld name="TITLE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 txBox="1">
            <a:spLocks noGrp="1"/>
          </p:cNvSpPr>
          <p:nvPr>
            <p:ph type="subTitle" idx="1"/>
          </p:nvPr>
        </p:nvSpPr>
        <p:spPr>
          <a:xfrm>
            <a:off x="3973375" y="1224188"/>
            <a:ext cx="4365900" cy="2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2"/>
          </p:nvPr>
        </p:nvSpPr>
        <p:spPr>
          <a:xfrm>
            <a:off x="3973375" y="2250175"/>
            <a:ext cx="4365900" cy="2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title" hasCustomPrompt="1"/>
          </p:nvPr>
        </p:nvSpPr>
        <p:spPr>
          <a:xfrm>
            <a:off x="5074075" y="1475150"/>
            <a:ext cx="3265200" cy="89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4" name="Google Shape;44;p9"/>
          <p:cNvSpPr txBox="1">
            <a:spLocks noGrp="1"/>
          </p:cNvSpPr>
          <p:nvPr>
            <p:ph type="title" idx="3" hasCustomPrompt="1"/>
          </p:nvPr>
        </p:nvSpPr>
        <p:spPr>
          <a:xfrm>
            <a:off x="5074075" y="417775"/>
            <a:ext cx="3265200" cy="9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4"/>
          </p:nvPr>
        </p:nvSpPr>
        <p:spPr>
          <a:xfrm>
            <a:off x="2685425" y="3276163"/>
            <a:ext cx="4365900" cy="2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5"/>
          </p:nvPr>
        </p:nvSpPr>
        <p:spPr>
          <a:xfrm>
            <a:off x="2685425" y="4270763"/>
            <a:ext cx="4365900" cy="2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title" idx="6" hasCustomPrompt="1"/>
          </p:nvPr>
        </p:nvSpPr>
        <p:spPr>
          <a:xfrm>
            <a:off x="2685425" y="3527175"/>
            <a:ext cx="3265200" cy="89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9"/>
          <p:cNvSpPr txBox="1">
            <a:spLocks noGrp="1"/>
          </p:cNvSpPr>
          <p:nvPr>
            <p:ph type="title" idx="7" hasCustomPrompt="1"/>
          </p:nvPr>
        </p:nvSpPr>
        <p:spPr>
          <a:xfrm>
            <a:off x="2685425" y="2465926"/>
            <a:ext cx="3265200" cy="9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None/>
              <a:defRPr sz="3600">
                <a:solidFill>
                  <a:srgbClr val="F9E9D9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_1_1_1_2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subTitle" idx="1"/>
          </p:nvPr>
        </p:nvSpPr>
        <p:spPr>
          <a:xfrm>
            <a:off x="4899825" y="2480450"/>
            <a:ext cx="27594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ctrTitle"/>
          </p:nvPr>
        </p:nvSpPr>
        <p:spPr>
          <a:xfrm>
            <a:off x="430975" y="817500"/>
            <a:ext cx="8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3">
  <p:cSld name="TITLE_1_1_1_2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/>
          <p:nvPr/>
        </p:nvSpPr>
        <p:spPr>
          <a:xfrm>
            <a:off x="1957050" y="3455125"/>
            <a:ext cx="5229900" cy="1056000"/>
          </a:xfrm>
          <a:prstGeom prst="rect">
            <a:avLst/>
          </a:prstGeom>
          <a:solidFill>
            <a:srgbClr val="5B72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ubTitle" idx="1"/>
          </p:nvPr>
        </p:nvSpPr>
        <p:spPr>
          <a:xfrm>
            <a:off x="2189400" y="3800650"/>
            <a:ext cx="4765200" cy="36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1200"/>
              <a:buNone/>
              <a:defRPr sz="1200">
                <a:solidFill>
                  <a:srgbClr val="F9E9D9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ctrTitle"/>
          </p:nvPr>
        </p:nvSpPr>
        <p:spPr>
          <a:xfrm>
            <a:off x="430975" y="817500"/>
            <a:ext cx="8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400"/>
              <a:buNone/>
              <a:defRPr sz="2400">
                <a:solidFill>
                  <a:srgbClr val="5B72B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800"/>
              <a:buNone/>
              <a:defRPr sz="1800">
                <a:solidFill>
                  <a:srgbClr val="5B72B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Passion One"/>
              <a:buNone/>
              <a:defRPr sz="280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2800"/>
              <a:buFont typeface="Oswald Regular"/>
              <a:buNone/>
              <a:defRPr sz="2800">
                <a:solidFill>
                  <a:srgbClr val="5B72B7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■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■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●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B72B7"/>
              </a:buClr>
              <a:buSzPts val="1200"/>
              <a:buFont typeface="Abel"/>
              <a:buChar char="○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B72B7"/>
              </a:buClr>
              <a:buSzPts val="1200"/>
              <a:buFont typeface="Abel"/>
              <a:buChar char="■"/>
              <a:defRPr sz="1200">
                <a:solidFill>
                  <a:srgbClr val="5B72B7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5" r:id="rId5"/>
    <p:sldLayoutId id="2147483656" r:id="rId6"/>
    <p:sldLayoutId id="2147483657" r:id="rId7"/>
    <p:sldLayoutId id="214748366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ctrTitle"/>
          </p:nvPr>
        </p:nvSpPr>
        <p:spPr>
          <a:xfrm>
            <a:off x="1875650" y="540351"/>
            <a:ext cx="6672869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800" dirty="0">
                <a:solidFill>
                  <a:srgbClr val="5B72B7"/>
                </a:solidFill>
                <a:latin typeface="Passion One"/>
                <a:ea typeface="Passion One"/>
                <a:cs typeface="Passion One"/>
                <a:sym typeface="Passion One"/>
              </a:rPr>
              <a:t>TEOREMA DE PITAGORAS </a:t>
            </a:r>
            <a:endParaRPr sz="8800" dirty="0">
              <a:solidFill>
                <a:srgbClr val="5B72B7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100" name="Google Shape;100;p23"/>
          <p:cNvSpPr txBox="1">
            <a:spLocks noGrp="1"/>
          </p:cNvSpPr>
          <p:nvPr>
            <p:ph type="subTitle" idx="1"/>
          </p:nvPr>
        </p:nvSpPr>
        <p:spPr>
          <a:xfrm>
            <a:off x="3817058" y="2767929"/>
            <a:ext cx="3317239" cy="5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ts val="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 b="1" dirty="0">
                <a:solidFill>
                  <a:srgbClr val="F17080"/>
                </a:solidFill>
              </a:rPr>
              <a:t>OCTAVO BÁSICO</a:t>
            </a:r>
          </a:p>
          <a:p>
            <a:pPr marL="0" lvl="0" indent="0" algn="ctr" rtl="0">
              <a:lnSpc>
                <a:spcPts val="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2000" b="1" dirty="0">
                <a:solidFill>
                  <a:srgbClr val="F17080"/>
                </a:solidFill>
              </a:rPr>
              <a:t>SEMANA 23 Y 24 </a:t>
            </a:r>
            <a:endParaRPr sz="2000" b="1" dirty="0">
              <a:solidFill>
                <a:srgbClr val="F17080"/>
              </a:solidFill>
            </a:endParaRPr>
          </a:p>
        </p:txBody>
      </p:sp>
      <p:pic>
        <p:nvPicPr>
          <p:cNvPr id="2" name="Imagen 1" descr="Resultado de imagen para insignia colegio republica argentina rancagua">
            <a:extLst>
              <a:ext uri="{FF2B5EF4-FFF2-40B4-BE49-F238E27FC236}">
                <a16:creationId xmlns:a16="http://schemas.microsoft.com/office/drawing/2014/main" id="{37BECF28-BF77-4506-95B1-12C035D835C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353" y="3477438"/>
            <a:ext cx="1361180" cy="150570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895DDB4-6C80-4A04-B99B-6135C6467028}"/>
              </a:ext>
            </a:extLst>
          </p:cNvPr>
          <p:cNvSpPr txBox="1"/>
          <p:nvPr/>
        </p:nvSpPr>
        <p:spPr>
          <a:xfrm>
            <a:off x="135467" y="3477438"/>
            <a:ext cx="5520267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CL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assion One" panose="020B0604020202020204" charset="0"/>
              </a:rPr>
              <a:t>MA08 OA 12 </a:t>
            </a:r>
          </a:p>
          <a:p>
            <a:pPr algn="just"/>
            <a:r>
              <a:rPr lang="es-CL" sz="1800" b="0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Passion One" panose="020B0604020202020204" charset="0"/>
              </a:rPr>
              <a:t>Explicar, de manera concreta, pictórica y simbólica, la validez del teorema de Pitágoras y aplicar a la resolución de problemas geométricos y de la vida cotidiana, de manera manual y/o con software educativo.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>
            <a:spLocks noGrp="1"/>
          </p:cNvSpPr>
          <p:nvPr>
            <p:ph type="ctrTitle"/>
          </p:nvPr>
        </p:nvSpPr>
        <p:spPr>
          <a:xfrm>
            <a:off x="941189" y="270120"/>
            <a:ext cx="49629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dirty="0"/>
              <a:t>UN POCO DE HISTORIA…</a:t>
            </a:r>
            <a:endParaRPr dirty="0">
              <a:solidFill>
                <a:srgbClr val="F9E9D9"/>
              </a:solidFill>
            </a:endParaRPr>
          </a:p>
        </p:txBody>
      </p:sp>
      <p:sp>
        <p:nvSpPr>
          <p:cNvPr id="106" name="Google Shape;106;p24"/>
          <p:cNvSpPr txBox="1">
            <a:spLocks noGrp="1"/>
          </p:cNvSpPr>
          <p:nvPr>
            <p:ph type="ctrTitle" idx="3"/>
          </p:nvPr>
        </p:nvSpPr>
        <p:spPr>
          <a:xfrm>
            <a:off x="304800" y="1026543"/>
            <a:ext cx="3770489" cy="27665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dirty="0">
                <a:solidFill>
                  <a:srgbClr val="F9E9D9"/>
                </a:solidFill>
              </a:rPr>
              <a:t>Pitágoras de Samos, fue un </a:t>
            </a:r>
            <a:r>
              <a:rPr lang="es-CL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matemático y filósofo </a:t>
            </a:r>
            <a:r>
              <a:rPr lang="es-CL" sz="2800" dirty="0">
                <a:solidFill>
                  <a:srgbClr val="F9E9D9"/>
                </a:solidFill>
              </a:rPr>
              <a:t>griego, nació en la isla de Samos, actual Grecia, en el año </a:t>
            </a:r>
            <a:r>
              <a:rPr lang="es-CL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572 A.C</a:t>
            </a:r>
            <a:endParaRPr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BB1929C-9430-45AE-84F8-A302A8DDCF9F}"/>
              </a:ext>
            </a:extLst>
          </p:cNvPr>
          <p:cNvSpPr txBox="1"/>
          <p:nvPr/>
        </p:nvSpPr>
        <p:spPr>
          <a:xfrm>
            <a:off x="4854224" y="894367"/>
            <a:ext cx="3770489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800" dirty="0">
                <a:solidFill>
                  <a:srgbClr val="F9E9D9"/>
                </a:solidFill>
                <a:latin typeface="Passion One"/>
                <a:sym typeface="Passion One"/>
              </a:rPr>
              <a:t>Los matemáticos y filósofos de esos años tenían en secreto en sus enseñanzas pero </a:t>
            </a:r>
            <a:r>
              <a:rPr lang="es-CL" sz="3200" dirty="0">
                <a:solidFill>
                  <a:schemeClr val="accent5">
                    <a:lumMod val="60000"/>
                    <a:lumOff val="40000"/>
                  </a:schemeClr>
                </a:solidFill>
                <a:latin typeface="Passion One"/>
                <a:sym typeface="Passion One"/>
              </a:rPr>
              <a:t>Pitágoras transformó las matemáticas en una enseñanza liberal.</a:t>
            </a:r>
            <a:endParaRPr lang="es-CL" sz="2800" dirty="0">
              <a:solidFill>
                <a:schemeClr val="accent5">
                  <a:lumMod val="60000"/>
                  <a:lumOff val="40000"/>
                </a:schemeClr>
              </a:solidFill>
              <a:latin typeface="Passion One"/>
              <a:sym typeface="Passion On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  <p:bldP spid="106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3C27ADA-30B4-4C27-A630-EE476E319BD2}"/>
              </a:ext>
            </a:extLst>
          </p:cNvPr>
          <p:cNvSpPr txBox="1"/>
          <p:nvPr/>
        </p:nvSpPr>
        <p:spPr>
          <a:xfrm>
            <a:off x="2566800" y="66831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3600" dirty="0">
                <a:solidFill>
                  <a:srgbClr val="0070C0"/>
                </a:solidFill>
                <a:latin typeface="Passion One"/>
              </a:rPr>
              <a:t>Teorema de </a:t>
            </a:r>
            <a:r>
              <a:rPr lang="es-CL" sz="3600" dirty="0">
                <a:solidFill>
                  <a:srgbClr val="0070C0"/>
                </a:solidFill>
                <a:latin typeface="Passion One"/>
                <a:sym typeface="Passion One"/>
              </a:rPr>
              <a:t>Pitágoras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ED3C68A-84E2-45FC-9B05-D4F580034CCB}"/>
              </a:ext>
            </a:extLst>
          </p:cNvPr>
          <p:cNvSpPr txBox="1"/>
          <p:nvPr/>
        </p:nvSpPr>
        <p:spPr>
          <a:xfrm>
            <a:off x="1407860" y="1083733"/>
            <a:ext cx="374552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800" dirty="0">
                <a:solidFill>
                  <a:srgbClr val="0070C0"/>
                </a:solidFill>
                <a:latin typeface="Passion One"/>
                <a:sym typeface="Passion One"/>
              </a:rPr>
              <a:t>En todo </a:t>
            </a:r>
            <a:r>
              <a:rPr lang="es-CL" sz="2800" dirty="0">
                <a:solidFill>
                  <a:srgbClr val="F17080"/>
                </a:solidFill>
                <a:latin typeface="Passion One"/>
                <a:sym typeface="Passion One"/>
              </a:rPr>
              <a:t>TRIÁNGULO RECTÁNGULO</a:t>
            </a:r>
            <a:r>
              <a:rPr lang="es-CL" sz="2800" dirty="0">
                <a:solidFill>
                  <a:srgbClr val="0070C0"/>
                </a:solidFill>
                <a:latin typeface="Passion One"/>
                <a:sym typeface="Passion One"/>
              </a:rPr>
              <a:t>, el cuadrado de la hipotenusa (lado opuesto al ángulo recto) es igual a la suma de los cuadrados de los catetos (lados que componen el ángulo recto</a:t>
            </a:r>
            <a:r>
              <a:rPr lang="es-CL" dirty="0">
                <a:solidFill>
                  <a:srgbClr val="0070C0"/>
                </a:solidFill>
              </a:rPr>
              <a:t>).</a:t>
            </a:r>
          </a:p>
          <a:p>
            <a:endParaRPr lang="es-CL" dirty="0"/>
          </a:p>
          <a:p>
            <a:r>
              <a:rPr lang="es-CL" dirty="0"/>
              <a:t>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5EE125D-CE47-417E-9773-D322FFE611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934" y="1083733"/>
            <a:ext cx="3327733" cy="3669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>
            <a:spLocks noGrp="1"/>
          </p:cNvSpPr>
          <p:nvPr>
            <p:ph type="ctrTitle"/>
          </p:nvPr>
        </p:nvSpPr>
        <p:spPr>
          <a:xfrm>
            <a:off x="320033" y="106300"/>
            <a:ext cx="8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 dirty="0"/>
              <a:t>¿QUÉ SUCEDE CON LAS </a:t>
            </a:r>
            <a:r>
              <a:rPr lang="es" sz="2800" dirty="0">
                <a:solidFill>
                  <a:schemeClr val="accent6">
                    <a:lumMod val="75000"/>
                  </a:schemeClr>
                </a:solidFill>
              </a:rPr>
              <a:t>ÁREAS</a:t>
            </a:r>
            <a:r>
              <a:rPr lang="es" sz="2800" dirty="0"/>
              <a:t> DE UN </a:t>
            </a:r>
            <a:r>
              <a:rPr lang="es" sz="2800" dirty="0">
                <a:solidFill>
                  <a:schemeClr val="accent6">
                    <a:lumMod val="75000"/>
                  </a:schemeClr>
                </a:solidFill>
              </a:rPr>
              <a:t>TRIÁNGULO RECTÁNGULO?</a:t>
            </a:r>
            <a:endParaRPr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81203F0-1B19-4613-B1AA-8BB53BCE90EC}"/>
              </a:ext>
            </a:extLst>
          </p:cNvPr>
          <p:cNvSpPr txBox="1"/>
          <p:nvPr/>
        </p:nvSpPr>
        <p:spPr>
          <a:xfrm>
            <a:off x="5492044" y="965282"/>
            <a:ext cx="311008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Passion One"/>
              </a:rPr>
              <a:t>En </a:t>
            </a:r>
            <a:r>
              <a:rPr lang="es-CL" sz="2800" dirty="0">
                <a:solidFill>
                  <a:schemeClr val="accent6">
                    <a:lumMod val="75000"/>
                  </a:schemeClr>
                </a:solidFill>
                <a:latin typeface="Passion One"/>
              </a:rPr>
              <a:t>TODO TRIÁNGULO RECTÁNGULO</a:t>
            </a:r>
            <a:r>
              <a:rPr lang="es-CL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Passion One"/>
              </a:rPr>
              <a:t>, el área del cuadrado construido sobre la hipotenusa es igual a la suma de las áreas de los cuadrados construidos sobre los catetos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87979F42-161A-4CAC-97A0-AFA0F42D8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950" y="779741"/>
            <a:ext cx="3768517" cy="41558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84AA0095-6699-469F-84BF-46ECCEB9B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0737" y="642761"/>
            <a:ext cx="4962525" cy="4305300"/>
          </a:xfrm>
          <a:prstGeom prst="rect">
            <a:avLst/>
          </a:prstGeom>
        </p:spPr>
      </p:pic>
      <p:sp>
        <p:nvSpPr>
          <p:cNvPr id="29" name="Google Shape;146;p28">
            <a:extLst>
              <a:ext uri="{FF2B5EF4-FFF2-40B4-BE49-F238E27FC236}">
                <a16:creationId xmlns:a16="http://schemas.microsoft.com/office/drawing/2014/main" id="{C648D233-68C3-4825-82D3-625915FB13C5}"/>
              </a:ext>
            </a:extLst>
          </p:cNvPr>
          <p:cNvSpPr txBox="1">
            <a:spLocks/>
          </p:cNvSpPr>
          <p:nvPr/>
        </p:nvSpPr>
        <p:spPr>
          <a:xfrm>
            <a:off x="861900" y="67078"/>
            <a:ext cx="82821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Passion One"/>
              <a:buNone/>
              <a:defRPr sz="3600" b="0" i="0" u="none" strike="noStrike" cap="none">
                <a:solidFill>
                  <a:srgbClr val="F9E9D9"/>
                </a:solidFill>
                <a:latin typeface="Passion One"/>
                <a:ea typeface="Passion One"/>
                <a:cs typeface="Passion One"/>
                <a:sym typeface="Passion One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Oswald Regular"/>
              <a:buNone/>
              <a:defRPr sz="3600" b="0" i="0" u="none" strike="noStrike" cap="none">
                <a:solidFill>
                  <a:srgbClr val="F9E9D9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Oswald Regular"/>
              <a:buNone/>
              <a:defRPr sz="3600" b="0" i="0" u="none" strike="noStrike" cap="none">
                <a:solidFill>
                  <a:srgbClr val="F9E9D9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Oswald Regular"/>
              <a:buNone/>
              <a:defRPr sz="3600" b="0" i="0" u="none" strike="noStrike" cap="none">
                <a:solidFill>
                  <a:srgbClr val="F9E9D9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Oswald Regular"/>
              <a:buNone/>
              <a:defRPr sz="3600" b="0" i="0" u="none" strike="noStrike" cap="none">
                <a:solidFill>
                  <a:srgbClr val="F9E9D9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Oswald Regular"/>
              <a:buNone/>
              <a:defRPr sz="3600" b="0" i="0" u="none" strike="noStrike" cap="none">
                <a:solidFill>
                  <a:srgbClr val="F9E9D9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Oswald Regular"/>
              <a:buNone/>
              <a:defRPr sz="3600" b="0" i="0" u="none" strike="noStrike" cap="none">
                <a:solidFill>
                  <a:srgbClr val="F9E9D9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Oswald Regular"/>
              <a:buNone/>
              <a:defRPr sz="3600" b="0" i="0" u="none" strike="noStrike" cap="none">
                <a:solidFill>
                  <a:srgbClr val="F9E9D9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9E9D9"/>
              </a:buClr>
              <a:buSzPts val="3600"/>
              <a:buFont typeface="Oswald Regular"/>
              <a:buNone/>
              <a:defRPr sz="3600" b="0" i="0" u="none" strike="noStrike" cap="none">
                <a:solidFill>
                  <a:srgbClr val="F9E9D9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pPr algn="l"/>
            <a:r>
              <a:rPr lang="es-CL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MEMORIZA LA FORMULA DEL TEOREMA DE PITÁGORAS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191;p31">
            <a:extLst>
              <a:ext uri="{FF2B5EF4-FFF2-40B4-BE49-F238E27FC236}">
                <a16:creationId xmlns:a16="http://schemas.microsoft.com/office/drawing/2014/main" id="{8DE9F62C-8AD8-4FDF-90A6-C802C45E19A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114965" y="3635023"/>
            <a:ext cx="5087345" cy="6773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dirty="0">
                <a:solidFill>
                  <a:schemeClr val="tx1"/>
                </a:solidFill>
              </a:rPr>
              <a:t>Tríos PITAGÓRICOS</a:t>
            </a:r>
            <a:br>
              <a:rPr lang="es-CL" dirty="0"/>
            </a:br>
            <a:r>
              <a:rPr lang="es-C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D8493C61-8E8D-44C2-ABB5-66BDF7A575CC}"/>
              </a:ext>
            </a:extLst>
          </p:cNvPr>
          <p:cNvSpPr txBox="1"/>
          <p:nvPr/>
        </p:nvSpPr>
        <p:spPr>
          <a:xfrm>
            <a:off x="118534" y="161487"/>
            <a:ext cx="3821288" cy="2308324"/>
          </a:xfrm>
          <a:prstGeom prst="rect">
            <a:avLst/>
          </a:prstGeom>
          <a:noFill/>
          <a:ln>
            <a:solidFill>
              <a:srgbClr val="F17080"/>
            </a:solidFill>
          </a:ln>
        </p:spPr>
        <p:txBody>
          <a:bodyPr wrap="square">
            <a:spAutoFit/>
          </a:bodyPr>
          <a:lstStyle/>
          <a:p>
            <a:r>
              <a:rPr lang="es-CL" sz="2400" dirty="0">
                <a:solidFill>
                  <a:schemeClr val="tx1"/>
                </a:solidFill>
                <a:latin typeface="Passion One"/>
              </a:rPr>
              <a:t>Son aquellos </a:t>
            </a:r>
            <a:r>
              <a:rPr lang="es-CL" sz="2400" dirty="0">
                <a:solidFill>
                  <a:srgbClr val="00B0F0"/>
                </a:solidFill>
                <a:latin typeface="Passion One"/>
              </a:rPr>
              <a:t>tríos de números enteros positivos </a:t>
            </a:r>
          </a:p>
          <a:p>
            <a:r>
              <a:rPr lang="es-CL" sz="2400" dirty="0">
                <a:solidFill>
                  <a:schemeClr val="tx1"/>
                </a:solidFill>
                <a:latin typeface="Passion One"/>
              </a:rPr>
              <a:t>(a, b y c) que cumplen con el teorema de Pitágoras.  Es decir, estos números cumplen que, </a:t>
            </a:r>
          </a:p>
          <a:p>
            <a:r>
              <a:rPr lang="es-CL" sz="2400" dirty="0">
                <a:solidFill>
                  <a:srgbClr val="00B0F0"/>
                </a:solidFill>
                <a:latin typeface="Passion One"/>
              </a:rPr>
              <a:t>a2 + b2 = c2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CuadroTexto 69">
                <a:extLst>
                  <a:ext uri="{FF2B5EF4-FFF2-40B4-BE49-F238E27FC236}">
                    <a16:creationId xmlns:a16="http://schemas.microsoft.com/office/drawing/2014/main" id="{5DC94657-1419-4D0A-A49C-1A4B6C606534}"/>
                  </a:ext>
                </a:extLst>
              </p:cNvPr>
              <p:cNvSpPr txBox="1"/>
              <p:nvPr/>
            </p:nvSpPr>
            <p:spPr>
              <a:xfrm>
                <a:off x="4162778" y="198796"/>
                <a:ext cx="4572000" cy="1938992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s-CL" sz="2400" dirty="0">
                    <a:solidFill>
                      <a:srgbClr val="00B0F0"/>
                    </a:solidFill>
                    <a:latin typeface="Passion One"/>
                  </a:rPr>
                  <a:t>El trío pitagórico más pequeño </a:t>
                </a:r>
                <a:r>
                  <a:rPr lang="es-CL" sz="2400" dirty="0">
                    <a:solidFill>
                      <a:schemeClr val="tx1"/>
                    </a:solidFill>
                    <a:latin typeface="Passion One"/>
                  </a:rPr>
                  <a:t>es: 3, 4 y 5. </a:t>
                </a:r>
              </a:p>
              <a:p>
                <a:r>
                  <a:rPr lang="es-CL" sz="2400" dirty="0">
                    <a:solidFill>
                      <a:schemeClr val="tx1"/>
                    </a:solidFill>
                    <a:latin typeface="Passion One"/>
                  </a:rPr>
                  <a:t>Aplicamos la formula </a:t>
                </a:r>
                <a:r>
                  <a:rPr lang="es-CL" sz="2400" dirty="0">
                    <a:solidFill>
                      <a:srgbClr val="00B0F0"/>
                    </a:solidFill>
                    <a:latin typeface="Passion One"/>
                  </a:rPr>
                  <a:t>a2 + b2 = c2</a:t>
                </a:r>
              </a:p>
              <a:p>
                <a:r>
                  <a:rPr lang="es-CL" sz="2400" dirty="0">
                    <a:solidFill>
                      <a:srgbClr val="00B0F0"/>
                    </a:solidFill>
                    <a:latin typeface="Passion One"/>
                  </a:rPr>
                  <a:t>reemplazamos</a:t>
                </a:r>
                <a14:m>
                  <m:oMath xmlns:m="http://schemas.openxmlformats.org/officeDocument/2006/math">
                    <m:r>
                      <a:rPr lang="es-CL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sSup>
                      <m:sSupPr>
                        <m:ctrlPr>
                          <a:rPr lang="es-CL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s-CL" sz="24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CL" sz="2400" dirty="0">
                    <a:solidFill>
                      <a:schemeClr val="tx1"/>
                    </a:solidFill>
                    <a:latin typeface="Passion One"/>
                  </a:rPr>
                  <a:t> 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s-C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CL" sz="2400" dirty="0">
                    <a:solidFill>
                      <a:schemeClr val="tx1"/>
                    </a:solidFill>
                    <a:latin typeface="Passion One"/>
                  </a:rPr>
                  <a:t> 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s-CL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CL" sz="2400" dirty="0">
                  <a:solidFill>
                    <a:schemeClr val="tx1"/>
                  </a:solidFill>
                  <a:latin typeface="Passion One"/>
                </a:endParaRPr>
              </a:p>
              <a:p>
                <a:r>
                  <a:rPr lang="es-CL" sz="2400" dirty="0">
                    <a:solidFill>
                      <a:schemeClr val="tx1"/>
                    </a:solidFill>
                    <a:latin typeface="Passion One"/>
                  </a:rPr>
                  <a:t>                             (9  + 16 =   25).</a:t>
                </a:r>
              </a:p>
            </p:txBody>
          </p:sp>
        </mc:Choice>
        <mc:Fallback>
          <p:sp>
            <p:nvSpPr>
              <p:cNvPr id="70" name="CuadroTexto 69">
                <a:extLst>
                  <a:ext uri="{FF2B5EF4-FFF2-40B4-BE49-F238E27FC236}">
                    <a16:creationId xmlns:a16="http://schemas.microsoft.com/office/drawing/2014/main" id="{5DC94657-1419-4D0A-A49C-1A4B6C606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778" y="198796"/>
                <a:ext cx="4572000" cy="1938992"/>
              </a:xfrm>
              <a:prstGeom prst="rect">
                <a:avLst/>
              </a:prstGeom>
              <a:blipFill>
                <a:blip r:embed="rId4"/>
                <a:stretch>
                  <a:fillRect l="-1995" t="-2188" r="-1463" b="-5938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CuadroTexto 71">
            <a:extLst>
              <a:ext uri="{FF2B5EF4-FFF2-40B4-BE49-F238E27FC236}">
                <a16:creationId xmlns:a16="http://schemas.microsoft.com/office/drawing/2014/main" id="{77CD7D70-68C8-4CDD-95B9-634982EA3E43}"/>
              </a:ext>
            </a:extLst>
          </p:cNvPr>
          <p:cNvSpPr txBox="1"/>
          <p:nvPr/>
        </p:nvSpPr>
        <p:spPr>
          <a:xfrm>
            <a:off x="4162778" y="2315922"/>
            <a:ext cx="4572000" cy="830997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CL" sz="2400" dirty="0">
                <a:solidFill>
                  <a:schemeClr val="tx1"/>
                </a:solidFill>
                <a:latin typeface="Passion One"/>
              </a:rPr>
              <a:t>Otras tríos pitagóricos; (5,12,13), (8,15,17), (9,40,41)…</a:t>
            </a: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1806AD35-6F17-48FD-86A0-5CE64F3139D0}"/>
              </a:ext>
            </a:extLst>
          </p:cNvPr>
          <p:cNvSpPr txBox="1"/>
          <p:nvPr/>
        </p:nvSpPr>
        <p:spPr>
          <a:xfrm>
            <a:off x="242711" y="2754878"/>
            <a:ext cx="1473200" cy="15696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s-CL" sz="2400" dirty="0">
                <a:solidFill>
                  <a:schemeClr val="tx1"/>
                </a:solidFill>
                <a:latin typeface="Passion One"/>
              </a:rPr>
              <a:t>Los tríos pitagóricos son infinitas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8" grpId="0" animBg="1"/>
      <p:bldP spid="70" grpId="0" animBg="1"/>
      <p:bldP spid="72" grpId="0" animBg="1"/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E82672F-C873-4334-9B70-0786068EB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464" y="180623"/>
            <a:ext cx="8780757" cy="790222"/>
          </a:xfrm>
        </p:spPr>
        <p:txBody>
          <a:bodyPr/>
          <a:lstStyle/>
          <a:p>
            <a:r>
              <a:rPr lang="es-CL" dirty="0">
                <a:solidFill>
                  <a:srgbClr val="F17080"/>
                </a:solidFill>
              </a:rPr>
              <a:t>Si tenemos las medidas de un triángulo. ¿Cómo podemos conocer si corresponden a las medidas de un </a:t>
            </a:r>
            <a:r>
              <a:rPr lang="es-CL" dirty="0">
                <a:solidFill>
                  <a:schemeClr val="tx1"/>
                </a:solidFill>
              </a:rPr>
              <a:t>triángulo rectángulo</a:t>
            </a:r>
            <a:r>
              <a:rPr lang="es-CL" dirty="0">
                <a:solidFill>
                  <a:srgbClr val="F17080"/>
                </a:solidFill>
              </a:rPr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20C921-E9F0-4C07-B74D-667CD1C2F410}"/>
              </a:ext>
            </a:extLst>
          </p:cNvPr>
          <p:cNvSpPr txBox="1"/>
          <p:nvPr/>
        </p:nvSpPr>
        <p:spPr>
          <a:xfrm>
            <a:off x="191911" y="3649467"/>
            <a:ext cx="89520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800" dirty="0">
                <a:solidFill>
                  <a:schemeClr val="tx1"/>
                </a:solidFill>
                <a:latin typeface="Passion One"/>
                <a:sym typeface="Passion One"/>
              </a:rPr>
              <a:t>Para saber la respuesta podemos aplicar el </a:t>
            </a:r>
            <a:r>
              <a:rPr lang="es-CL" sz="2800" dirty="0">
                <a:solidFill>
                  <a:schemeClr val="tx1"/>
                </a:solidFill>
                <a:highlight>
                  <a:srgbClr val="FFFF00"/>
                </a:highlight>
                <a:latin typeface="Passion One"/>
                <a:sym typeface="Passion One"/>
              </a:rPr>
              <a:t>Teorema de Pitágoras.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C4C8EE9-2B4C-41F6-8536-7B449AB5C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76" y="1116420"/>
            <a:ext cx="2922635" cy="176478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3035209-322B-4914-B7E0-6FF8E069B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385" y="1232423"/>
            <a:ext cx="2925230" cy="154387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35FF1A9-8204-4EE7-96D0-C43F910819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1810" y="1133526"/>
            <a:ext cx="2858114" cy="174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6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>
            <a:spLocks noGrp="1"/>
          </p:cNvSpPr>
          <p:nvPr>
            <p:ph type="ctrTitle"/>
          </p:nvPr>
        </p:nvSpPr>
        <p:spPr>
          <a:xfrm>
            <a:off x="861900" y="214488"/>
            <a:ext cx="8282100" cy="7450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000" b="1" dirty="0">
                <a:solidFill>
                  <a:srgbClr val="002060"/>
                </a:solidFill>
              </a:rPr>
              <a:t>PARA RESOLVER UN PROBLEMA</a:t>
            </a:r>
            <a:br>
              <a:rPr lang="es-CL" dirty="0"/>
            </a:br>
            <a:r>
              <a:rPr lang="es-C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93438B0-BF4F-4E2D-BB61-DCCC1581116E}"/>
              </a:ext>
            </a:extLst>
          </p:cNvPr>
          <p:cNvSpPr txBox="1"/>
          <p:nvPr/>
        </p:nvSpPr>
        <p:spPr>
          <a:xfrm>
            <a:off x="2193988" y="959555"/>
            <a:ext cx="715885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2800" dirty="0">
                <a:solidFill>
                  <a:schemeClr val="accent5">
                    <a:lumMod val="60000"/>
                    <a:lumOff val="40000"/>
                  </a:schemeClr>
                </a:solidFill>
                <a:latin typeface="Passion One"/>
                <a:sym typeface="Passion One"/>
              </a:rPr>
              <a:t>1) DIBUJA LO QUE PLANTEA EL PROBLEMA CON SUS VALORES. </a:t>
            </a:r>
          </a:p>
          <a:p>
            <a:r>
              <a:rPr lang="es-CL" sz="2800" dirty="0">
                <a:solidFill>
                  <a:srgbClr val="00B0F0"/>
                </a:solidFill>
                <a:latin typeface="Passion One"/>
                <a:sym typeface="Passion One"/>
              </a:rPr>
              <a:t>2) ANOTA LA FORMULA.</a:t>
            </a:r>
          </a:p>
          <a:p>
            <a:r>
              <a:rPr lang="es-CL" sz="2800" dirty="0">
                <a:solidFill>
                  <a:srgbClr val="F17080"/>
                </a:solidFill>
                <a:latin typeface="Passion One"/>
                <a:sym typeface="Passion One"/>
              </a:rPr>
              <a:t>3) REEMPLAZA LOS VALORES EN LA FORMULA.</a:t>
            </a:r>
          </a:p>
          <a:p>
            <a:r>
              <a:rPr lang="es-CL" sz="2800" dirty="0">
                <a:solidFill>
                  <a:schemeClr val="tx1"/>
                </a:solidFill>
                <a:latin typeface="Passion One"/>
                <a:sym typeface="Passion One"/>
              </a:rPr>
              <a:t>4) CALCULA.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6C8FF82-BCBC-479B-BC9F-AA33F46850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950" y="3041070"/>
            <a:ext cx="2686050" cy="162841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FB61517-1F5B-4AF8-960D-DC28C94FD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0060" y="3273777"/>
            <a:ext cx="3849775" cy="11740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ctrTitle"/>
          </p:nvPr>
        </p:nvSpPr>
        <p:spPr>
          <a:xfrm>
            <a:off x="1991920" y="0"/>
            <a:ext cx="6672869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1500" dirty="0">
                <a:solidFill>
                  <a:srgbClr val="F17080"/>
                </a:solidFill>
              </a:rPr>
              <a:t>PRACTICA</a:t>
            </a:r>
            <a:r>
              <a:rPr lang="es" sz="8800" dirty="0"/>
              <a:t> </a:t>
            </a:r>
            <a:endParaRPr sz="8800" dirty="0">
              <a:solidFill>
                <a:srgbClr val="5B72B7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</p:spTree>
    <p:extLst>
      <p:ext uri="{BB962C8B-B14F-4D97-AF65-F5344CB8AC3E}">
        <p14:creationId xmlns:p14="http://schemas.microsoft.com/office/powerpoint/2010/main" val="110349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</p:bldLst>
  </p:timing>
</p:sld>
</file>

<file path=ppt/theme/theme1.xml><?xml version="1.0" encoding="utf-8"?>
<a:theme xmlns:a="http://schemas.openxmlformats.org/drawingml/2006/main" name="Math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357</Words>
  <Application>Microsoft Office PowerPoint</Application>
  <PresentationFormat>Presentación en pantalla (16:9)</PresentationFormat>
  <Paragraphs>33</Paragraphs>
  <Slides>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Fira Sans Extra Condensed Medium</vt:lpstr>
      <vt:lpstr>Cambria Math</vt:lpstr>
      <vt:lpstr>Oswald Regular</vt:lpstr>
      <vt:lpstr>Passion One</vt:lpstr>
      <vt:lpstr>Abel</vt:lpstr>
      <vt:lpstr>Math Lesson by Slidesgo</vt:lpstr>
      <vt:lpstr>TEOREMA DE PITAGORAS </vt:lpstr>
      <vt:lpstr>UN POCO DE HISTORIA…</vt:lpstr>
      <vt:lpstr>Presentación de PowerPoint</vt:lpstr>
      <vt:lpstr>¿QUÉ SUCEDE CON LAS ÁREAS DE UN TRIÁNGULO RECTÁNGULO?</vt:lpstr>
      <vt:lpstr>Presentación de PowerPoint</vt:lpstr>
      <vt:lpstr>Tríos PITAGÓRICOS  </vt:lpstr>
      <vt:lpstr>Si tenemos las medidas de un triángulo. ¿Cómo podemos conocer si corresponden a las medidas de un triángulo rectángulo?</vt:lpstr>
      <vt:lpstr>PARA RESOLVER UN PROBLEMA  </vt:lpstr>
      <vt:lpstr>PRACTICA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TEOREMA DE PITAGORAS</dc:title>
  <dc:creator>Yosselyn</dc:creator>
  <cp:lastModifiedBy>Yosselyn Marín R</cp:lastModifiedBy>
  <cp:revision>14</cp:revision>
  <dcterms:modified xsi:type="dcterms:W3CDTF">2020-09-02T15:43:31Z</dcterms:modified>
</cp:coreProperties>
</file>