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259" r:id="rId3"/>
    <p:sldId id="292" r:id="rId4"/>
    <p:sldId id="257" r:id="rId5"/>
    <p:sldId id="258" r:id="rId6"/>
    <p:sldId id="260" r:id="rId7"/>
    <p:sldId id="261" r:id="rId8"/>
    <p:sldId id="266" r:id="rId9"/>
    <p:sldId id="291" r:id="rId10"/>
    <p:sldId id="270" r:id="rId11"/>
    <p:sldId id="293" r:id="rId12"/>
    <p:sldId id="263" r:id="rId13"/>
    <p:sldId id="294" r:id="rId14"/>
    <p:sldId id="295" r:id="rId15"/>
    <p:sldId id="264" r:id="rId16"/>
    <p:sldId id="265" r:id="rId17"/>
    <p:sldId id="268" r:id="rId18"/>
    <p:sldId id="297" r:id="rId19"/>
    <p:sldId id="296" r:id="rId20"/>
    <p:sldId id="298" r:id="rId21"/>
    <p:sldId id="289" r:id="rId22"/>
  </p:sldIdLst>
  <p:sldSz cx="9144000" cy="5143500" type="screen16x9"/>
  <p:notesSz cx="6858000" cy="9144000"/>
  <p:embeddedFontLst>
    <p:embeddedFont>
      <p:font typeface="Fredoka One" panose="020B0604020202020204" charset="0"/>
      <p:regular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D410ED-224D-4499-9095-C87736D99602}">
  <a:tblStyle styleId="{6BD410ED-224D-4499-9095-C87736D996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6a9e7aff2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6a9e7aff2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86a9e7aff2_0_15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86a9e7aff2_0_15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8e26b9da5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8e26b9da5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9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6a9e7a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6a9e7a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8e6adb91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8e6adb91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8e26b9da5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8e26b9da5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8e26b9da5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8e26b9da5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6a9e7aff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6a9e7aff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9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235" name="Google Shape;235;p19"/>
            <p:cNvSpPr/>
            <p:nvPr/>
          </p:nvSpPr>
          <p:spPr>
            <a:xfrm>
              <a:off x="8871363" y="15667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19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1"/>
          <p:cNvGrpSpPr/>
          <p:nvPr/>
        </p:nvGrpSpPr>
        <p:grpSpPr>
          <a:xfrm>
            <a:off x="467238" y="680381"/>
            <a:ext cx="8343550" cy="3826363"/>
            <a:chOff x="504113" y="606631"/>
            <a:chExt cx="8343550" cy="3826363"/>
          </a:xfrm>
        </p:grpSpPr>
        <p:sp>
          <p:nvSpPr>
            <p:cNvPr id="264" name="Google Shape;264;p21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504113" y="36408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1499150" y="42661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1"/>
          <p:cNvSpPr txBox="1">
            <a:spLocks noGrp="1"/>
          </p:cNvSpPr>
          <p:nvPr>
            <p:ph type="subTitle" idx="1"/>
          </p:nvPr>
        </p:nvSpPr>
        <p:spPr>
          <a:xfrm>
            <a:off x="713225" y="1838425"/>
            <a:ext cx="3858900" cy="18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1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">
    <p:bg>
      <p:bgPr>
        <a:solidFill>
          <a:schemeClr val="dk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/>
          <p:nvPr/>
        </p:nvSpPr>
        <p:spPr>
          <a:xfrm>
            <a:off x="5560875" y="0"/>
            <a:ext cx="3629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5"/>
          <p:cNvGrpSpPr/>
          <p:nvPr/>
        </p:nvGrpSpPr>
        <p:grpSpPr>
          <a:xfrm rot="675427">
            <a:off x="4570500" y="-1517613"/>
            <a:ext cx="2748224" cy="6886870"/>
            <a:chOff x="3652404" y="-901500"/>
            <a:chExt cx="2748395" cy="6451165"/>
          </a:xfrm>
        </p:grpSpPr>
        <p:sp>
          <p:nvSpPr>
            <p:cNvPr id="301" name="Google Shape;301;p25"/>
            <p:cNvSpPr/>
            <p:nvPr/>
          </p:nvSpPr>
          <p:spPr>
            <a:xfrm rot="274983">
              <a:off x="4274782" y="-836638"/>
              <a:ext cx="1876463" cy="6321440"/>
            </a:xfrm>
            <a:custGeom>
              <a:avLst/>
              <a:gdLst/>
              <a:ahLst/>
              <a:cxnLst/>
              <a:rect l="l" t="t" r="r" b="b"/>
              <a:pathLst>
                <a:path w="20119" h="67777" extrusionOk="0">
                  <a:moveTo>
                    <a:pt x="9189" y="0"/>
                  </a:moveTo>
                  <a:cubicBezTo>
                    <a:pt x="8993" y="0"/>
                    <a:pt x="8799" y="27"/>
                    <a:pt x="8607" y="83"/>
                  </a:cubicBezTo>
                  <a:cubicBezTo>
                    <a:pt x="4937" y="1151"/>
                    <a:pt x="13510" y="11825"/>
                    <a:pt x="12643" y="14593"/>
                  </a:cubicBezTo>
                  <a:cubicBezTo>
                    <a:pt x="11842" y="17162"/>
                    <a:pt x="3803" y="15494"/>
                    <a:pt x="3703" y="16595"/>
                  </a:cubicBezTo>
                  <a:cubicBezTo>
                    <a:pt x="3536" y="18696"/>
                    <a:pt x="12043" y="26836"/>
                    <a:pt x="11942" y="36042"/>
                  </a:cubicBezTo>
                  <a:cubicBezTo>
                    <a:pt x="11842" y="42180"/>
                    <a:pt x="1668" y="40579"/>
                    <a:pt x="835" y="45749"/>
                  </a:cubicBezTo>
                  <a:cubicBezTo>
                    <a:pt x="1" y="50853"/>
                    <a:pt x="8607" y="63295"/>
                    <a:pt x="12876" y="66197"/>
                  </a:cubicBezTo>
                  <a:cubicBezTo>
                    <a:pt x="14571" y="67317"/>
                    <a:pt x="15922" y="67776"/>
                    <a:pt x="16971" y="67776"/>
                  </a:cubicBezTo>
                  <a:cubicBezTo>
                    <a:pt x="19266" y="67776"/>
                    <a:pt x="20119" y="65574"/>
                    <a:pt x="19982" y="63262"/>
                  </a:cubicBezTo>
                  <a:cubicBezTo>
                    <a:pt x="19681" y="58525"/>
                    <a:pt x="8774" y="51720"/>
                    <a:pt x="8707" y="46917"/>
                  </a:cubicBezTo>
                  <a:cubicBezTo>
                    <a:pt x="8673" y="42247"/>
                    <a:pt x="19815" y="45049"/>
                    <a:pt x="19781" y="39445"/>
                  </a:cubicBezTo>
                  <a:cubicBezTo>
                    <a:pt x="19715" y="32907"/>
                    <a:pt x="10975" y="27002"/>
                    <a:pt x="10842" y="22733"/>
                  </a:cubicBezTo>
                  <a:cubicBezTo>
                    <a:pt x="10808" y="20498"/>
                    <a:pt x="19348" y="18096"/>
                    <a:pt x="19214" y="16428"/>
                  </a:cubicBezTo>
                  <a:cubicBezTo>
                    <a:pt x="19023" y="14000"/>
                    <a:pt x="13658" y="0"/>
                    <a:pt x="9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 rot="-232058">
              <a:off x="3712466" y="-338624"/>
              <a:ext cx="1921376" cy="184261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 rot="-619811">
              <a:off x="4307000" y="935514"/>
              <a:ext cx="1152684" cy="234907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25"/>
          <p:cNvSpPr txBox="1">
            <a:spLocks noGrp="1"/>
          </p:cNvSpPr>
          <p:nvPr>
            <p:ph type="subTitle" idx="1"/>
          </p:nvPr>
        </p:nvSpPr>
        <p:spPr>
          <a:xfrm>
            <a:off x="1231325" y="3181350"/>
            <a:ext cx="32799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ctrTitle"/>
          </p:nvPr>
        </p:nvSpPr>
        <p:spPr>
          <a:xfrm>
            <a:off x="941825" y="1399050"/>
            <a:ext cx="38589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 rot="10800000" flipH="1">
            <a:off x="335663" y="680381"/>
            <a:ext cx="8475125" cy="4085838"/>
            <a:chOff x="372538" y="642469"/>
            <a:chExt cx="8475125" cy="4085838"/>
          </a:xfrm>
        </p:grpSpPr>
        <p:sp>
          <p:nvSpPr>
            <p:cNvPr id="307" name="Google Shape;307;p25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372538" y="25878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6150" y="64246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bg>
      <p:bgPr>
        <a:solidFill>
          <a:schemeClr val="dk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28"/>
          <p:cNvGrpSpPr/>
          <p:nvPr/>
        </p:nvGrpSpPr>
        <p:grpSpPr>
          <a:xfrm flipH="1">
            <a:off x="713213" y="680381"/>
            <a:ext cx="8097575" cy="4121675"/>
            <a:chOff x="885113" y="606631"/>
            <a:chExt cx="8097575" cy="4121675"/>
          </a:xfrm>
        </p:grpSpPr>
        <p:sp>
          <p:nvSpPr>
            <p:cNvPr id="333" name="Google Shape;333;p28"/>
            <p:cNvSpPr/>
            <p:nvPr/>
          </p:nvSpPr>
          <p:spPr>
            <a:xfrm>
              <a:off x="8815888" y="12023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1499150" y="42661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8"/>
          <p:cNvSpPr txBox="1">
            <a:spLocks noGrp="1"/>
          </p:cNvSpPr>
          <p:nvPr>
            <p:ph type="subTitle" idx="1"/>
          </p:nvPr>
        </p:nvSpPr>
        <p:spPr>
          <a:xfrm>
            <a:off x="3024850" y="2638975"/>
            <a:ext cx="30942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ctrTitle"/>
          </p:nvPr>
        </p:nvSpPr>
        <p:spPr>
          <a:xfrm>
            <a:off x="2642550" y="1161475"/>
            <a:ext cx="38589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61" name="Google Shape;61;p6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1"/>
          </p:nvPr>
        </p:nvSpPr>
        <p:spPr>
          <a:xfrm>
            <a:off x="713225" y="1197100"/>
            <a:ext cx="7708500" cy="3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1"/>
          <p:cNvGrpSpPr/>
          <p:nvPr/>
        </p:nvGrpSpPr>
        <p:grpSpPr>
          <a:xfrm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128" name="Google Shape;128;p1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2790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54612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1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ctrTitle" idx="2"/>
          </p:nvPr>
        </p:nvSpPr>
        <p:spPr>
          <a:xfrm>
            <a:off x="1114790" y="2681977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subTitle" idx="1"/>
          </p:nvPr>
        </p:nvSpPr>
        <p:spPr>
          <a:xfrm>
            <a:off x="996375" y="289392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ctrTitle" idx="3"/>
          </p:nvPr>
        </p:nvSpPr>
        <p:spPr>
          <a:xfrm>
            <a:off x="6016692" y="2683565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4"/>
          </p:nvPr>
        </p:nvSpPr>
        <p:spPr>
          <a:xfrm>
            <a:off x="5898197" y="2891851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ctrTitle" idx="5"/>
          </p:nvPr>
        </p:nvSpPr>
        <p:spPr>
          <a:xfrm>
            <a:off x="3565780" y="2683554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ubTitle" idx="6"/>
          </p:nvPr>
        </p:nvSpPr>
        <p:spPr>
          <a:xfrm>
            <a:off x="3447282" y="289184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3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806813" y="451781"/>
            <a:ext cx="7927775" cy="4512168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84777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71322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3429000" y="202193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3294450" y="2235157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601022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587567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139696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005146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4718304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4583754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  <p:sldLayoutId id="2147483661" r:id="rId9"/>
    <p:sldLayoutId id="2147483664" r:id="rId10"/>
    <p:sldLayoutId id="2147483665" r:id="rId11"/>
    <p:sldLayoutId id="2147483667" r:id="rId12"/>
    <p:sldLayoutId id="2147483671" r:id="rId13"/>
    <p:sldLayoutId id="2147483672" r:id="rId14"/>
    <p:sldLayoutId id="2147483674" r:id="rId15"/>
    <p:sldLayoutId id="2147483675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egio-republicaargentina.cl/D-29/index.php/octavo-basico/367-clase-06-octavo-basico-1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colegio-republicaargentina.cl/D-29/index.php/octavo-basico/388-clase-06-octavo-basico-18" TargetMode="External"/><Relationship Id="rId4" Type="http://schemas.openxmlformats.org/officeDocument/2006/relationships/hyperlink" Target="http://www.colegio-republicaargentina.cl/D-29/index.php/octavo-basico/370-clase-06-octavo-basico-1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8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Preparemos la Evaluación</a:t>
            </a:r>
            <a:endParaRPr sz="51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lt1"/>
                </a:solidFill>
              </a:rPr>
              <a:t>Semana 27 y 28 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  <p:bldP spid="4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0"/>
          <p:cNvSpPr txBox="1">
            <a:spLocks noGrp="1"/>
          </p:cNvSpPr>
          <p:nvPr>
            <p:ph type="ctrTitle"/>
          </p:nvPr>
        </p:nvSpPr>
        <p:spPr>
          <a:xfrm>
            <a:off x="203238" y="169334"/>
            <a:ext cx="8737424" cy="1183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¿Cómo aplico la formula de FUNCIÓN LINEAL </a:t>
            </a:r>
            <a:r>
              <a:rPr lang="es-CL" sz="2800" dirty="0">
                <a:solidFill>
                  <a:schemeClr val="bg1"/>
                </a:solidFill>
                <a:highlight>
                  <a:srgbClr val="000080"/>
                </a:highlight>
              </a:rPr>
              <a:t>f(x)=</a:t>
            </a:r>
            <a:r>
              <a:rPr lang="es-CL" sz="2800" dirty="0" err="1">
                <a:solidFill>
                  <a:schemeClr val="bg1"/>
                </a:solidFill>
                <a:highlight>
                  <a:srgbClr val="000080"/>
                </a:highlight>
              </a:rPr>
              <a:t>mx</a:t>
            </a:r>
            <a:r>
              <a:rPr lang="es-CL" sz="28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es-CL" sz="2800" dirty="0">
                <a:solidFill>
                  <a:srgbClr val="002060"/>
                </a:solidFill>
              </a:rPr>
              <a:t>?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929" name="Google Shape;929;p50"/>
          <p:cNvGrpSpPr/>
          <p:nvPr/>
        </p:nvGrpSpPr>
        <p:grpSpPr>
          <a:xfrm rot="350284" flipH="1">
            <a:off x="299718" y="670064"/>
            <a:ext cx="582103" cy="695032"/>
            <a:chOff x="2279175" y="2462338"/>
            <a:chExt cx="376175" cy="449125"/>
          </a:xfrm>
        </p:grpSpPr>
        <p:sp>
          <p:nvSpPr>
            <p:cNvPr id="930" name="Google Shape;930;p50"/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8E55F74-A5B0-4AB1-B3E7-6D4DE149B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68" y="1671016"/>
            <a:ext cx="7533964" cy="249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73B46-2DF3-4BA9-BA94-35C862FDA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6756" y="122755"/>
            <a:ext cx="9290756" cy="657600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  <a:highlight>
                  <a:srgbClr val="000080"/>
                </a:highlight>
              </a:rPr>
              <a:t>La formula de FUNCIÓN LINEAL en el plano cartesiano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C324D4-7DAB-4822-9E93-1B7111F1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40" y="1299643"/>
            <a:ext cx="6163520" cy="33672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506DBD-131F-4C49-B3D1-AABE9FD0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37" y="1299643"/>
            <a:ext cx="2155457" cy="1326435"/>
          </a:xfrm>
          <a:prstGeom prst="rect">
            <a:avLst/>
          </a:prstGeom>
        </p:spPr>
      </p:pic>
      <p:sp>
        <p:nvSpPr>
          <p:cNvPr id="15" name="Google Shape;780;p45">
            <a:extLst>
              <a:ext uri="{FF2B5EF4-FFF2-40B4-BE49-F238E27FC236}">
                <a16:creationId xmlns:a16="http://schemas.microsoft.com/office/drawing/2014/main" id="{75643741-FCDA-4EC2-9DB8-9DDA061CCBF4}"/>
              </a:ext>
            </a:extLst>
          </p:cNvPr>
          <p:cNvSpPr txBox="1">
            <a:spLocks/>
          </p:cNvSpPr>
          <p:nvPr/>
        </p:nvSpPr>
        <p:spPr>
          <a:xfrm>
            <a:off x="372640" y="2626078"/>
            <a:ext cx="1894509" cy="119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400" dirty="0">
                <a:highlight>
                  <a:srgbClr val="FFFF00"/>
                </a:highlight>
              </a:rPr>
              <a:t>La pendiente es -4</a:t>
            </a:r>
          </a:p>
        </p:txBody>
      </p:sp>
    </p:spTree>
    <p:extLst>
      <p:ext uri="{BB962C8B-B14F-4D97-AF65-F5344CB8AC3E}">
        <p14:creationId xmlns:p14="http://schemas.microsoft.com/office/powerpoint/2010/main" val="11586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3"/>
          <p:cNvSpPr txBox="1">
            <a:spLocks noGrp="1"/>
          </p:cNvSpPr>
          <p:nvPr>
            <p:ph type="ctrTitle"/>
          </p:nvPr>
        </p:nvSpPr>
        <p:spPr>
          <a:xfrm>
            <a:off x="134084" y="152714"/>
            <a:ext cx="4349695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bg1"/>
                </a:solidFill>
                <a:highlight>
                  <a:srgbClr val="FF00FF"/>
                </a:highlight>
              </a:rPr>
              <a:t>¿Qué valores corresponden a la salida? </a:t>
            </a:r>
            <a:endParaRPr sz="20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grpSp>
        <p:nvGrpSpPr>
          <p:cNvPr id="716" name="Google Shape;716;p43"/>
          <p:cNvGrpSpPr/>
          <p:nvPr/>
        </p:nvGrpSpPr>
        <p:grpSpPr>
          <a:xfrm>
            <a:off x="4988737" y="966817"/>
            <a:ext cx="4098916" cy="2422842"/>
            <a:chOff x="1205275" y="3129775"/>
            <a:chExt cx="3256775" cy="2322850"/>
          </a:xfrm>
        </p:grpSpPr>
        <p:sp>
          <p:nvSpPr>
            <p:cNvPr id="717" name="Google Shape;717;p43"/>
            <p:cNvSpPr/>
            <p:nvPr/>
          </p:nvSpPr>
          <p:spPr>
            <a:xfrm>
              <a:off x="1205275" y="3129775"/>
              <a:ext cx="3256775" cy="1971400"/>
            </a:xfrm>
            <a:custGeom>
              <a:avLst/>
              <a:gdLst/>
              <a:ahLst/>
              <a:cxnLst/>
              <a:rect l="l" t="t" r="r" b="b"/>
              <a:pathLst>
                <a:path w="130271" h="78856" extrusionOk="0">
                  <a:moveTo>
                    <a:pt x="123691" y="6505"/>
                  </a:moveTo>
                  <a:lnTo>
                    <a:pt x="123691" y="72351"/>
                  </a:lnTo>
                  <a:lnTo>
                    <a:pt x="6604" y="72351"/>
                  </a:lnTo>
                  <a:lnTo>
                    <a:pt x="6604" y="6505"/>
                  </a:lnTo>
                  <a:close/>
                  <a:moveTo>
                    <a:pt x="3713" y="0"/>
                  </a:moveTo>
                  <a:cubicBezTo>
                    <a:pt x="1670" y="0"/>
                    <a:pt x="0" y="1645"/>
                    <a:pt x="0" y="3714"/>
                  </a:cubicBezTo>
                  <a:lnTo>
                    <a:pt x="0" y="75167"/>
                  </a:lnTo>
                  <a:cubicBezTo>
                    <a:pt x="0" y="77211"/>
                    <a:pt x="1670" y="78856"/>
                    <a:pt x="3713" y="78856"/>
                  </a:cubicBezTo>
                  <a:lnTo>
                    <a:pt x="126582" y="78856"/>
                  </a:lnTo>
                  <a:cubicBezTo>
                    <a:pt x="128626" y="78856"/>
                    <a:pt x="130271" y="77211"/>
                    <a:pt x="130271" y="75167"/>
                  </a:cubicBezTo>
                  <a:lnTo>
                    <a:pt x="130271" y="3714"/>
                  </a:lnTo>
                  <a:cubicBezTo>
                    <a:pt x="130271" y="1645"/>
                    <a:pt x="128626" y="0"/>
                    <a:pt x="126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2786600" y="4972800"/>
              <a:ext cx="94725" cy="94725"/>
            </a:xfrm>
            <a:custGeom>
              <a:avLst/>
              <a:gdLst/>
              <a:ahLst/>
              <a:cxnLst/>
              <a:rect l="l" t="t" r="r" b="b"/>
              <a:pathLst>
                <a:path w="3789" h="3789" extrusionOk="0">
                  <a:moveTo>
                    <a:pt x="1895" y="1"/>
                  </a:moveTo>
                  <a:cubicBezTo>
                    <a:pt x="848" y="1"/>
                    <a:pt x="1" y="848"/>
                    <a:pt x="1" y="1895"/>
                  </a:cubicBezTo>
                  <a:cubicBezTo>
                    <a:pt x="1" y="2941"/>
                    <a:pt x="848" y="3789"/>
                    <a:pt x="1895" y="3789"/>
                  </a:cubicBezTo>
                  <a:cubicBezTo>
                    <a:pt x="2941" y="3789"/>
                    <a:pt x="3789" y="2941"/>
                    <a:pt x="3789" y="1895"/>
                  </a:cubicBezTo>
                  <a:cubicBezTo>
                    <a:pt x="3789" y="848"/>
                    <a:pt x="2941" y="1"/>
                    <a:pt x="189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2564800" y="5101150"/>
              <a:ext cx="537725" cy="299725"/>
            </a:xfrm>
            <a:custGeom>
              <a:avLst/>
              <a:gdLst/>
              <a:ahLst/>
              <a:cxnLst/>
              <a:rect l="l" t="t" r="r" b="b"/>
              <a:pathLst>
                <a:path w="21509" h="11989" extrusionOk="0">
                  <a:moveTo>
                    <a:pt x="2692" y="1"/>
                  </a:moveTo>
                  <a:lnTo>
                    <a:pt x="0" y="11988"/>
                  </a:lnTo>
                  <a:lnTo>
                    <a:pt x="21508" y="11988"/>
                  </a:lnTo>
                  <a:lnTo>
                    <a:pt x="18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2239525" y="5400800"/>
              <a:ext cx="1188875" cy="51825"/>
            </a:xfrm>
            <a:custGeom>
              <a:avLst/>
              <a:gdLst/>
              <a:ahLst/>
              <a:cxnLst/>
              <a:rect l="l" t="t" r="r" b="b"/>
              <a:pathLst>
                <a:path w="47555" h="2073" extrusionOk="0">
                  <a:moveTo>
                    <a:pt x="1351" y="1"/>
                  </a:moveTo>
                  <a:cubicBezTo>
                    <a:pt x="0" y="1"/>
                    <a:pt x="0" y="2073"/>
                    <a:pt x="1351" y="2073"/>
                  </a:cubicBezTo>
                  <a:cubicBezTo>
                    <a:pt x="1375" y="2073"/>
                    <a:pt x="1398" y="2072"/>
                    <a:pt x="1422" y="2071"/>
                  </a:cubicBezTo>
                  <a:lnTo>
                    <a:pt x="46108" y="2071"/>
                  </a:lnTo>
                  <a:cubicBezTo>
                    <a:pt x="46133" y="2072"/>
                    <a:pt x="46157" y="2073"/>
                    <a:pt x="46180" y="2073"/>
                  </a:cubicBezTo>
                  <a:cubicBezTo>
                    <a:pt x="47555" y="2073"/>
                    <a:pt x="47555" y="1"/>
                    <a:pt x="46180" y="1"/>
                  </a:cubicBezTo>
                  <a:cubicBezTo>
                    <a:pt x="46157" y="1"/>
                    <a:pt x="46133" y="1"/>
                    <a:pt x="46108" y="2"/>
                  </a:cubicBezTo>
                  <a:lnTo>
                    <a:pt x="1422" y="2"/>
                  </a:lnTo>
                  <a:cubicBezTo>
                    <a:pt x="1398" y="1"/>
                    <a:pt x="1375" y="1"/>
                    <a:pt x="1351" y="1"/>
                  </a:cubicBez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2618375" y="5101150"/>
              <a:ext cx="430575" cy="61700"/>
            </a:xfrm>
            <a:custGeom>
              <a:avLst/>
              <a:gdLst/>
              <a:ahLst/>
              <a:cxnLst/>
              <a:rect l="l" t="t" r="r" b="b"/>
              <a:pathLst>
                <a:path w="17223" h="2468" extrusionOk="0">
                  <a:moveTo>
                    <a:pt x="549" y="1"/>
                  </a:moveTo>
                  <a:lnTo>
                    <a:pt x="0" y="2468"/>
                  </a:lnTo>
                  <a:lnTo>
                    <a:pt x="17222" y="2468"/>
                  </a:lnTo>
                  <a:lnTo>
                    <a:pt x="16674" y="1"/>
                  </a:ln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43"/>
          <p:cNvGrpSpPr/>
          <p:nvPr/>
        </p:nvGrpSpPr>
        <p:grpSpPr>
          <a:xfrm rot="632919">
            <a:off x="8098514" y="4166708"/>
            <a:ext cx="641652" cy="668105"/>
            <a:chOff x="2079900" y="3077638"/>
            <a:chExt cx="367775" cy="382800"/>
          </a:xfrm>
        </p:grpSpPr>
        <p:sp>
          <p:nvSpPr>
            <p:cNvPr id="726" name="Google Shape;726;p43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3"/>
          <p:cNvGrpSpPr/>
          <p:nvPr/>
        </p:nvGrpSpPr>
        <p:grpSpPr>
          <a:xfrm rot="-148811" flipH="1">
            <a:off x="539175" y="4401251"/>
            <a:ext cx="371396" cy="375435"/>
            <a:chOff x="2079900" y="3077638"/>
            <a:chExt cx="367775" cy="382800"/>
          </a:xfrm>
        </p:grpSpPr>
        <p:sp>
          <p:nvSpPr>
            <p:cNvPr id="731" name="Google Shape;731;p43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3"/>
          <p:cNvGrpSpPr/>
          <p:nvPr/>
        </p:nvGrpSpPr>
        <p:grpSpPr>
          <a:xfrm rot="1765296" flipH="1">
            <a:off x="4293257" y="3999062"/>
            <a:ext cx="661771" cy="680768"/>
            <a:chOff x="2510200" y="3361463"/>
            <a:chExt cx="488700" cy="510950"/>
          </a:xfrm>
        </p:grpSpPr>
        <p:sp>
          <p:nvSpPr>
            <p:cNvPr id="736" name="Google Shape;736;p43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389DD6B-56CE-41F4-B76A-02E3AB4B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6" y="1213760"/>
            <a:ext cx="3747578" cy="1628947"/>
          </a:xfrm>
          <a:prstGeom prst="rect">
            <a:avLst/>
          </a:prstGeom>
        </p:spPr>
      </p:pic>
      <p:grpSp>
        <p:nvGrpSpPr>
          <p:cNvPr id="32" name="Google Shape;716;p43">
            <a:extLst>
              <a:ext uri="{FF2B5EF4-FFF2-40B4-BE49-F238E27FC236}">
                <a16:creationId xmlns:a16="http://schemas.microsoft.com/office/drawing/2014/main" id="{06C61DBE-27C0-40B4-ACC6-1B803C7075BA}"/>
              </a:ext>
            </a:extLst>
          </p:cNvPr>
          <p:cNvGrpSpPr/>
          <p:nvPr/>
        </p:nvGrpSpPr>
        <p:grpSpPr>
          <a:xfrm>
            <a:off x="159450" y="976026"/>
            <a:ext cx="4390754" cy="2468712"/>
            <a:chOff x="1205275" y="3129775"/>
            <a:chExt cx="3256775" cy="2322850"/>
          </a:xfrm>
        </p:grpSpPr>
        <p:sp>
          <p:nvSpPr>
            <p:cNvPr id="33" name="Google Shape;717;p43">
              <a:extLst>
                <a:ext uri="{FF2B5EF4-FFF2-40B4-BE49-F238E27FC236}">
                  <a16:creationId xmlns:a16="http://schemas.microsoft.com/office/drawing/2014/main" id="{E9080126-2C0B-4D68-9064-3D4EB5438926}"/>
                </a:ext>
              </a:extLst>
            </p:cNvPr>
            <p:cNvSpPr/>
            <p:nvPr/>
          </p:nvSpPr>
          <p:spPr>
            <a:xfrm>
              <a:off x="1205275" y="3129775"/>
              <a:ext cx="3256775" cy="1971400"/>
            </a:xfrm>
            <a:custGeom>
              <a:avLst/>
              <a:gdLst/>
              <a:ahLst/>
              <a:cxnLst/>
              <a:rect l="l" t="t" r="r" b="b"/>
              <a:pathLst>
                <a:path w="130271" h="78856" extrusionOk="0">
                  <a:moveTo>
                    <a:pt x="123691" y="6505"/>
                  </a:moveTo>
                  <a:lnTo>
                    <a:pt x="123691" y="72351"/>
                  </a:lnTo>
                  <a:lnTo>
                    <a:pt x="6604" y="72351"/>
                  </a:lnTo>
                  <a:lnTo>
                    <a:pt x="6604" y="6505"/>
                  </a:lnTo>
                  <a:close/>
                  <a:moveTo>
                    <a:pt x="3713" y="0"/>
                  </a:moveTo>
                  <a:cubicBezTo>
                    <a:pt x="1670" y="0"/>
                    <a:pt x="0" y="1645"/>
                    <a:pt x="0" y="3714"/>
                  </a:cubicBezTo>
                  <a:lnTo>
                    <a:pt x="0" y="75167"/>
                  </a:lnTo>
                  <a:cubicBezTo>
                    <a:pt x="0" y="77211"/>
                    <a:pt x="1670" y="78856"/>
                    <a:pt x="3713" y="78856"/>
                  </a:cubicBezTo>
                  <a:lnTo>
                    <a:pt x="126582" y="78856"/>
                  </a:lnTo>
                  <a:cubicBezTo>
                    <a:pt x="128626" y="78856"/>
                    <a:pt x="130271" y="77211"/>
                    <a:pt x="130271" y="75167"/>
                  </a:cubicBezTo>
                  <a:lnTo>
                    <a:pt x="130271" y="3714"/>
                  </a:lnTo>
                  <a:cubicBezTo>
                    <a:pt x="130271" y="1645"/>
                    <a:pt x="128626" y="0"/>
                    <a:pt x="126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8;p43">
              <a:extLst>
                <a:ext uri="{FF2B5EF4-FFF2-40B4-BE49-F238E27FC236}">
                  <a16:creationId xmlns:a16="http://schemas.microsoft.com/office/drawing/2014/main" id="{0A23A9BE-704C-481A-920D-318AD8E85594}"/>
                </a:ext>
              </a:extLst>
            </p:cNvPr>
            <p:cNvSpPr/>
            <p:nvPr/>
          </p:nvSpPr>
          <p:spPr>
            <a:xfrm>
              <a:off x="2786600" y="4972800"/>
              <a:ext cx="94725" cy="94725"/>
            </a:xfrm>
            <a:custGeom>
              <a:avLst/>
              <a:gdLst/>
              <a:ahLst/>
              <a:cxnLst/>
              <a:rect l="l" t="t" r="r" b="b"/>
              <a:pathLst>
                <a:path w="3789" h="3789" extrusionOk="0">
                  <a:moveTo>
                    <a:pt x="1895" y="1"/>
                  </a:moveTo>
                  <a:cubicBezTo>
                    <a:pt x="848" y="1"/>
                    <a:pt x="1" y="848"/>
                    <a:pt x="1" y="1895"/>
                  </a:cubicBezTo>
                  <a:cubicBezTo>
                    <a:pt x="1" y="2941"/>
                    <a:pt x="848" y="3789"/>
                    <a:pt x="1895" y="3789"/>
                  </a:cubicBezTo>
                  <a:cubicBezTo>
                    <a:pt x="2941" y="3789"/>
                    <a:pt x="3789" y="2941"/>
                    <a:pt x="3789" y="1895"/>
                  </a:cubicBezTo>
                  <a:cubicBezTo>
                    <a:pt x="3789" y="848"/>
                    <a:pt x="2941" y="1"/>
                    <a:pt x="189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9;p43">
              <a:extLst>
                <a:ext uri="{FF2B5EF4-FFF2-40B4-BE49-F238E27FC236}">
                  <a16:creationId xmlns:a16="http://schemas.microsoft.com/office/drawing/2014/main" id="{5C5F2423-7F4D-4DD2-9E47-C79E9B8993A6}"/>
                </a:ext>
              </a:extLst>
            </p:cNvPr>
            <p:cNvSpPr/>
            <p:nvPr/>
          </p:nvSpPr>
          <p:spPr>
            <a:xfrm>
              <a:off x="2564800" y="5101150"/>
              <a:ext cx="537725" cy="299725"/>
            </a:xfrm>
            <a:custGeom>
              <a:avLst/>
              <a:gdLst/>
              <a:ahLst/>
              <a:cxnLst/>
              <a:rect l="l" t="t" r="r" b="b"/>
              <a:pathLst>
                <a:path w="21509" h="11989" extrusionOk="0">
                  <a:moveTo>
                    <a:pt x="2692" y="1"/>
                  </a:moveTo>
                  <a:lnTo>
                    <a:pt x="0" y="11988"/>
                  </a:lnTo>
                  <a:lnTo>
                    <a:pt x="21508" y="11988"/>
                  </a:lnTo>
                  <a:lnTo>
                    <a:pt x="18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0;p43">
              <a:extLst>
                <a:ext uri="{FF2B5EF4-FFF2-40B4-BE49-F238E27FC236}">
                  <a16:creationId xmlns:a16="http://schemas.microsoft.com/office/drawing/2014/main" id="{1ABC16C3-F557-4593-9B4C-E9A0FB9B6641}"/>
                </a:ext>
              </a:extLst>
            </p:cNvPr>
            <p:cNvSpPr/>
            <p:nvPr/>
          </p:nvSpPr>
          <p:spPr>
            <a:xfrm>
              <a:off x="2239525" y="5400800"/>
              <a:ext cx="1188875" cy="51825"/>
            </a:xfrm>
            <a:custGeom>
              <a:avLst/>
              <a:gdLst/>
              <a:ahLst/>
              <a:cxnLst/>
              <a:rect l="l" t="t" r="r" b="b"/>
              <a:pathLst>
                <a:path w="47555" h="2073" extrusionOk="0">
                  <a:moveTo>
                    <a:pt x="1351" y="1"/>
                  </a:moveTo>
                  <a:cubicBezTo>
                    <a:pt x="0" y="1"/>
                    <a:pt x="0" y="2073"/>
                    <a:pt x="1351" y="2073"/>
                  </a:cubicBezTo>
                  <a:cubicBezTo>
                    <a:pt x="1375" y="2073"/>
                    <a:pt x="1398" y="2072"/>
                    <a:pt x="1422" y="2071"/>
                  </a:cubicBezTo>
                  <a:lnTo>
                    <a:pt x="46108" y="2071"/>
                  </a:lnTo>
                  <a:cubicBezTo>
                    <a:pt x="46133" y="2072"/>
                    <a:pt x="46157" y="2073"/>
                    <a:pt x="46180" y="2073"/>
                  </a:cubicBezTo>
                  <a:cubicBezTo>
                    <a:pt x="47555" y="2073"/>
                    <a:pt x="47555" y="1"/>
                    <a:pt x="46180" y="1"/>
                  </a:cubicBezTo>
                  <a:cubicBezTo>
                    <a:pt x="46157" y="1"/>
                    <a:pt x="46133" y="1"/>
                    <a:pt x="46108" y="2"/>
                  </a:cubicBezTo>
                  <a:lnTo>
                    <a:pt x="1422" y="2"/>
                  </a:lnTo>
                  <a:cubicBezTo>
                    <a:pt x="1398" y="1"/>
                    <a:pt x="1375" y="1"/>
                    <a:pt x="1351" y="1"/>
                  </a:cubicBez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1;p43">
              <a:extLst>
                <a:ext uri="{FF2B5EF4-FFF2-40B4-BE49-F238E27FC236}">
                  <a16:creationId xmlns:a16="http://schemas.microsoft.com/office/drawing/2014/main" id="{61E60793-5FE4-40B0-8F47-EA7222C47229}"/>
                </a:ext>
              </a:extLst>
            </p:cNvPr>
            <p:cNvSpPr/>
            <p:nvPr/>
          </p:nvSpPr>
          <p:spPr>
            <a:xfrm>
              <a:off x="2618375" y="5101150"/>
              <a:ext cx="430575" cy="61700"/>
            </a:xfrm>
            <a:custGeom>
              <a:avLst/>
              <a:gdLst/>
              <a:ahLst/>
              <a:cxnLst/>
              <a:rect l="l" t="t" r="r" b="b"/>
              <a:pathLst>
                <a:path w="17223" h="2468" extrusionOk="0">
                  <a:moveTo>
                    <a:pt x="549" y="1"/>
                  </a:moveTo>
                  <a:lnTo>
                    <a:pt x="0" y="2468"/>
                  </a:lnTo>
                  <a:lnTo>
                    <a:pt x="17222" y="2468"/>
                  </a:lnTo>
                  <a:lnTo>
                    <a:pt x="16674" y="1"/>
                  </a:ln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15;p43">
            <a:extLst>
              <a:ext uri="{FF2B5EF4-FFF2-40B4-BE49-F238E27FC236}">
                <a16:creationId xmlns:a16="http://schemas.microsoft.com/office/drawing/2014/main" id="{ABC69C6A-2279-4DF1-9C56-95528A07916E}"/>
              </a:ext>
            </a:extLst>
          </p:cNvPr>
          <p:cNvSpPr txBox="1">
            <a:spLocks/>
          </p:cNvSpPr>
          <p:nvPr/>
        </p:nvSpPr>
        <p:spPr>
          <a:xfrm>
            <a:off x="4723823" y="146454"/>
            <a:ext cx="4349695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>
                <a:solidFill>
                  <a:schemeClr val="bg1"/>
                </a:solidFill>
                <a:highlight>
                  <a:srgbClr val="000080"/>
                </a:highlight>
              </a:rPr>
              <a:t>¿Qué valores faltan?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AB26F8-2206-4815-85D9-940C236EE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181" y="1177528"/>
            <a:ext cx="2596159" cy="1609619"/>
          </a:xfrm>
          <a:prstGeom prst="rect">
            <a:avLst/>
          </a:prstGeom>
        </p:spPr>
      </p:pic>
      <p:sp>
        <p:nvSpPr>
          <p:cNvPr id="41" name="Google Shape;715;p43">
            <a:extLst>
              <a:ext uri="{FF2B5EF4-FFF2-40B4-BE49-F238E27FC236}">
                <a16:creationId xmlns:a16="http://schemas.microsoft.com/office/drawing/2014/main" id="{0F1BC5CD-6493-4AD0-BA65-0A151E4A3638}"/>
              </a:ext>
            </a:extLst>
          </p:cNvPr>
          <p:cNvSpPr txBox="1">
            <a:spLocks/>
          </p:cNvSpPr>
          <p:nvPr/>
        </p:nvSpPr>
        <p:spPr>
          <a:xfrm>
            <a:off x="-180793" y="3440597"/>
            <a:ext cx="5651736" cy="123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>
                <a:solidFill>
                  <a:schemeClr val="bg1"/>
                </a:solidFill>
                <a:highlight>
                  <a:srgbClr val="FF00FF"/>
                </a:highlight>
              </a:rPr>
              <a:t>Reemplaza el valor de x  en la formula: </a:t>
            </a:r>
          </a:p>
          <a:p>
            <a:r>
              <a:rPr lang="es-CL" sz="2000" dirty="0">
                <a:solidFill>
                  <a:schemeClr val="bg1"/>
                </a:solidFill>
                <a:highlight>
                  <a:srgbClr val="000080"/>
                </a:highlight>
              </a:rPr>
              <a:t>5x</a:t>
            </a:r>
          </a:p>
          <a:p>
            <a:r>
              <a:rPr lang="es-CL" sz="2000" dirty="0">
                <a:solidFill>
                  <a:schemeClr val="bg1"/>
                </a:solidFill>
                <a:highlight>
                  <a:srgbClr val="FF00FF"/>
                </a:highlight>
              </a:rPr>
              <a:t>5 . 6=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9C0E10-5CFB-41E5-8019-28EEFE5B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9" y="1385956"/>
            <a:ext cx="3745020" cy="2826103"/>
          </a:xfrm>
          <a:prstGeom prst="rect">
            <a:avLst/>
          </a:prstGeom>
        </p:spPr>
      </p:pic>
      <p:sp>
        <p:nvSpPr>
          <p:cNvPr id="6" name="Google Shape;747;p44">
            <a:extLst>
              <a:ext uri="{FF2B5EF4-FFF2-40B4-BE49-F238E27FC236}">
                <a16:creationId xmlns:a16="http://schemas.microsoft.com/office/drawing/2014/main" id="{C781E69F-F36C-4CB0-8AFE-97A32116E6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90579" y="723777"/>
            <a:ext cx="4582487" cy="1091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highlight>
                  <a:srgbClr val="00FF00"/>
                </a:highlight>
              </a:rPr>
              <a:t>¿Qué datos tenemos?</a:t>
            </a:r>
            <a:br>
              <a:rPr lang="en" sz="2400" dirty="0">
                <a:highlight>
                  <a:srgbClr val="00FF00"/>
                </a:highlight>
              </a:rPr>
            </a:br>
            <a:r>
              <a:rPr lang="es-CL" sz="2400" dirty="0">
                <a:highlight>
                  <a:srgbClr val="00FF00"/>
                </a:highlight>
              </a:rPr>
              <a:t>V</a:t>
            </a:r>
            <a:r>
              <a:rPr lang="en" sz="2400" dirty="0">
                <a:highlight>
                  <a:srgbClr val="00FF00"/>
                </a:highlight>
              </a:rPr>
              <a:t>alor de x </a:t>
            </a:r>
            <a:br>
              <a:rPr lang="en" sz="2400" dirty="0">
                <a:highlight>
                  <a:srgbClr val="00FF00"/>
                </a:highlight>
              </a:rPr>
            </a:br>
            <a:r>
              <a:rPr lang="en" sz="2400" dirty="0">
                <a:highlight>
                  <a:srgbClr val="00FF00"/>
                </a:highlight>
              </a:rPr>
              <a:t>valor de y</a:t>
            </a:r>
            <a:br>
              <a:rPr lang="en" sz="2400" dirty="0">
                <a:highlight>
                  <a:srgbClr val="FF00FF"/>
                </a:highlight>
              </a:rPr>
            </a:br>
            <a:endParaRPr sz="2400" dirty="0">
              <a:highlight>
                <a:srgbClr val="FF00FF"/>
              </a:highlight>
            </a:endParaRPr>
          </a:p>
        </p:txBody>
      </p:sp>
      <p:sp>
        <p:nvSpPr>
          <p:cNvPr id="7" name="Google Shape;747;p44">
            <a:extLst>
              <a:ext uri="{FF2B5EF4-FFF2-40B4-BE49-F238E27FC236}">
                <a16:creationId xmlns:a16="http://schemas.microsoft.com/office/drawing/2014/main" id="{B371F613-AD8F-4EFC-B4B7-F0F61E3AEFCF}"/>
              </a:ext>
            </a:extLst>
          </p:cNvPr>
          <p:cNvSpPr txBox="1">
            <a:spLocks/>
          </p:cNvSpPr>
          <p:nvPr/>
        </p:nvSpPr>
        <p:spPr>
          <a:xfrm>
            <a:off x="4537335" y="1979763"/>
            <a:ext cx="4335731" cy="120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400" dirty="0">
                <a:highlight>
                  <a:srgbClr val="FF00FF"/>
                </a:highlight>
              </a:rPr>
              <a:t>¿Qué dato nos falta?</a:t>
            </a:r>
          </a:p>
          <a:p>
            <a:r>
              <a:rPr lang="es-CL" sz="2400" dirty="0">
                <a:highlight>
                  <a:srgbClr val="FF00FF"/>
                </a:highlight>
              </a:rPr>
              <a:t>La pendiente</a:t>
            </a:r>
          </a:p>
        </p:txBody>
      </p:sp>
      <p:sp>
        <p:nvSpPr>
          <p:cNvPr id="9" name="Google Shape;747;p44">
            <a:extLst>
              <a:ext uri="{FF2B5EF4-FFF2-40B4-BE49-F238E27FC236}">
                <a16:creationId xmlns:a16="http://schemas.microsoft.com/office/drawing/2014/main" id="{3456441D-6499-4963-8D4B-E25D0A062613}"/>
              </a:ext>
            </a:extLst>
          </p:cNvPr>
          <p:cNvSpPr txBox="1">
            <a:spLocks/>
          </p:cNvSpPr>
          <p:nvPr/>
        </p:nvSpPr>
        <p:spPr>
          <a:xfrm>
            <a:off x="4572000" y="2886916"/>
            <a:ext cx="4335731" cy="5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400" dirty="0">
                <a:solidFill>
                  <a:schemeClr val="bg1"/>
                </a:solidFill>
                <a:highlight>
                  <a:srgbClr val="000080"/>
                </a:highlight>
              </a:rPr>
              <a:t>¿Qué tenemos que hacer?</a:t>
            </a:r>
          </a:p>
          <a:p>
            <a:endParaRPr lang="es-CL" sz="2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FBF0CA-9791-4F09-AE81-F6ED5E334AEF}"/>
              </a:ext>
            </a:extLst>
          </p:cNvPr>
          <p:cNvSpPr txBox="1"/>
          <p:nvPr/>
        </p:nvSpPr>
        <p:spPr>
          <a:xfrm>
            <a:off x="112891" y="177900"/>
            <a:ext cx="9290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highlight>
                  <a:srgbClr val="FF00FF"/>
                </a:highlight>
                <a:latin typeface="Fredoka One"/>
                <a:sym typeface="Fredoka One"/>
              </a:rPr>
              <a:t>¿Cuál es la función representada en el siguiente gráfico?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D55320B-1C48-440A-80A7-3C6735CB9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70" y="3484143"/>
            <a:ext cx="28289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808645" y="1549683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FUNCIÓN AFIN</a:t>
            </a:r>
            <a:endParaRPr lang="es-CL" sz="7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4"/>
          <p:cNvSpPr/>
          <p:nvPr/>
        </p:nvSpPr>
        <p:spPr>
          <a:xfrm>
            <a:off x="407360" y="766114"/>
            <a:ext cx="8579554" cy="435747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7" name="Google Shape;747;p44"/>
          <p:cNvSpPr txBox="1">
            <a:spLocks noGrp="1"/>
          </p:cNvSpPr>
          <p:nvPr>
            <p:ph type="ctrTitle"/>
          </p:nvPr>
        </p:nvSpPr>
        <p:spPr>
          <a:xfrm>
            <a:off x="793615" y="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bg1"/>
                </a:solidFill>
                <a:highlight>
                  <a:srgbClr val="FF00FF"/>
                </a:highlight>
              </a:rPr>
              <a:t>¿QUÉ ES UNA FUNCIÓN AFIN?</a:t>
            </a:r>
          </a:p>
        </p:txBody>
      </p:sp>
      <p:grpSp>
        <p:nvGrpSpPr>
          <p:cNvPr id="764" name="Google Shape;764;p44"/>
          <p:cNvGrpSpPr/>
          <p:nvPr/>
        </p:nvGrpSpPr>
        <p:grpSpPr>
          <a:xfrm rot="-632919" flipH="1">
            <a:off x="665356" y="852037"/>
            <a:ext cx="641652" cy="668105"/>
            <a:chOff x="2079900" y="3077638"/>
            <a:chExt cx="367775" cy="382800"/>
          </a:xfrm>
        </p:grpSpPr>
        <p:sp>
          <p:nvSpPr>
            <p:cNvPr id="765" name="Google Shape;765;p4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44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70" name="Google Shape;770;p4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8371988-103E-4893-A059-B18E4809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09" y="1404237"/>
            <a:ext cx="6774314" cy="314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5"/>
          <p:cNvSpPr/>
          <p:nvPr/>
        </p:nvSpPr>
        <p:spPr>
          <a:xfrm>
            <a:off x="5224286" y="1412241"/>
            <a:ext cx="3919714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0" name="Google Shape;780;p45"/>
          <p:cNvSpPr txBox="1">
            <a:spLocks noGrp="1"/>
          </p:cNvSpPr>
          <p:nvPr>
            <p:ph type="ctrTitle"/>
          </p:nvPr>
        </p:nvSpPr>
        <p:spPr>
          <a:xfrm>
            <a:off x="5056564" y="790474"/>
            <a:ext cx="2252100" cy="430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bg1"/>
                </a:solidFill>
                <a:highlight>
                  <a:srgbClr val="000080"/>
                </a:highlight>
              </a:rPr>
              <a:t>FORMULA:</a:t>
            </a:r>
            <a:endParaRPr sz="2000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grpSp>
        <p:nvGrpSpPr>
          <p:cNvPr id="785" name="Google Shape;785;p45"/>
          <p:cNvGrpSpPr/>
          <p:nvPr/>
        </p:nvGrpSpPr>
        <p:grpSpPr>
          <a:xfrm rot="632919">
            <a:off x="5245875" y="4352150"/>
            <a:ext cx="641652" cy="668105"/>
            <a:chOff x="2079900" y="3077638"/>
            <a:chExt cx="367775" cy="382800"/>
          </a:xfrm>
        </p:grpSpPr>
        <p:sp>
          <p:nvSpPr>
            <p:cNvPr id="786" name="Google Shape;786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5"/>
          <p:cNvGrpSpPr/>
          <p:nvPr/>
        </p:nvGrpSpPr>
        <p:grpSpPr>
          <a:xfrm rot="-148811" flipH="1">
            <a:off x="8284695" y="4669998"/>
            <a:ext cx="371396" cy="375435"/>
            <a:chOff x="2079900" y="3077638"/>
            <a:chExt cx="367775" cy="382800"/>
          </a:xfrm>
        </p:grpSpPr>
        <p:sp>
          <p:nvSpPr>
            <p:cNvPr id="791" name="Google Shape;791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45"/>
          <p:cNvGrpSpPr/>
          <p:nvPr/>
        </p:nvGrpSpPr>
        <p:grpSpPr>
          <a:xfrm rot="350284" flipH="1">
            <a:off x="422174" y="139119"/>
            <a:ext cx="582103" cy="695032"/>
            <a:chOff x="2279175" y="2462338"/>
            <a:chExt cx="376175" cy="449125"/>
          </a:xfrm>
        </p:grpSpPr>
        <p:sp>
          <p:nvSpPr>
            <p:cNvPr id="796" name="Google Shape;796;p45"/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AC0CF51-B0E6-4BB1-A750-F147D8973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47" y="1384074"/>
            <a:ext cx="4832717" cy="29909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AD431E-7A72-492B-98F7-1504CBF8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358" y="690184"/>
            <a:ext cx="2044713" cy="643706"/>
          </a:xfrm>
          <a:prstGeom prst="rect">
            <a:avLst/>
          </a:prstGeom>
        </p:spPr>
      </p:pic>
      <p:sp>
        <p:nvSpPr>
          <p:cNvPr id="40" name="Google Shape;780;p45">
            <a:extLst>
              <a:ext uri="{FF2B5EF4-FFF2-40B4-BE49-F238E27FC236}">
                <a16:creationId xmlns:a16="http://schemas.microsoft.com/office/drawing/2014/main" id="{A1FB4491-C1E7-48D3-B1E6-1D2FB0935113}"/>
              </a:ext>
            </a:extLst>
          </p:cNvPr>
          <p:cNvSpPr txBox="1">
            <a:spLocks/>
          </p:cNvSpPr>
          <p:nvPr/>
        </p:nvSpPr>
        <p:spPr>
          <a:xfrm>
            <a:off x="824698" y="32584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dirty="0"/>
              <a:t>¿Cómo se calcula una FUNCÓN AFIN?</a:t>
            </a:r>
          </a:p>
        </p:txBody>
      </p:sp>
      <p:sp>
        <p:nvSpPr>
          <p:cNvPr id="41" name="Google Shape;780;p45">
            <a:extLst>
              <a:ext uri="{FF2B5EF4-FFF2-40B4-BE49-F238E27FC236}">
                <a16:creationId xmlns:a16="http://schemas.microsoft.com/office/drawing/2014/main" id="{EC96C954-4EBE-4FB6-8E09-FFA65F702F5D}"/>
              </a:ext>
            </a:extLst>
          </p:cNvPr>
          <p:cNvSpPr txBox="1">
            <a:spLocks/>
          </p:cNvSpPr>
          <p:nvPr/>
        </p:nvSpPr>
        <p:spPr>
          <a:xfrm>
            <a:off x="924990" y="818576"/>
            <a:ext cx="3650701" cy="35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1600" dirty="0">
                <a:solidFill>
                  <a:schemeClr val="bg1"/>
                </a:solidFill>
                <a:highlight>
                  <a:srgbClr val="000080"/>
                </a:highlight>
              </a:rPr>
              <a:t>REEMPLAZO VALORES EN LA FORMULA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073B5BC-7A95-4F93-A935-54BDE59ED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752" y="2271658"/>
            <a:ext cx="3225163" cy="1002947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851AE26-90D5-4CAA-9CE4-737EB97D5C57}"/>
              </a:ext>
            </a:extLst>
          </p:cNvPr>
          <p:cNvCxnSpPr>
            <a:cxnSpLocks/>
          </p:cNvCxnSpPr>
          <p:nvPr/>
        </p:nvCxnSpPr>
        <p:spPr>
          <a:xfrm flipH="1">
            <a:off x="7620000" y="1177103"/>
            <a:ext cx="1044042" cy="101803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8"/>
          <p:cNvSpPr/>
          <p:nvPr/>
        </p:nvSpPr>
        <p:spPr>
          <a:xfrm>
            <a:off x="141820" y="0"/>
            <a:ext cx="8529057" cy="196470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3" name="Google Shape;873;p48"/>
          <p:cNvSpPr txBox="1">
            <a:spLocks noGrp="1"/>
          </p:cNvSpPr>
          <p:nvPr>
            <p:ph type="ctrTitle"/>
          </p:nvPr>
        </p:nvSpPr>
        <p:spPr>
          <a:xfrm>
            <a:off x="997086" y="264583"/>
            <a:ext cx="7189415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highlight>
                  <a:srgbClr val="000080"/>
                </a:highlight>
              </a:rPr>
              <a:t>¿Cuál es el coeficiente de posición representado en los siguiente gráfico?   </a:t>
            </a:r>
            <a:br>
              <a:rPr lang="es-CL" sz="1800" dirty="0"/>
            </a:br>
            <a:r>
              <a:rPr lang="es-CL" sz="1400" dirty="0"/>
              <a:t>(Recuerda que el coeficiente de posición nos indica donde la recta corta el eje y) </a:t>
            </a:r>
            <a:endParaRPr sz="1800" dirty="0"/>
          </a:p>
        </p:txBody>
      </p:sp>
      <p:grpSp>
        <p:nvGrpSpPr>
          <p:cNvPr id="875" name="Google Shape;875;p48"/>
          <p:cNvGrpSpPr/>
          <p:nvPr/>
        </p:nvGrpSpPr>
        <p:grpSpPr>
          <a:xfrm rot="632919">
            <a:off x="55734" y="-13606"/>
            <a:ext cx="641652" cy="668105"/>
            <a:chOff x="2079900" y="3077638"/>
            <a:chExt cx="367775" cy="382800"/>
          </a:xfrm>
        </p:grpSpPr>
        <p:sp>
          <p:nvSpPr>
            <p:cNvPr id="876" name="Google Shape;876;p4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881" name="Google Shape;881;p4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49DBDCA-EE57-4DC6-843C-85A5AF39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38" y="2081798"/>
            <a:ext cx="3263306" cy="27971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091D1-6AA0-481D-A2CA-9B284489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758" y="2051301"/>
            <a:ext cx="3409772" cy="282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808645" y="1549683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TEOREMA DE PITÁGORAS</a:t>
            </a:r>
            <a:endParaRPr lang="es-CL" sz="72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38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F58B5F4-18A7-439A-AD03-004BF4B9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292" y="1018479"/>
            <a:ext cx="3327733" cy="36697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84B11E-1084-4110-B06C-E267BF73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7" y="3594246"/>
            <a:ext cx="3849775" cy="1174045"/>
          </a:xfrm>
          <a:prstGeom prst="rect">
            <a:avLst/>
          </a:prstGeom>
        </p:spPr>
      </p:pic>
      <p:sp>
        <p:nvSpPr>
          <p:cNvPr id="9" name="Google Shape;387;p36">
            <a:extLst>
              <a:ext uri="{FF2B5EF4-FFF2-40B4-BE49-F238E27FC236}">
                <a16:creationId xmlns:a16="http://schemas.microsoft.com/office/drawing/2014/main" id="{128E92B7-1F42-4A0B-8307-67A17247A008}"/>
              </a:ext>
            </a:extLst>
          </p:cNvPr>
          <p:cNvSpPr/>
          <p:nvPr/>
        </p:nvSpPr>
        <p:spPr>
          <a:xfrm>
            <a:off x="-26711" y="1066114"/>
            <a:ext cx="4696178" cy="176987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L" sz="1800" dirty="0">
                <a:solidFill>
                  <a:srgbClr val="002060"/>
                </a:solidFill>
                <a:latin typeface="Fredoka One"/>
                <a:sym typeface="Fredoka One"/>
              </a:rPr>
              <a:t>En todo TRIÁNGULO RECTÁNGULO, el cuadrado de la hipotenusa (lado opuesto al ángulo recto) es igual a la suma de los cuadrados de los catetos (lados que componen el ángulo recto)</a:t>
            </a:r>
            <a:endParaRPr sz="1800" dirty="0">
              <a:solidFill>
                <a:srgbClr val="002060"/>
              </a:solidFill>
              <a:latin typeface="Fredoka One"/>
              <a:sym typeface="Fredoka One"/>
            </a:endParaRPr>
          </a:p>
        </p:txBody>
      </p:sp>
      <p:sp>
        <p:nvSpPr>
          <p:cNvPr id="10" name="Google Shape;414;p36">
            <a:extLst>
              <a:ext uri="{FF2B5EF4-FFF2-40B4-BE49-F238E27FC236}">
                <a16:creationId xmlns:a16="http://schemas.microsoft.com/office/drawing/2014/main" id="{5C859829-DCAE-4082-BAF8-C6D2B7010C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43779" y="60140"/>
            <a:ext cx="5125155" cy="790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highlight>
                  <a:srgbClr val="000080"/>
                </a:highlight>
              </a:rPr>
              <a:t>T</a:t>
            </a:r>
            <a:r>
              <a:rPr lang="es-CL" sz="3600" dirty="0">
                <a:solidFill>
                  <a:schemeClr val="lt1"/>
                </a:solidFill>
                <a:highlight>
                  <a:srgbClr val="000080"/>
                </a:highlight>
                <a:latin typeface="Fredoka One"/>
                <a:ea typeface="Fredoka One"/>
                <a:cs typeface="Fredoka One"/>
                <a:sym typeface="Fredoka One"/>
              </a:rPr>
              <a:t>eorema de Pitágoras</a:t>
            </a:r>
            <a:endParaRPr lang="es-CL" sz="4800" dirty="0">
              <a:solidFill>
                <a:schemeClr val="lt1"/>
              </a:solidFill>
              <a:highlight>
                <a:srgbClr val="000080"/>
              </a:highlight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" name="Google Shape;414;p36">
            <a:extLst>
              <a:ext uri="{FF2B5EF4-FFF2-40B4-BE49-F238E27FC236}">
                <a16:creationId xmlns:a16="http://schemas.microsoft.com/office/drawing/2014/main" id="{B58798A1-8032-4342-AF46-935041B917CE}"/>
              </a:ext>
            </a:extLst>
          </p:cNvPr>
          <p:cNvSpPr txBox="1">
            <a:spLocks/>
          </p:cNvSpPr>
          <p:nvPr/>
        </p:nvSpPr>
        <p:spPr>
          <a:xfrm>
            <a:off x="160979" y="3098728"/>
            <a:ext cx="1995199" cy="46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just"/>
            <a:r>
              <a:rPr lang="es-CL" sz="2400" dirty="0">
                <a:solidFill>
                  <a:schemeClr val="tx1"/>
                </a:solidFill>
                <a:highlight>
                  <a:srgbClr val="00FF00"/>
                </a:highlight>
              </a:rPr>
              <a:t>FORMULA</a:t>
            </a:r>
            <a:endParaRPr lang="es-CL" sz="36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38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868636" y="475106"/>
            <a:ext cx="7037278" cy="4075780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00902" y="935341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latin typeface="Fredoka One"/>
                <a:ea typeface="Fredoka One"/>
                <a:cs typeface="Fredoka One"/>
                <a:sym typeface="Fredoka One"/>
              </a:rPr>
              <a:t>O</a:t>
            </a: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bjetivos: 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373695" y="3543093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618356" y="1849121"/>
            <a:ext cx="5707266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2060"/>
                </a:solidFill>
              </a:rPr>
              <a:t>(OA07) </a:t>
            </a:r>
            <a:r>
              <a:rPr lang="es-CL" sz="1800" dirty="0"/>
              <a:t>Mostrar que comprenden la noción de función por medio de un cambio lineal.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2060"/>
                </a:solidFill>
              </a:rPr>
              <a:t>(OA10)  </a:t>
            </a:r>
            <a:r>
              <a:rPr lang="es-CL" sz="1800" dirty="0"/>
              <a:t>Mostrar que comprenden la función afín.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02060"/>
                </a:solidFill>
              </a:rPr>
              <a:t>(OA12) </a:t>
            </a:r>
            <a:r>
              <a:rPr lang="es-CL" sz="1800" dirty="0"/>
              <a:t>Explicar, de manera concreta, pictórica y simbólica, la validez del teorema de Pitágoras.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0"/>
      <p:bldP spid="58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90ECA13-C4EC-4C08-A589-F01740A64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71" y="135467"/>
            <a:ext cx="3858900" cy="996299"/>
          </a:xfrm>
        </p:spPr>
        <p:txBody>
          <a:bodyPr/>
          <a:lstStyle/>
          <a:p>
            <a:r>
              <a:rPr lang="es-CL" sz="2400" dirty="0">
                <a:highlight>
                  <a:srgbClr val="000080"/>
                </a:highlight>
              </a:rPr>
              <a:t>PARTES DE TEROREMA DE PITÁGORAS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B27C14-AD9E-4D33-881B-3E24D423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3" y="1347472"/>
            <a:ext cx="3255757" cy="2824572"/>
          </a:xfrm>
          <a:prstGeom prst="rect">
            <a:avLst/>
          </a:prstGeom>
        </p:spPr>
      </p:pic>
      <p:pic>
        <p:nvPicPr>
          <p:cNvPr id="6" name="Imagen 36">
            <a:extLst>
              <a:ext uri="{FF2B5EF4-FFF2-40B4-BE49-F238E27FC236}">
                <a16:creationId xmlns:a16="http://schemas.microsoft.com/office/drawing/2014/main" id="{88C0F0EA-03C4-4726-8846-4B683A68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18" y="559863"/>
            <a:ext cx="3556611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BC6513B2-AD53-406A-9EC4-0962C3AF4A9B}"/>
              </a:ext>
            </a:extLst>
          </p:cNvPr>
          <p:cNvSpPr txBox="1">
            <a:spLocks/>
          </p:cNvSpPr>
          <p:nvPr/>
        </p:nvSpPr>
        <p:spPr>
          <a:xfrm>
            <a:off x="5080273" y="3093212"/>
            <a:ext cx="3858900" cy="99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1800" dirty="0">
                <a:highlight>
                  <a:srgbClr val="000080"/>
                </a:highlight>
              </a:rPr>
              <a:t>LA SUMA DE LOS CATETOS CORRESPONDE AL VALOR DE LA HIPOTENUSA</a:t>
            </a:r>
          </a:p>
        </p:txBody>
      </p:sp>
    </p:spTree>
    <p:extLst>
      <p:ext uri="{BB962C8B-B14F-4D97-AF65-F5344CB8AC3E}">
        <p14:creationId xmlns:p14="http://schemas.microsoft.com/office/powerpoint/2010/main" val="40958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9"/>
          <p:cNvSpPr txBox="1">
            <a:spLocks noGrp="1"/>
          </p:cNvSpPr>
          <p:nvPr>
            <p:ph type="ctrTitle"/>
          </p:nvPr>
        </p:nvSpPr>
        <p:spPr>
          <a:xfrm>
            <a:off x="671353" y="76745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highlight>
                  <a:srgbClr val="000080"/>
                </a:highlight>
              </a:rPr>
              <a:t>ESTUDIA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678" name="Google Shape;1678;p69"/>
          <p:cNvGrpSpPr/>
          <p:nvPr/>
        </p:nvGrpSpPr>
        <p:grpSpPr>
          <a:xfrm rot="1257999">
            <a:off x="166607" y="135527"/>
            <a:ext cx="1107665" cy="704944"/>
            <a:chOff x="3085425" y="3811913"/>
            <a:chExt cx="988650" cy="629200"/>
          </a:xfrm>
        </p:grpSpPr>
        <p:sp>
          <p:nvSpPr>
            <p:cNvPr id="1679" name="Google Shape;1679;p69"/>
            <p:cNvSpPr/>
            <p:nvPr/>
          </p:nvSpPr>
          <p:spPr>
            <a:xfrm>
              <a:off x="3085425" y="3811913"/>
              <a:ext cx="988650" cy="629200"/>
            </a:xfrm>
            <a:custGeom>
              <a:avLst/>
              <a:gdLst/>
              <a:ahLst/>
              <a:cxnLst/>
              <a:rect l="l" t="t" r="r" b="b"/>
              <a:pathLst>
                <a:path w="39546" h="25168" extrusionOk="0">
                  <a:moveTo>
                    <a:pt x="8268" y="91"/>
                  </a:moveTo>
                  <a:lnTo>
                    <a:pt x="39424" y="24712"/>
                  </a:lnTo>
                  <a:cubicBezTo>
                    <a:pt x="39515" y="24772"/>
                    <a:pt x="39545" y="24894"/>
                    <a:pt x="39515" y="25016"/>
                  </a:cubicBezTo>
                  <a:cubicBezTo>
                    <a:pt x="39485" y="25137"/>
                    <a:pt x="39363" y="25168"/>
                    <a:pt x="39241" y="25168"/>
                  </a:cubicBezTo>
                  <a:lnTo>
                    <a:pt x="213" y="21216"/>
                  </a:lnTo>
                  <a:cubicBezTo>
                    <a:pt x="153" y="21216"/>
                    <a:pt x="61" y="21186"/>
                    <a:pt x="31" y="21095"/>
                  </a:cubicBezTo>
                  <a:cubicBezTo>
                    <a:pt x="1" y="21034"/>
                    <a:pt x="1" y="20943"/>
                    <a:pt x="1" y="20882"/>
                  </a:cubicBezTo>
                  <a:cubicBezTo>
                    <a:pt x="2615" y="13982"/>
                    <a:pt x="5229" y="7082"/>
                    <a:pt x="7843" y="213"/>
                  </a:cubicBezTo>
                  <a:cubicBezTo>
                    <a:pt x="7903" y="122"/>
                    <a:pt x="7934" y="91"/>
                    <a:pt x="7995" y="61"/>
                  </a:cubicBezTo>
                  <a:cubicBezTo>
                    <a:pt x="8116" y="0"/>
                    <a:pt x="8207" y="61"/>
                    <a:pt x="8268" y="91"/>
                  </a:cubicBezTo>
                  <a:close/>
                  <a:moveTo>
                    <a:pt x="11976" y="10851"/>
                  </a:moveTo>
                  <a:lnTo>
                    <a:pt x="10031" y="15958"/>
                  </a:lnTo>
                  <a:lnTo>
                    <a:pt x="19667" y="169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3313400" y="387268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0" y="122"/>
                  </a:moveTo>
                  <a:cubicBezTo>
                    <a:pt x="821" y="1"/>
                    <a:pt x="973" y="1"/>
                    <a:pt x="1095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308"/>
                  </a:lnTo>
                  <a:cubicBezTo>
                    <a:pt x="365" y="1429"/>
                    <a:pt x="213" y="1429"/>
                    <a:pt x="122" y="1338"/>
                  </a:cubicBezTo>
                  <a:cubicBezTo>
                    <a:pt x="0" y="1277"/>
                    <a:pt x="0" y="1095"/>
                    <a:pt x="61" y="1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3416750" y="39539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92"/>
                  </a:moveTo>
                  <a:cubicBezTo>
                    <a:pt x="851" y="1"/>
                    <a:pt x="1003" y="1"/>
                    <a:pt x="1094" y="62"/>
                  </a:cubicBezTo>
                  <a:cubicBezTo>
                    <a:pt x="1216" y="123"/>
                    <a:pt x="1216" y="305"/>
                    <a:pt x="1155" y="396"/>
                  </a:cubicBezTo>
                  <a:lnTo>
                    <a:pt x="456" y="1278"/>
                  </a:lnTo>
                  <a:cubicBezTo>
                    <a:pt x="395" y="1399"/>
                    <a:pt x="243" y="1399"/>
                    <a:pt x="122" y="1308"/>
                  </a:cubicBezTo>
                  <a:cubicBezTo>
                    <a:pt x="0" y="1247"/>
                    <a:pt x="0" y="1095"/>
                    <a:pt x="91" y="9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3520075" y="4034538"/>
              <a:ext cx="30425" cy="35000"/>
            </a:xfrm>
            <a:custGeom>
              <a:avLst/>
              <a:gdLst/>
              <a:ahLst/>
              <a:cxnLst/>
              <a:rect l="l" t="t" r="r" b="b"/>
              <a:pathLst>
                <a:path w="1217" h="1400" extrusionOk="0">
                  <a:moveTo>
                    <a:pt x="761" y="123"/>
                  </a:moveTo>
                  <a:cubicBezTo>
                    <a:pt x="852" y="1"/>
                    <a:pt x="1004" y="1"/>
                    <a:pt x="1126" y="62"/>
                  </a:cubicBezTo>
                  <a:cubicBezTo>
                    <a:pt x="1217" y="153"/>
                    <a:pt x="1217" y="305"/>
                    <a:pt x="1156" y="396"/>
                  </a:cubicBezTo>
                  <a:lnTo>
                    <a:pt x="457" y="1278"/>
                  </a:lnTo>
                  <a:cubicBezTo>
                    <a:pt x="396" y="1399"/>
                    <a:pt x="244" y="1399"/>
                    <a:pt x="122" y="1338"/>
                  </a:cubicBezTo>
                  <a:cubicBezTo>
                    <a:pt x="1" y="1247"/>
                    <a:pt x="1" y="1095"/>
                    <a:pt x="92" y="9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9"/>
            <p:cNvSpPr/>
            <p:nvPr/>
          </p:nvSpPr>
          <p:spPr>
            <a:xfrm>
              <a:off x="3624200" y="41150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122"/>
                  </a:moveTo>
                  <a:cubicBezTo>
                    <a:pt x="821" y="1"/>
                    <a:pt x="973" y="1"/>
                    <a:pt x="1094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277"/>
                  </a:lnTo>
                  <a:cubicBezTo>
                    <a:pt x="365" y="1399"/>
                    <a:pt x="213" y="1399"/>
                    <a:pt x="91" y="1338"/>
                  </a:cubicBezTo>
                  <a:cubicBezTo>
                    <a:pt x="0" y="1247"/>
                    <a:pt x="0" y="1095"/>
                    <a:pt x="61" y="1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9"/>
            <p:cNvSpPr/>
            <p:nvPr/>
          </p:nvSpPr>
          <p:spPr>
            <a:xfrm>
              <a:off x="3727525" y="419563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1" y="122"/>
                  </a:moveTo>
                  <a:cubicBezTo>
                    <a:pt x="822" y="1"/>
                    <a:pt x="974" y="1"/>
                    <a:pt x="1095" y="92"/>
                  </a:cubicBezTo>
                  <a:cubicBezTo>
                    <a:pt x="1217" y="153"/>
                    <a:pt x="1217" y="305"/>
                    <a:pt x="1126" y="426"/>
                  </a:cubicBezTo>
                  <a:lnTo>
                    <a:pt x="457" y="1308"/>
                  </a:lnTo>
                  <a:cubicBezTo>
                    <a:pt x="366" y="1429"/>
                    <a:pt x="214" y="1429"/>
                    <a:pt x="123" y="1338"/>
                  </a:cubicBezTo>
                  <a:cubicBezTo>
                    <a:pt x="1" y="1277"/>
                    <a:pt x="1" y="1095"/>
                    <a:pt x="62" y="1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9"/>
            <p:cNvSpPr/>
            <p:nvPr/>
          </p:nvSpPr>
          <p:spPr>
            <a:xfrm>
              <a:off x="3831650" y="4276963"/>
              <a:ext cx="30400" cy="34975"/>
            </a:xfrm>
            <a:custGeom>
              <a:avLst/>
              <a:gdLst/>
              <a:ahLst/>
              <a:cxnLst/>
              <a:rect l="l" t="t" r="r" b="b"/>
              <a:pathLst>
                <a:path w="1216" h="1399" extrusionOk="0">
                  <a:moveTo>
                    <a:pt x="760" y="91"/>
                  </a:moveTo>
                  <a:cubicBezTo>
                    <a:pt x="851" y="0"/>
                    <a:pt x="1003" y="0"/>
                    <a:pt x="1125" y="61"/>
                  </a:cubicBezTo>
                  <a:cubicBezTo>
                    <a:pt x="1216" y="122"/>
                    <a:pt x="1216" y="304"/>
                    <a:pt x="1155" y="395"/>
                  </a:cubicBezTo>
                  <a:lnTo>
                    <a:pt x="456" y="1277"/>
                  </a:lnTo>
                  <a:cubicBezTo>
                    <a:pt x="395" y="1398"/>
                    <a:pt x="243" y="1398"/>
                    <a:pt x="122" y="1307"/>
                  </a:cubicBezTo>
                  <a:cubicBezTo>
                    <a:pt x="0" y="1246"/>
                    <a:pt x="0" y="1094"/>
                    <a:pt x="91" y="9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9"/>
          <p:cNvGrpSpPr/>
          <p:nvPr/>
        </p:nvGrpSpPr>
        <p:grpSpPr>
          <a:xfrm>
            <a:off x="106235" y="4099410"/>
            <a:ext cx="938278" cy="967345"/>
            <a:chOff x="877175" y="1192563"/>
            <a:chExt cx="788800" cy="813100"/>
          </a:xfrm>
        </p:grpSpPr>
        <p:sp>
          <p:nvSpPr>
            <p:cNvPr id="1687" name="Google Shape;1687;p69"/>
            <p:cNvSpPr/>
            <p:nvPr/>
          </p:nvSpPr>
          <p:spPr>
            <a:xfrm>
              <a:off x="1295875" y="1192563"/>
              <a:ext cx="168725" cy="383000"/>
            </a:xfrm>
            <a:custGeom>
              <a:avLst/>
              <a:gdLst/>
              <a:ahLst/>
              <a:cxnLst/>
              <a:rect l="l" t="t" r="r" b="b"/>
              <a:pathLst>
                <a:path w="6749" h="15320" extrusionOk="0">
                  <a:moveTo>
                    <a:pt x="1" y="14469"/>
                  </a:moveTo>
                  <a:cubicBezTo>
                    <a:pt x="2402" y="6991"/>
                    <a:pt x="3496" y="0"/>
                    <a:pt x="6749" y="183"/>
                  </a:cubicBezTo>
                  <a:lnTo>
                    <a:pt x="3314" y="14286"/>
                  </a:lnTo>
                  <a:lnTo>
                    <a:pt x="2554" y="15320"/>
                  </a:lnTo>
                  <a:cubicBezTo>
                    <a:pt x="1946" y="15046"/>
                    <a:pt x="1338" y="14803"/>
                    <a:pt x="639" y="14621"/>
                  </a:cubicBezTo>
                  <a:cubicBezTo>
                    <a:pt x="426" y="14560"/>
                    <a:pt x="213" y="14499"/>
                    <a:pt x="1" y="14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9"/>
            <p:cNvSpPr/>
            <p:nvPr/>
          </p:nvSpPr>
          <p:spPr>
            <a:xfrm>
              <a:off x="1286000" y="1327063"/>
              <a:ext cx="379975" cy="246225"/>
            </a:xfrm>
            <a:custGeom>
              <a:avLst/>
              <a:gdLst/>
              <a:ahLst/>
              <a:cxnLst/>
              <a:rect l="l" t="t" r="r" b="b"/>
              <a:pathLst>
                <a:path w="15199" h="9849" extrusionOk="0">
                  <a:moveTo>
                    <a:pt x="2736" y="9849"/>
                  </a:moveTo>
                  <a:cubicBezTo>
                    <a:pt x="9423" y="5715"/>
                    <a:pt x="15198" y="4104"/>
                    <a:pt x="14773" y="0"/>
                  </a:cubicBezTo>
                  <a:lnTo>
                    <a:pt x="1095" y="7751"/>
                  </a:lnTo>
                  <a:lnTo>
                    <a:pt x="1" y="9028"/>
                  </a:lnTo>
                  <a:lnTo>
                    <a:pt x="1034" y="9241"/>
                  </a:lnTo>
                  <a:cubicBezTo>
                    <a:pt x="1642" y="9393"/>
                    <a:pt x="2219" y="9575"/>
                    <a:pt x="2736" y="9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9"/>
            <p:cNvSpPr/>
            <p:nvPr/>
          </p:nvSpPr>
          <p:spPr>
            <a:xfrm>
              <a:off x="1107425" y="1561113"/>
              <a:ext cx="375425" cy="444550"/>
            </a:xfrm>
            <a:custGeom>
              <a:avLst/>
              <a:gdLst/>
              <a:ahLst/>
              <a:cxnLst/>
              <a:rect l="l" t="t" r="r" b="b"/>
              <a:pathLst>
                <a:path w="15017" h="17782" extrusionOk="0">
                  <a:moveTo>
                    <a:pt x="7995" y="0"/>
                  </a:moveTo>
                  <a:cubicBezTo>
                    <a:pt x="5107" y="7082"/>
                    <a:pt x="4499" y="8724"/>
                    <a:pt x="3557" y="11095"/>
                  </a:cubicBezTo>
                  <a:cubicBezTo>
                    <a:pt x="2189" y="14438"/>
                    <a:pt x="1" y="17022"/>
                    <a:pt x="4165" y="17508"/>
                  </a:cubicBezTo>
                  <a:cubicBezTo>
                    <a:pt x="6475" y="17782"/>
                    <a:pt x="9636" y="17387"/>
                    <a:pt x="11612" y="14104"/>
                  </a:cubicBezTo>
                  <a:cubicBezTo>
                    <a:pt x="15016" y="8268"/>
                    <a:pt x="7995" y="0"/>
                    <a:pt x="7995" y="0"/>
                  </a:cubicBezTo>
                  <a:close/>
                  <a:moveTo>
                    <a:pt x="8572" y="6323"/>
                  </a:moveTo>
                  <a:cubicBezTo>
                    <a:pt x="8876" y="7022"/>
                    <a:pt x="9119" y="7751"/>
                    <a:pt x="9332" y="8420"/>
                  </a:cubicBezTo>
                  <a:cubicBezTo>
                    <a:pt x="9545" y="9271"/>
                    <a:pt x="9697" y="10122"/>
                    <a:pt x="9575" y="11004"/>
                  </a:cubicBezTo>
                  <a:cubicBezTo>
                    <a:pt x="9514" y="11581"/>
                    <a:pt x="9362" y="12067"/>
                    <a:pt x="9089" y="12584"/>
                  </a:cubicBezTo>
                  <a:cubicBezTo>
                    <a:pt x="8177" y="14104"/>
                    <a:pt x="6931" y="14681"/>
                    <a:pt x="5168" y="14651"/>
                  </a:cubicBezTo>
                  <a:lnTo>
                    <a:pt x="5137" y="14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9"/>
            <p:cNvSpPr/>
            <p:nvPr/>
          </p:nvSpPr>
          <p:spPr>
            <a:xfrm>
              <a:off x="877175" y="1458513"/>
              <a:ext cx="440775" cy="408100"/>
            </a:xfrm>
            <a:custGeom>
              <a:avLst/>
              <a:gdLst/>
              <a:ahLst/>
              <a:cxnLst/>
              <a:rect l="l" t="t" r="r" b="b"/>
              <a:pathLst>
                <a:path w="17631" h="16324" extrusionOk="0">
                  <a:moveTo>
                    <a:pt x="17630" y="4560"/>
                  </a:moveTo>
                  <a:cubicBezTo>
                    <a:pt x="10700" y="9910"/>
                    <a:pt x="9302" y="11004"/>
                    <a:pt x="7448" y="12433"/>
                  </a:cubicBezTo>
                  <a:cubicBezTo>
                    <a:pt x="5229" y="14135"/>
                    <a:pt x="3527" y="16323"/>
                    <a:pt x="2280" y="13952"/>
                  </a:cubicBezTo>
                  <a:cubicBezTo>
                    <a:pt x="1156" y="11825"/>
                    <a:pt x="1" y="8086"/>
                    <a:pt x="3101" y="4864"/>
                  </a:cubicBezTo>
                  <a:cubicBezTo>
                    <a:pt x="7752" y="1"/>
                    <a:pt x="17630" y="4560"/>
                    <a:pt x="17630" y="4560"/>
                  </a:cubicBezTo>
                  <a:close/>
                  <a:moveTo>
                    <a:pt x="11399" y="5685"/>
                  </a:moveTo>
                  <a:cubicBezTo>
                    <a:pt x="10639" y="5594"/>
                    <a:pt x="9910" y="5503"/>
                    <a:pt x="9150" y="5503"/>
                  </a:cubicBezTo>
                  <a:cubicBezTo>
                    <a:pt x="7752" y="5503"/>
                    <a:pt x="6232" y="5776"/>
                    <a:pt x="5198" y="6840"/>
                  </a:cubicBezTo>
                  <a:cubicBezTo>
                    <a:pt x="4013" y="8086"/>
                    <a:pt x="3739" y="9424"/>
                    <a:pt x="4195" y="11065"/>
                  </a:cubicBezTo>
                  <a:cubicBezTo>
                    <a:pt x="4195" y="11095"/>
                    <a:pt x="4226" y="11126"/>
                    <a:pt x="4226" y="11217"/>
                  </a:cubicBezTo>
                  <a:cubicBezTo>
                    <a:pt x="6627" y="9393"/>
                    <a:pt x="8998" y="7509"/>
                    <a:pt x="11399" y="5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9"/>
            <p:cNvSpPr/>
            <p:nvPr/>
          </p:nvSpPr>
          <p:spPr>
            <a:xfrm>
              <a:off x="1248000" y="1501088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3922" y="760"/>
                  </a:moveTo>
                  <a:cubicBezTo>
                    <a:pt x="2949" y="0"/>
                    <a:pt x="1521" y="182"/>
                    <a:pt x="761" y="1185"/>
                  </a:cubicBezTo>
                  <a:cubicBezTo>
                    <a:pt x="1" y="2158"/>
                    <a:pt x="214" y="3587"/>
                    <a:pt x="1186" y="4347"/>
                  </a:cubicBezTo>
                  <a:cubicBezTo>
                    <a:pt x="2159" y="5107"/>
                    <a:pt x="3587" y="4894"/>
                    <a:pt x="4347" y="3921"/>
                  </a:cubicBezTo>
                  <a:cubicBezTo>
                    <a:pt x="5107" y="2918"/>
                    <a:pt x="4925" y="1520"/>
                    <a:pt x="3922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69"/>
          <p:cNvGrpSpPr/>
          <p:nvPr/>
        </p:nvGrpSpPr>
        <p:grpSpPr>
          <a:xfrm rot="1764707">
            <a:off x="7550389" y="109441"/>
            <a:ext cx="1548243" cy="799415"/>
            <a:chOff x="4374975" y="4042913"/>
            <a:chExt cx="1264243" cy="652775"/>
          </a:xfrm>
        </p:grpSpPr>
        <p:sp>
          <p:nvSpPr>
            <p:cNvPr id="171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69"/>
          <p:cNvGrpSpPr/>
          <p:nvPr/>
        </p:nvGrpSpPr>
        <p:grpSpPr>
          <a:xfrm>
            <a:off x="7921342" y="4241433"/>
            <a:ext cx="1146614" cy="753847"/>
            <a:chOff x="6269375" y="3765538"/>
            <a:chExt cx="845025" cy="555525"/>
          </a:xfrm>
        </p:grpSpPr>
        <p:sp>
          <p:nvSpPr>
            <p:cNvPr id="1727" name="Google Shape;1727;p69"/>
            <p:cNvSpPr/>
            <p:nvPr/>
          </p:nvSpPr>
          <p:spPr>
            <a:xfrm>
              <a:off x="6269375" y="3765538"/>
              <a:ext cx="845025" cy="554750"/>
            </a:xfrm>
            <a:custGeom>
              <a:avLst/>
              <a:gdLst/>
              <a:ahLst/>
              <a:cxnLst/>
              <a:rect l="l" t="t" r="r" b="b"/>
              <a:pathLst>
                <a:path w="33801" h="22190" extrusionOk="0">
                  <a:moveTo>
                    <a:pt x="183" y="15898"/>
                  </a:moveTo>
                  <a:lnTo>
                    <a:pt x="30305" y="62"/>
                  </a:lnTo>
                  <a:cubicBezTo>
                    <a:pt x="30457" y="1"/>
                    <a:pt x="30639" y="31"/>
                    <a:pt x="30731" y="183"/>
                  </a:cubicBezTo>
                  <a:lnTo>
                    <a:pt x="33740" y="5898"/>
                  </a:lnTo>
                  <a:cubicBezTo>
                    <a:pt x="33801" y="6050"/>
                    <a:pt x="33770" y="6232"/>
                    <a:pt x="33618" y="6323"/>
                  </a:cubicBezTo>
                  <a:lnTo>
                    <a:pt x="3496" y="22129"/>
                  </a:lnTo>
                  <a:cubicBezTo>
                    <a:pt x="3344" y="22190"/>
                    <a:pt x="3162" y="22159"/>
                    <a:pt x="3071" y="22007"/>
                  </a:cubicBezTo>
                  <a:lnTo>
                    <a:pt x="61" y="16293"/>
                  </a:lnTo>
                  <a:cubicBezTo>
                    <a:pt x="1" y="16141"/>
                    <a:pt x="31" y="15959"/>
                    <a:pt x="183" y="15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9"/>
            <p:cNvSpPr/>
            <p:nvPr/>
          </p:nvSpPr>
          <p:spPr>
            <a:xfrm>
              <a:off x="6299000" y="3822538"/>
              <a:ext cx="815400" cy="498525"/>
            </a:xfrm>
            <a:custGeom>
              <a:avLst/>
              <a:gdLst/>
              <a:ahLst/>
              <a:cxnLst/>
              <a:rect l="l" t="t" r="r" b="b"/>
              <a:pathLst>
                <a:path w="32616" h="19941" extrusionOk="0">
                  <a:moveTo>
                    <a:pt x="30640" y="1"/>
                  </a:moveTo>
                  <a:lnTo>
                    <a:pt x="32555" y="3648"/>
                  </a:lnTo>
                  <a:cubicBezTo>
                    <a:pt x="32616" y="3800"/>
                    <a:pt x="32585" y="3982"/>
                    <a:pt x="32433" y="4074"/>
                  </a:cubicBezTo>
                  <a:lnTo>
                    <a:pt x="2311" y="19879"/>
                  </a:lnTo>
                  <a:cubicBezTo>
                    <a:pt x="2159" y="19940"/>
                    <a:pt x="1977" y="19910"/>
                    <a:pt x="1886" y="19758"/>
                  </a:cubicBezTo>
                  <a:lnTo>
                    <a:pt x="1" y="16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9"/>
            <p:cNvSpPr/>
            <p:nvPr/>
          </p:nvSpPr>
          <p:spPr>
            <a:xfrm>
              <a:off x="6362075" y="4125738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31" y="304"/>
                  </a:moveTo>
                  <a:cubicBezTo>
                    <a:pt x="1" y="183"/>
                    <a:pt x="31" y="61"/>
                    <a:pt x="122" y="31"/>
                  </a:cubicBezTo>
                  <a:cubicBezTo>
                    <a:pt x="244" y="0"/>
                    <a:pt x="366" y="31"/>
                    <a:pt x="396" y="122"/>
                  </a:cubicBezTo>
                  <a:lnTo>
                    <a:pt x="822" y="943"/>
                  </a:lnTo>
                  <a:cubicBezTo>
                    <a:pt x="852" y="1064"/>
                    <a:pt x="822" y="1186"/>
                    <a:pt x="730" y="1216"/>
                  </a:cubicBezTo>
                  <a:cubicBezTo>
                    <a:pt x="609" y="1247"/>
                    <a:pt x="518" y="1216"/>
                    <a:pt x="457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9"/>
            <p:cNvSpPr/>
            <p:nvPr/>
          </p:nvSpPr>
          <p:spPr>
            <a:xfrm>
              <a:off x="6459350" y="4075588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91"/>
                  </a:cubicBezTo>
                  <a:lnTo>
                    <a:pt x="791" y="943"/>
                  </a:lnTo>
                  <a:cubicBezTo>
                    <a:pt x="821" y="1064"/>
                    <a:pt x="791" y="1155"/>
                    <a:pt x="730" y="1216"/>
                  </a:cubicBezTo>
                  <a:cubicBezTo>
                    <a:pt x="608" y="1247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9"/>
            <p:cNvSpPr/>
            <p:nvPr/>
          </p:nvSpPr>
          <p:spPr>
            <a:xfrm>
              <a:off x="6555850" y="40239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2" y="304"/>
                  </a:moveTo>
                  <a:cubicBezTo>
                    <a:pt x="1" y="183"/>
                    <a:pt x="62" y="92"/>
                    <a:pt x="122" y="31"/>
                  </a:cubicBezTo>
                  <a:cubicBezTo>
                    <a:pt x="244" y="0"/>
                    <a:pt x="365" y="31"/>
                    <a:pt x="396" y="122"/>
                  </a:cubicBezTo>
                  <a:lnTo>
                    <a:pt x="821" y="94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4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9"/>
            <p:cNvSpPr/>
            <p:nvPr/>
          </p:nvSpPr>
          <p:spPr>
            <a:xfrm>
              <a:off x="6653125" y="3973763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9"/>
            <p:cNvSpPr/>
            <p:nvPr/>
          </p:nvSpPr>
          <p:spPr>
            <a:xfrm>
              <a:off x="6749625" y="3922088"/>
              <a:ext cx="21300" cy="31925"/>
            </a:xfrm>
            <a:custGeom>
              <a:avLst/>
              <a:gdLst/>
              <a:ahLst/>
              <a:cxnLst/>
              <a:rect l="l" t="t" r="r" b="b"/>
              <a:pathLst>
                <a:path w="852" h="1277" extrusionOk="0">
                  <a:moveTo>
                    <a:pt x="61" y="304"/>
                  </a:moveTo>
                  <a:cubicBezTo>
                    <a:pt x="1" y="213"/>
                    <a:pt x="61" y="92"/>
                    <a:pt x="122" y="61"/>
                  </a:cubicBezTo>
                  <a:cubicBezTo>
                    <a:pt x="244" y="0"/>
                    <a:pt x="365" y="61"/>
                    <a:pt x="396" y="122"/>
                  </a:cubicBezTo>
                  <a:lnTo>
                    <a:pt x="821" y="97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7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6846900" y="3871938"/>
              <a:ext cx="20525" cy="31175"/>
            </a:xfrm>
            <a:custGeom>
              <a:avLst/>
              <a:gdLst/>
              <a:ahLst/>
              <a:cxnLst/>
              <a:rect l="l" t="t" r="r" b="b"/>
              <a:pathLst>
                <a:path w="821" h="1247" extrusionOk="0">
                  <a:moveTo>
                    <a:pt x="31" y="304"/>
                  </a:moveTo>
                  <a:cubicBezTo>
                    <a:pt x="0" y="183"/>
                    <a:pt x="31" y="9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9"/>
            <p:cNvSpPr/>
            <p:nvPr/>
          </p:nvSpPr>
          <p:spPr>
            <a:xfrm>
              <a:off x="6943400" y="38210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1" y="305"/>
                  </a:moveTo>
                  <a:cubicBezTo>
                    <a:pt x="1" y="183"/>
                    <a:pt x="61" y="62"/>
                    <a:pt x="122" y="31"/>
                  </a:cubicBezTo>
                  <a:cubicBezTo>
                    <a:pt x="244" y="1"/>
                    <a:pt x="365" y="31"/>
                    <a:pt x="396" y="92"/>
                  </a:cubicBezTo>
                  <a:lnTo>
                    <a:pt x="821" y="943"/>
                  </a:lnTo>
                  <a:cubicBezTo>
                    <a:pt x="852" y="1065"/>
                    <a:pt x="821" y="1156"/>
                    <a:pt x="730" y="1217"/>
                  </a:cubicBezTo>
                  <a:cubicBezTo>
                    <a:pt x="608" y="1247"/>
                    <a:pt x="517" y="1217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890;p49">
            <a:extLst>
              <a:ext uri="{FF2B5EF4-FFF2-40B4-BE49-F238E27FC236}">
                <a16:creationId xmlns:a16="http://schemas.microsoft.com/office/drawing/2014/main" id="{8516C9E1-052C-417C-8E2E-8FBAD4814AFD}"/>
              </a:ext>
            </a:extLst>
          </p:cNvPr>
          <p:cNvSpPr txBox="1">
            <a:spLocks/>
          </p:cNvSpPr>
          <p:nvPr/>
        </p:nvSpPr>
        <p:spPr>
          <a:xfrm>
            <a:off x="1175694" y="746386"/>
            <a:ext cx="6901054" cy="390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s-CL" sz="1800" dirty="0">
                <a:solidFill>
                  <a:schemeClr val="tx1"/>
                </a:solidFill>
              </a:rPr>
              <a:t>- CLASE20 Y  21: </a:t>
            </a:r>
            <a:r>
              <a:rPr lang="es-CL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http://www.colegio-republicaargentina.cl/D-29/index.php/octavo-basico/367-clase-06-octavo-basico-15</a:t>
            </a:r>
            <a:br>
              <a:rPr lang="es-CL" sz="1800" dirty="0">
                <a:solidFill>
                  <a:schemeClr val="tx1"/>
                </a:solidFill>
              </a:rPr>
            </a:br>
            <a:br>
              <a:rPr lang="es-CL" sz="1800" dirty="0">
                <a:solidFill>
                  <a:schemeClr val="tx1"/>
                </a:solidFill>
              </a:rPr>
            </a:br>
            <a:r>
              <a:rPr lang="es-CL" sz="1800" dirty="0">
                <a:solidFill>
                  <a:srgbClr val="0070C0"/>
                </a:solidFill>
              </a:rPr>
              <a:t>- CLASE 22 Y 23 </a:t>
            </a:r>
            <a:r>
              <a:rPr lang="es-CL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http://www.colegio-republicaargentina.cl/D-29/index.php/octavo-basico/370-clase-06-octavo-basico-16</a:t>
            </a:r>
            <a:br>
              <a:rPr lang="es-CL" sz="1800" dirty="0">
                <a:solidFill>
                  <a:schemeClr val="tx1"/>
                </a:solidFill>
              </a:rPr>
            </a:br>
            <a:br>
              <a:rPr lang="es-CL" sz="1800" dirty="0">
                <a:solidFill>
                  <a:schemeClr val="tx1"/>
                </a:solidFill>
              </a:rPr>
            </a:b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- CLASE 24 Y 25 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http://www.colegio-republicaargentina.cl/D-29/index.php/octavo-basico/388-clase-06-octavo-basico-18</a:t>
            </a:r>
            <a:br>
              <a:rPr lang="es-CL" sz="1800" dirty="0">
                <a:solidFill>
                  <a:schemeClr val="tx1"/>
                </a:solidFill>
              </a:rPr>
            </a:br>
            <a:br>
              <a:rPr lang="es-CL" sz="1800" dirty="0">
                <a:solidFill>
                  <a:schemeClr val="tx1"/>
                </a:solidFill>
              </a:rPr>
            </a:br>
            <a:r>
              <a:rPr lang="es-CL" sz="1800" dirty="0">
                <a:solidFill>
                  <a:schemeClr val="accent5">
                    <a:lumMod val="75000"/>
                  </a:schemeClr>
                </a:solidFill>
              </a:rPr>
              <a:t>- https://www.aptus.org/materiales/8basico/</a:t>
            </a:r>
            <a:br>
              <a:rPr lang="es-CL" sz="1100" dirty="0">
                <a:solidFill>
                  <a:schemeClr val="lt1"/>
                </a:solidFill>
                <a:highlight>
                  <a:srgbClr val="000080"/>
                </a:highlight>
              </a:rPr>
            </a:br>
            <a:br>
              <a:rPr lang="es-CL" sz="1100" dirty="0">
                <a:solidFill>
                  <a:schemeClr val="lt1"/>
                </a:solidFill>
                <a:highlight>
                  <a:srgbClr val="000080"/>
                </a:highlight>
              </a:rPr>
            </a:br>
            <a:br>
              <a:rPr lang="es-CL" sz="1100" dirty="0">
                <a:solidFill>
                  <a:schemeClr val="lt1"/>
                </a:solidFill>
                <a:highlight>
                  <a:srgbClr val="000080"/>
                </a:highlight>
              </a:rPr>
            </a:br>
            <a:br>
              <a:rPr lang="es-CL" sz="1100" dirty="0">
                <a:solidFill>
                  <a:schemeClr val="lt1"/>
                </a:solidFill>
                <a:highlight>
                  <a:srgbClr val="000080"/>
                </a:highlight>
              </a:rPr>
            </a:br>
            <a:br>
              <a:rPr lang="es-CL" sz="1100" dirty="0">
                <a:solidFill>
                  <a:schemeClr val="lt1"/>
                </a:solidFill>
              </a:rPr>
            </a:br>
            <a:br>
              <a:rPr lang="es-CL" sz="1100" dirty="0">
                <a:solidFill>
                  <a:schemeClr val="lt1"/>
                </a:solidFill>
              </a:rPr>
            </a:br>
            <a:br>
              <a:rPr lang="es-CL" dirty="0">
                <a:solidFill>
                  <a:schemeClr val="lt1"/>
                </a:solidFill>
              </a:rPr>
            </a:br>
            <a:br>
              <a:rPr lang="es-CL" dirty="0">
                <a:solidFill>
                  <a:schemeClr val="lt1"/>
                </a:solidFill>
              </a:rPr>
            </a:br>
            <a:br>
              <a:rPr lang="es-CL" dirty="0">
                <a:solidFill>
                  <a:schemeClr val="lt1"/>
                </a:solidFill>
              </a:rPr>
            </a:br>
            <a:br>
              <a:rPr lang="es-CL" dirty="0">
                <a:solidFill>
                  <a:schemeClr val="lt1"/>
                </a:solidFill>
              </a:rPr>
            </a:br>
            <a:endParaRPr lang="es-CL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A8DBE-C671-42C0-971A-C67AA3B6A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5900" y="1689764"/>
            <a:ext cx="3758100" cy="2280356"/>
          </a:xfrm>
        </p:spPr>
        <p:txBody>
          <a:bodyPr/>
          <a:lstStyle/>
          <a:p>
            <a:r>
              <a:rPr lang="es-CL" sz="1800" dirty="0">
                <a:highlight>
                  <a:srgbClr val="000080"/>
                </a:highlight>
              </a:rPr>
              <a:t>“la distancia recorrida por un móvil con rapidez constante es proporcional al tiempo”, “el precio es proporcional a la cantidad de productos”, “la presión al interior de un líquido es función de la profundidad”. </a:t>
            </a:r>
          </a:p>
        </p:txBody>
      </p:sp>
      <p:sp>
        <p:nvSpPr>
          <p:cNvPr id="7" name="Google Shape;1004;p52">
            <a:extLst>
              <a:ext uri="{FF2B5EF4-FFF2-40B4-BE49-F238E27FC236}">
                <a16:creationId xmlns:a16="http://schemas.microsoft.com/office/drawing/2014/main" id="{93D482CA-4F41-491B-8F9A-0C0F9398AAF8}"/>
              </a:ext>
            </a:extLst>
          </p:cNvPr>
          <p:cNvSpPr/>
          <p:nvPr/>
        </p:nvSpPr>
        <p:spPr>
          <a:xfrm>
            <a:off x="361244" y="263416"/>
            <a:ext cx="8681155" cy="124343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49;p47">
            <a:extLst>
              <a:ext uri="{FF2B5EF4-FFF2-40B4-BE49-F238E27FC236}">
                <a16:creationId xmlns:a16="http://schemas.microsoft.com/office/drawing/2014/main" id="{CD3DD92F-A8AB-4442-AD27-02B838D94F07}"/>
              </a:ext>
            </a:extLst>
          </p:cNvPr>
          <p:cNvSpPr txBox="1">
            <a:spLocks/>
          </p:cNvSpPr>
          <p:nvPr/>
        </p:nvSpPr>
        <p:spPr>
          <a:xfrm>
            <a:off x="553156" y="598311"/>
            <a:ext cx="8681155" cy="5940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3000" dirty="0">
                <a:solidFill>
                  <a:schemeClr val="lt1"/>
                </a:solidFill>
                <a:latin typeface="Fredoka One"/>
                <a:sym typeface="Fredoka One"/>
              </a:rPr>
              <a:t>¿Por qué tengo que estudiar esto? </a:t>
            </a:r>
            <a:endParaRPr lang="es-CL" sz="3000" dirty="0">
              <a:solidFill>
                <a:schemeClr val="lt1"/>
              </a:solidFill>
              <a:latin typeface="Fredoka One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A9649D-0391-48BA-AF42-C15320C21A8E}"/>
              </a:ext>
            </a:extLst>
          </p:cNvPr>
          <p:cNvSpPr txBox="1">
            <a:spLocks/>
          </p:cNvSpPr>
          <p:nvPr/>
        </p:nvSpPr>
        <p:spPr>
          <a:xfrm>
            <a:off x="108967" y="1647068"/>
            <a:ext cx="4463033" cy="254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1800" dirty="0">
                <a:highlight>
                  <a:srgbClr val="0000FF"/>
                </a:highlight>
              </a:rPr>
              <a:t>Las nociones de variable y de función son utilizadas por casi todas las áreas del conocimiento, de la ciencia, de la técnica y en la mayoría de las profesiones</a:t>
            </a:r>
            <a:endParaRPr lang="es-CL" sz="1000" dirty="0"/>
          </a:p>
        </p:txBody>
      </p:sp>
      <p:grpSp>
        <p:nvGrpSpPr>
          <p:cNvPr id="10" name="Google Shape;1692;p69">
            <a:extLst>
              <a:ext uri="{FF2B5EF4-FFF2-40B4-BE49-F238E27FC236}">
                <a16:creationId xmlns:a16="http://schemas.microsoft.com/office/drawing/2014/main" id="{11B90443-96C9-47CB-BF35-74E52913AE5A}"/>
              </a:ext>
            </a:extLst>
          </p:cNvPr>
          <p:cNvGrpSpPr/>
          <p:nvPr/>
        </p:nvGrpSpPr>
        <p:grpSpPr>
          <a:xfrm rot="-812504">
            <a:off x="221045" y="91788"/>
            <a:ext cx="760909" cy="1084904"/>
            <a:chOff x="2159125" y="3677413"/>
            <a:chExt cx="481800" cy="686950"/>
          </a:xfrm>
        </p:grpSpPr>
        <p:sp>
          <p:nvSpPr>
            <p:cNvPr id="11" name="Google Shape;1693;p69">
              <a:extLst>
                <a:ext uri="{FF2B5EF4-FFF2-40B4-BE49-F238E27FC236}">
                  <a16:creationId xmlns:a16="http://schemas.microsoft.com/office/drawing/2014/main" id="{37F01343-5AB5-4EEC-AACE-AB0039222F75}"/>
                </a:ext>
              </a:extLst>
            </p:cNvPr>
            <p:cNvSpPr/>
            <p:nvPr/>
          </p:nvSpPr>
          <p:spPr>
            <a:xfrm>
              <a:off x="2159125" y="3677413"/>
              <a:ext cx="481800" cy="528900"/>
            </a:xfrm>
            <a:custGeom>
              <a:avLst/>
              <a:gdLst/>
              <a:ahLst/>
              <a:cxnLst/>
              <a:rect l="l" t="t" r="r" b="b"/>
              <a:pathLst>
                <a:path w="19272" h="21156" extrusionOk="0">
                  <a:moveTo>
                    <a:pt x="8906" y="61"/>
                  </a:moveTo>
                  <a:cubicBezTo>
                    <a:pt x="2675" y="456"/>
                    <a:pt x="0" y="4559"/>
                    <a:pt x="183" y="9879"/>
                  </a:cubicBezTo>
                  <a:cubicBezTo>
                    <a:pt x="395" y="15198"/>
                    <a:pt x="4681" y="19970"/>
                    <a:pt x="4681" y="19970"/>
                  </a:cubicBezTo>
                  <a:cubicBezTo>
                    <a:pt x="4681" y="19970"/>
                    <a:pt x="11490" y="21155"/>
                    <a:pt x="12949" y="20213"/>
                  </a:cubicBezTo>
                  <a:cubicBezTo>
                    <a:pt x="14317" y="19301"/>
                    <a:pt x="17812" y="14955"/>
                    <a:pt x="18542" y="10213"/>
                  </a:cubicBezTo>
                  <a:cubicBezTo>
                    <a:pt x="19271" y="5319"/>
                    <a:pt x="17052" y="0"/>
                    <a:pt x="8906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94;p69">
              <a:extLst>
                <a:ext uri="{FF2B5EF4-FFF2-40B4-BE49-F238E27FC236}">
                  <a16:creationId xmlns:a16="http://schemas.microsoft.com/office/drawing/2014/main" id="{DCBF9667-A1DF-49C4-A47A-BBFE4181BF2F}"/>
                </a:ext>
              </a:extLst>
            </p:cNvPr>
            <p:cNvSpPr/>
            <p:nvPr/>
          </p:nvSpPr>
          <p:spPr>
            <a:xfrm>
              <a:off x="2242700" y="3865088"/>
              <a:ext cx="150500" cy="358700"/>
            </a:xfrm>
            <a:custGeom>
              <a:avLst/>
              <a:gdLst/>
              <a:ahLst/>
              <a:cxnLst/>
              <a:rect l="l" t="t" r="r" b="b"/>
              <a:pathLst>
                <a:path w="6020" h="14348" extrusionOk="0">
                  <a:moveTo>
                    <a:pt x="4499" y="13679"/>
                  </a:moveTo>
                  <a:lnTo>
                    <a:pt x="3952" y="14347"/>
                  </a:lnTo>
                  <a:lnTo>
                    <a:pt x="3527" y="14074"/>
                  </a:lnTo>
                  <a:lnTo>
                    <a:pt x="2007" y="5745"/>
                  </a:lnTo>
                  <a:cubicBezTo>
                    <a:pt x="1976" y="5745"/>
                    <a:pt x="1946" y="5715"/>
                    <a:pt x="1916" y="5715"/>
                  </a:cubicBezTo>
                  <a:cubicBezTo>
                    <a:pt x="1369" y="5533"/>
                    <a:pt x="882" y="5077"/>
                    <a:pt x="548" y="4347"/>
                  </a:cubicBezTo>
                  <a:cubicBezTo>
                    <a:pt x="92" y="3466"/>
                    <a:pt x="1" y="2797"/>
                    <a:pt x="92" y="2341"/>
                  </a:cubicBezTo>
                  <a:cubicBezTo>
                    <a:pt x="153" y="1976"/>
                    <a:pt x="305" y="1733"/>
                    <a:pt x="548" y="1490"/>
                  </a:cubicBezTo>
                  <a:cubicBezTo>
                    <a:pt x="791" y="1277"/>
                    <a:pt x="1065" y="1125"/>
                    <a:pt x="1338" y="1125"/>
                  </a:cubicBezTo>
                  <a:cubicBezTo>
                    <a:pt x="1642" y="1065"/>
                    <a:pt x="1946" y="1186"/>
                    <a:pt x="2250" y="1460"/>
                  </a:cubicBezTo>
                  <a:cubicBezTo>
                    <a:pt x="2676" y="1824"/>
                    <a:pt x="2888" y="3192"/>
                    <a:pt x="2980" y="4925"/>
                  </a:cubicBezTo>
                  <a:lnTo>
                    <a:pt x="3283" y="4925"/>
                  </a:lnTo>
                  <a:cubicBezTo>
                    <a:pt x="3466" y="4925"/>
                    <a:pt x="3648" y="4834"/>
                    <a:pt x="3800" y="4773"/>
                  </a:cubicBezTo>
                  <a:lnTo>
                    <a:pt x="3831" y="4773"/>
                  </a:lnTo>
                  <a:cubicBezTo>
                    <a:pt x="3496" y="4256"/>
                    <a:pt x="3283" y="3618"/>
                    <a:pt x="3192" y="3010"/>
                  </a:cubicBezTo>
                  <a:cubicBezTo>
                    <a:pt x="3131" y="2645"/>
                    <a:pt x="3131" y="2250"/>
                    <a:pt x="3162" y="1916"/>
                  </a:cubicBezTo>
                  <a:cubicBezTo>
                    <a:pt x="3192" y="1520"/>
                    <a:pt x="3314" y="1156"/>
                    <a:pt x="3496" y="882"/>
                  </a:cubicBezTo>
                  <a:cubicBezTo>
                    <a:pt x="3770" y="426"/>
                    <a:pt x="4135" y="122"/>
                    <a:pt x="4590" y="62"/>
                  </a:cubicBezTo>
                  <a:cubicBezTo>
                    <a:pt x="4742" y="1"/>
                    <a:pt x="4894" y="1"/>
                    <a:pt x="5016" y="62"/>
                  </a:cubicBezTo>
                  <a:cubicBezTo>
                    <a:pt x="5350" y="122"/>
                    <a:pt x="5563" y="365"/>
                    <a:pt x="5654" y="700"/>
                  </a:cubicBezTo>
                  <a:cubicBezTo>
                    <a:pt x="5746" y="1004"/>
                    <a:pt x="5776" y="1429"/>
                    <a:pt x="5746" y="1824"/>
                  </a:cubicBezTo>
                  <a:cubicBezTo>
                    <a:pt x="5654" y="2584"/>
                    <a:pt x="5442" y="3496"/>
                    <a:pt x="5168" y="4165"/>
                  </a:cubicBezTo>
                  <a:cubicBezTo>
                    <a:pt x="5138" y="4226"/>
                    <a:pt x="5138" y="4256"/>
                    <a:pt x="5107" y="4347"/>
                  </a:cubicBezTo>
                  <a:cubicBezTo>
                    <a:pt x="5198" y="4469"/>
                    <a:pt x="5320" y="4530"/>
                    <a:pt x="5442" y="4621"/>
                  </a:cubicBezTo>
                  <a:cubicBezTo>
                    <a:pt x="5624" y="4712"/>
                    <a:pt x="5806" y="4803"/>
                    <a:pt x="6019" y="4803"/>
                  </a:cubicBezTo>
                  <a:lnTo>
                    <a:pt x="5958" y="5745"/>
                  </a:lnTo>
                  <a:cubicBezTo>
                    <a:pt x="5897" y="5745"/>
                    <a:pt x="5806" y="5776"/>
                    <a:pt x="5715" y="5776"/>
                  </a:cubicBezTo>
                  <a:cubicBezTo>
                    <a:pt x="5350" y="5776"/>
                    <a:pt x="5016" y="5715"/>
                    <a:pt x="4682" y="5533"/>
                  </a:cubicBezTo>
                  <a:cubicBezTo>
                    <a:pt x="4560" y="5442"/>
                    <a:pt x="4438" y="5381"/>
                    <a:pt x="4378" y="5290"/>
                  </a:cubicBezTo>
                  <a:cubicBezTo>
                    <a:pt x="4226" y="5411"/>
                    <a:pt x="4074" y="5533"/>
                    <a:pt x="3922" y="5593"/>
                  </a:cubicBezTo>
                  <a:cubicBezTo>
                    <a:pt x="3648" y="5745"/>
                    <a:pt x="3375" y="5837"/>
                    <a:pt x="3131" y="5867"/>
                  </a:cubicBezTo>
                  <a:close/>
                  <a:moveTo>
                    <a:pt x="1946" y="4347"/>
                  </a:moveTo>
                  <a:cubicBezTo>
                    <a:pt x="1855" y="3283"/>
                    <a:pt x="1703" y="2524"/>
                    <a:pt x="1460" y="2280"/>
                  </a:cubicBezTo>
                  <a:cubicBezTo>
                    <a:pt x="1277" y="2128"/>
                    <a:pt x="1125" y="2068"/>
                    <a:pt x="1004" y="2068"/>
                  </a:cubicBezTo>
                  <a:cubicBezTo>
                    <a:pt x="943" y="2402"/>
                    <a:pt x="1034" y="2888"/>
                    <a:pt x="1399" y="3587"/>
                  </a:cubicBezTo>
                  <a:cubicBezTo>
                    <a:pt x="1551" y="3922"/>
                    <a:pt x="1764" y="4165"/>
                    <a:pt x="1946" y="4347"/>
                  </a:cubicBezTo>
                  <a:close/>
                  <a:moveTo>
                    <a:pt x="1004" y="2037"/>
                  </a:moveTo>
                  <a:lnTo>
                    <a:pt x="1004" y="2037"/>
                  </a:lnTo>
                  <a:close/>
                  <a:moveTo>
                    <a:pt x="4438" y="3587"/>
                  </a:moveTo>
                  <a:cubicBezTo>
                    <a:pt x="4560" y="3162"/>
                    <a:pt x="4682" y="2706"/>
                    <a:pt x="4682" y="2280"/>
                  </a:cubicBezTo>
                  <a:cubicBezTo>
                    <a:pt x="4712" y="1946"/>
                    <a:pt x="4682" y="1642"/>
                    <a:pt x="4651" y="1429"/>
                  </a:cubicBezTo>
                  <a:cubicBezTo>
                    <a:pt x="4560" y="1217"/>
                    <a:pt x="4499" y="1065"/>
                    <a:pt x="4317" y="1065"/>
                  </a:cubicBezTo>
                  <a:lnTo>
                    <a:pt x="4165" y="1065"/>
                  </a:lnTo>
                  <a:cubicBezTo>
                    <a:pt x="4104" y="1186"/>
                    <a:pt x="4074" y="1369"/>
                    <a:pt x="4074" y="1581"/>
                  </a:cubicBezTo>
                  <a:cubicBezTo>
                    <a:pt x="4013" y="1824"/>
                    <a:pt x="4013" y="2128"/>
                    <a:pt x="4104" y="2493"/>
                  </a:cubicBezTo>
                  <a:cubicBezTo>
                    <a:pt x="4195" y="2827"/>
                    <a:pt x="4287" y="3192"/>
                    <a:pt x="4438" y="3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95;p69">
              <a:extLst>
                <a:ext uri="{FF2B5EF4-FFF2-40B4-BE49-F238E27FC236}">
                  <a16:creationId xmlns:a16="http://schemas.microsoft.com/office/drawing/2014/main" id="{8EB93595-0666-4D27-BF23-D241715B8BB4}"/>
                </a:ext>
              </a:extLst>
            </p:cNvPr>
            <p:cNvSpPr/>
            <p:nvPr/>
          </p:nvSpPr>
          <p:spPr>
            <a:xfrm>
              <a:off x="2387850" y="3870413"/>
              <a:ext cx="155050" cy="353375"/>
            </a:xfrm>
            <a:custGeom>
              <a:avLst/>
              <a:gdLst/>
              <a:ahLst/>
              <a:cxnLst/>
              <a:rect l="l" t="t" r="r" b="b"/>
              <a:pathLst>
                <a:path w="6202" h="14135" extrusionOk="0">
                  <a:moveTo>
                    <a:pt x="912" y="13435"/>
                  </a:moveTo>
                  <a:lnTo>
                    <a:pt x="1368" y="14134"/>
                  </a:lnTo>
                  <a:lnTo>
                    <a:pt x="1824" y="13891"/>
                  </a:lnTo>
                  <a:lnTo>
                    <a:pt x="3830" y="5958"/>
                  </a:lnTo>
                  <a:cubicBezTo>
                    <a:pt x="3891" y="5958"/>
                    <a:pt x="3921" y="5928"/>
                    <a:pt x="3952" y="5928"/>
                  </a:cubicBezTo>
                  <a:cubicBezTo>
                    <a:pt x="4499" y="5776"/>
                    <a:pt x="5016" y="5380"/>
                    <a:pt x="5472" y="4712"/>
                  </a:cubicBezTo>
                  <a:cubicBezTo>
                    <a:pt x="6019" y="3891"/>
                    <a:pt x="6201" y="3222"/>
                    <a:pt x="6110" y="2736"/>
                  </a:cubicBezTo>
                  <a:cubicBezTo>
                    <a:pt x="6079" y="2371"/>
                    <a:pt x="5927" y="2067"/>
                    <a:pt x="5745" y="1855"/>
                  </a:cubicBezTo>
                  <a:cubicBezTo>
                    <a:pt x="5532" y="1581"/>
                    <a:pt x="5259" y="1429"/>
                    <a:pt x="4985" y="1399"/>
                  </a:cubicBezTo>
                  <a:cubicBezTo>
                    <a:pt x="4681" y="1368"/>
                    <a:pt x="4347" y="1429"/>
                    <a:pt x="4043" y="1611"/>
                  </a:cubicBezTo>
                  <a:cubicBezTo>
                    <a:pt x="3587" y="1976"/>
                    <a:pt x="3192" y="3283"/>
                    <a:pt x="2979" y="4955"/>
                  </a:cubicBezTo>
                  <a:cubicBezTo>
                    <a:pt x="2857" y="4955"/>
                    <a:pt x="2766" y="4955"/>
                    <a:pt x="2675" y="4925"/>
                  </a:cubicBezTo>
                  <a:cubicBezTo>
                    <a:pt x="2462" y="4894"/>
                    <a:pt x="2310" y="4803"/>
                    <a:pt x="2158" y="4742"/>
                  </a:cubicBezTo>
                  <a:lnTo>
                    <a:pt x="2128" y="4742"/>
                  </a:lnTo>
                  <a:cubicBezTo>
                    <a:pt x="2523" y="4286"/>
                    <a:pt x="2827" y="3678"/>
                    <a:pt x="2979" y="3070"/>
                  </a:cubicBezTo>
                  <a:cubicBezTo>
                    <a:pt x="3070" y="2675"/>
                    <a:pt x="3131" y="2341"/>
                    <a:pt x="3131" y="2007"/>
                  </a:cubicBezTo>
                  <a:cubicBezTo>
                    <a:pt x="3131" y="1611"/>
                    <a:pt x="3040" y="1247"/>
                    <a:pt x="2888" y="943"/>
                  </a:cubicBezTo>
                  <a:cubicBezTo>
                    <a:pt x="2675" y="487"/>
                    <a:pt x="2310" y="152"/>
                    <a:pt x="1854" y="31"/>
                  </a:cubicBezTo>
                  <a:cubicBezTo>
                    <a:pt x="1702" y="0"/>
                    <a:pt x="1611" y="0"/>
                    <a:pt x="1459" y="0"/>
                  </a:cubicBezTo>
                  <a:cubicBezTo>
                    <a:pt x="1095" y="31"/>
                    <a:pt x="882" y="244"/>
                    <a:pt x="760" y="548"/>
                  </a:cubicBezTo>
                  <a:cubicBezTo>
                    <a:pt x="639" y="852"/>
                    <a:pt x="578" y="1247"/>
                    <a:pt x="578" y="1672"/>
                  </a:cubicBezTo>
                  <a:cubicBezTo>
                    <a:pt x="547" y="2463"/>
                    <a:pt x="699" y="3374"/>
                    <a:pt x="882" y="4013"/>
                  </a:cubicBezTo>
                  <a:cubicBezTo>
                    <a:pt x="912" y="4104"/>
                    <a:pt x="912" y="4134"/>
                    <a:pt x="943" y="4195"/>
                  </a:cubicBezTo>
                  <a:lnTo>
                    <a:pt x="608" y="4438"/>
                  </a:lnTo>
                  <a:cubicBezTo>
                    <a:pt x="426" y="4560"/>
                    <a:pt x="243" y="4590"/>
                    <a:pt x="31" y="4590"/>
                  </a:cubicBezTo>
                  <a:lnTo>
                    <a:pt x="0" y="5532"/>
                  </a:lnTo>
                  <a:cubicBezTo>
                    <a:pt x="91" y="5563"/>
                    <a:pt x="152" y="5563"/>
                    <a:pt x="243" y="5624"/>
                  </a:cubicBezTo>
                  <a:cubicBezTo>
                    <a:pt x="578" y="5654"/>
                    <a:pt x="912" y="5624"/>
                    <a:pt x="1247" y="5472"/>
                  </a:cubicBezTo>
                  <a:cubicBezTo>
                    <a:pt x="1368" y="5411"/>
                    <a:pt x="1490" y="5350"/>
                    <a:pt x="1611" y="5259"/>
                  </a:cubicBezTo>
                  <a:cubicBezTo>
                    <a:pt x="1702" y="5380"/>
                    <a:pt x="1854" y="5532"/>
                    <a:pt x="2006" y="5624"/>
                  </a:cubicBezTo>
                  <a:cubicBezTo>
                    <a:pt x="2250" y="5745"/>
                    <a:pt x="2523" y="5867"/>
                    <a:pt x="2827" y="5958"/>
                  </a:cubicBezTo>
                  <a:close/>
                  <a:moveTo>
                    <a:pt x="4073" y="4560"/>
                  </a:moveTo>
                  <a:cubicBezTo>
                    <a:pt x="4256" y="3526"/>
                    <a:pt x="4499" y="2766"/>
                    <a:pt x="4803" y="2584"/>
                  </a:cubicBezTo>
                  <a:cubicBezTo>
                    <a:pt x="4985" y="2463"/>
                    <a:pt x="5137" y="2371"/>
                    <a:pt x="5259" y="2371"/>
                  </a:cubicBezTo>
                  <a:cubicBezTo>
                    <a:pt x="5289" y="2736"/>
                    <a:pt x="5107" y="3222"/>
                    <a:pt x="4681" y="3861"/>
                  </a:cubicBezTo>
                  <a:cubicBezTo>
                    <a:pt x="4499" y="4165"/>
                    <a:pt x="4316" y="4408"/>
                    <a:pt x="4073" y="4560"/>
                  </a:cubicBezTo>
                  <a:close/>
                  <a:moveTo>
                    <a:pt x="5289" y="2341"/>
                  </a:moveTo>
                  <a:cubicBezTo>
                    <a:pt x="5289" y="2341"/>
                    <a:pt x="5259" y="2311"/>
                    <a:pt x="5289" y="2341"/>
                  </a:cubicBezTo>
                  <a:close/>
                  <a:moveTo>
                    <a:pt x="1672" y="3526"/>
                  </a:moveTo>
                  <a:cubicBezTo>
                    <a:pt x="1611" y="3101"/>
                    <a:pt x="1550" y="2614"/>
                    <a:pt x="1550" y="2189"/>
                  </a:cubicBezTo>
                  <a:cubicBezTo>
                    <a:pt x="1550" y="1855"/>
                    <a:pt x="1611" y="1551"/>
                    <a:pt x="1733" y="1307"/>
                  </a:cubicBezTo>
                  <a:cubicBezTo>
                    <a:pt x="1794" y="1125"/>
                    <a:pt x="1915" y="1004"/>
                    <a:pt x="2067" y="973"/>
                  </a:cubicBezTo>
                  <a:lnTo>
                    <a:pt x="2219" y="973"/>
                  </a:lnTo>
                  <a:cubicBezTo>
                    <a:pt x="2250" y="1095"/>
                    <a:pt x="2280" y="1277"/>
                    <a:pt x="2280" y="1459"/>
                  </a:cubicBezTo>
                  <a:cubicBezTo>
                    <a:pt x="2280" y="1733"/>
                    <a:pt x="2250" y="2037"/>
                    <a:pt x="2158" y="2341"/>
                  </a:cubicBezTo>
                  <a:cubicBezTo>
                    <a:pt x="2037" y="2797"/>
                    <a:pt x="1885" y="3192"/>
                    <a:pt x="1672" y="3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96;p69">
              <a:extLst>
                <a:ext uri="{FF2B5EF4-FFF2-40B4-BE49-F238E27FC236}">
                  <a16:creationId xmlns:a16="http://schemas.microsoft.com/office/drawing/2014/main" id="{CA866A23-2CE7-44FA-9B56-C777025AB5B8}"/>
                </a:ext>
              </a:extLst>
            </p:cNvPr>
            <p:cNvSpPr/>
            <p:nvPr/>
          </p:nvSpPr>
          <p:spPr>
            <a:xfrm>
              <a:off x="2309575" y="4233638"/>
              <a:ext cx="129975" cy="130725"/>
            </a:xfrm>
            <a:custGeom>
              <a:avLst/>
              <a:gdLst/>
              <a:ahLst/>
              <a:cxnLst/>
              <a:rect l="l" t="t" r="r" b="b"/>
              <a:pathLst>
                <a:path w="5199" h="5229" extrusionOk="0">
                  <a:moveTo>
                    <a:pt x="2736" y="92"/>
                  </a:moveTo>
                  <a:cubicBezTo>
                    <a:pt x="4134" y="153"/>
                    <a:pt x="5198" y="1338"/>
                    <a:pt x="5107" y="2736"/>
                  </a:cubicBezTo>
                  <a:cubicBezTo>
                    <a:pt x="5046" y="4165"/>
                    <a:pt x="3861" y="5229"/>
                    <a:pt x="2463" y="5137"/>
                  </a:cubicBezTo>
                  <a:cubicBezTo>
                    <a:pt x="1064" y="5077"/>
                    <a:pt x="1" y="3891"/>
                    <a:pt x="61" y="2493"/>
                  </a:cubicBezTo>
                  <a:cubicBezTo>
                    <a:pt x="153" y="1064"/>
                    <a:pt x="1308" y="1"/>
                    <a:pt x="273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97;p69">
              <a:extLst>
                <a:ext uri="{FF2B5EF4-FFF2-40B4-BE49-F238E27FC236}">
                  <a16:creationId xmlns:a16="http://schemas.microsoft.com/office/drawing/2014/main" id="{29647BA9-1082-445A-8B53-7B9633B254C6}"/>
                </a:ext>
              </a:extLst>
            </p:cNvPr>
            <p:cNvSpPr/>
            <p:nvPr/>
          </p:nvSpPr>
          <p:spPr>
            <a:xfrm>
              <a:off x="2271575" y="4226038"/>
              <a:ext cx="207475" cy="96525"/>
            </a:xfrm>
            <a:custGeom>
              <a:avLst/>
              <a:gdLst/>
              <a:ahLst/>
              <a:cxnLst/>
              <a:rect l="l" t="t" r="r" b="b"/>
              <a:pathLst>
                <a:path w="8299" h="3861" extrusionOk="0">
                  <a:moveTo>
                    <a:pt x="1733" y="3587"/>
                  </a:moveTo>
                  <a:lnTo>
                    <a:pt x="6414" y="3800"/>
                  </a:lnTo>
                  <a:cubicBezTo>
                    <a:pt x="7387" y="3861"/>
                    <a:pt x="8238" y="3101"/>
                    <a:pt x="8268" y="2128"/>
                  </a:cubicBezTo>
                  <a:lnTo>
                    <a:pt x="8268" y="2128"/>
                  </a:lnTo>
                  <a:cubicBezTo>
                    <a:pt x="8299" y="1156"/>
                    <a:pt x="7539" y="305"/>
                    <a:pt x="6597" y="274"/>
                  </a:cubicBezTo>
                  <a:lnTo>
                    <a:pt x="1916" y="61"/>
                  </a:lnTo>
                  <a:cubicBezTo>
                    <a:pt x="943" y="1"/>
                    <a:pt x="92" y="760"/>
                    <a:pt x="62" y="1733"/>
                  </a:cubicBezTo>
                  <a:lnTo>
                    <a:pt x="62" y="1733"/>
                  </a:lnTo>
                  <a:cubicBezTo>
                    <a:pt x="1" y="2706"/>
                    <a:pt x="761" y="3557"/>
                    <a:pt x="1733" y="35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98;p69">
              <a:extLst>
                <a:ext uri="{FF2B5EF4-FFF2-40B4-BE49-F238E27FC236}">
                  <a16:creationId xmlns:a16="http://schemas.microsoft.com/office/drawing/2014/main" id="{38441C14-608D-4B2A-AD71-A568EEE8167B}"/>
                </a:ext>
              </a:extLst>
            </p:cNvPr>
            <p:cNvSpPr/>
            <p:nvPr/>
          </p:nvSpPr>
          <p:spPr>
            <a:xfrm>
              <a:off x="2238150" y="4167538"/>
              <a:ext cx="280425" cy="99550"/>
            </a:xfrm>
            <a:custGeom>
              <a:avLst/>
              <a:gdLst/>
              <a:ahLst/>
              <a:cxnLst/>
              <a:rect l="l" t="t" r="r" b="b"/>
              <a:pathLst>
                <a:path w="11217" h="3982" extrusionOk="0">
                  <a:moveTo>
                    <a:pt x="1885" y="31"/>
                  </a:moveTo>
                  <a:lnTo>
                    <a:pt x="9484" y="426"/>
                  </a:lnTo>
                  <a:cubicBezTo>
                    <a:pt x="10487" y="456"/>
                    <a:pt x="11216" y="1277"/>
                    <a:pt x="11156" y="2280"/>
                  </a:cubicBezTo>
                  <a:lnTo>
                    <a:pt x="11156" y="2280"/>
                  </a:lnTo>
                  <a:cubicBezTo>
                    <a:pt x="11125" y="3252"/>
                    <a:pt x="10304" y="3982"/>
                    <a:pt x="9301" y="3952"/>
                  </a:cubicBezTo>
                  <a:lnTo>
                    <a:pt x="1703" y="3556"/>
                  </a:lnTo>
                  <a:cubicBezTo>
                    <a:pt x="730" y="3526"/>
                    <a:pt x="0" y="2675"/>
                    <a:pt x="31" y="1702"/>
                  </a:cubicBezTo>
                  <a:lnTo>
                    <a:pt x="31" y="1702"/>
                  </a:lnTo>
                  <a:cubicBezTo>
                    <a:pt x="61" y="760"/>
                    <a:pt x="912" y="0"/>
                    <a:pt x="188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99;p69">
              <a:extLst>
                <a:ext uri="{FF2B5EF4-FFF2-40B4-BE49-F238E27FC236}">
                  <a16:creationId xmlns:a16="http://schemas.microsoft.com/office/drawing/2014/main" id="{E96B9E24-9B0C-4160-A5D2-66E9F71754BD}"/>
                </a:ext>
              </a:extLst>
            </p:cNvPr>
            <p:cNvSpPr/>
            <p:nvPr/>
          </p:nvSpPr>
          <p:spPr>
            <a:xfrm>
              <a:off x="2199400" y="3705513"/>
              <a:ext cx="220375" cy="321450"/>
            </a:xfrm>
            <a:custGeom>
              <a:avLst/>
              <a:gdLst/>
              <a:ahLst/>
              <a:cxnLst/>
              <a:rect l="l" t="t" r="r" b="b"/>
              <a:pathLst>
                <a:path w="8815" h="12858" extrusionOk="0">
                  <a:moveTo>
                    <a:pt x="1672" y="12250"/>
                  </a:moveTo>
                  <a:cubicBezTo>
                    <a:pt x="1733" y="12463"/>
                    <a:pt x="1611" y="12706"/>
                    <a:pt x="1398" y="12767"/>
                  </a:cubicBezTo>
                  <a:cubicBezTo>
                    <a:pt x="1155" y="12858"/>
                    <a:pt x="942" y="12736"/>
                    <a:pt x="851" y="12524"/>
                  </a:cubicBezTo>
                  <a:cubicBezTo>
                    <a:pt x="304" y="10730"/>
                    <a:pt x="0" y="9059"/>
                    <a:pt x="31" y="7539"/>
                  </a:cubicBezTo>
                  <a:cubicBezTo>
                    <a:pt x="61" y="5837"/>
                    <a:pt x="456" y="4347"/>
                    <a:pt x="1246" y="3131"/>
                  </a:cubicBezTo>
                  <a:cubicBezTo>
                    <a:pt x="2037" y="1916"/>
                    <a:pt x="3222" y="1004"/>
                    <a:pt x="4803" y="517"/>
                  </a:cubicBezTo>
                  <a:cubicBezTo>
                    <a:pt x="5836" y="153"/>
                    <a:pt x="7022" y="1"/>
                    <a:pt x="8389" y="1"/>
                  </a:cubicBezTo>
                  <a:cubicBezTo>
                    <a:pt x="8602" y="1"/>
                    <a:pt x="8815" y="183"/>
                    <a:pt x="8815" y="426"/>
                  </a:cubicBezTo>
                  <a:cubicBezTo>
                    <a:pt x="8815" y="669"/>
                    <a:pt x="8602" y="852"/>
                    <a:pt x="8389" y="852"/>
                  </a:cubicBezTo>
                  <a:cubicBezTo>
                    <a:pt x="7143" y="852"/>
                    <a:pt x="6019" y="1004"/>
                    <a:pt x="5076" y="1308"/>
                  </a:cubicBezTo>
                  <a:cubicBezTo>
                    <a:pt x="3708" y="1764"/>
                    <a:pt x="2645" y="2554"/>
                    <a:pt x="1976" y="3618"/>
                  </a:cubicBezTo>
                  <a:cubicBezTo>
                    <a:pt x="1246" y="4682"/>
                    <a:pt x="912" y="6019"/>
                    <a:pt x="851" y="7569"/>
                  </a:cubicBezTo>
                  <a:cubicBezTo>
                    <a:pt x="821" y="8937"/>
                    <a:pt x="1094" y="10548"/>
                    <a:pt x="1672" y="1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700;p69">
            <a:extLst>
              <a:ext uri="{FF2B5EF4-FFF2-40B4-BE49-F238E27FC236}">
                <a16:creationId xmlns:a16="http://schemas.microsoft.com/office/drawing/2014/main" id="{A015E4D7-2020-42DB-AFF2-1812613C6FAF}"/>
              </a:ext>
            </a:extLst>
          </p:cNvPr>
          <p:cNvGrpSpPr/>
          <p:nvPr/>
        </p:nvGrpSpPr>
        <p:grpSpPr>
          <a:xfrm>
            <a:off x="4572000" y="3739712"/>
            <a:ext cx="1073128" cy="1012116"/>
            <a:chOff x="5295950" y="1088963"/>
            <a:chExt cx="835900" cy="788375"/>
          </a:xfrm>
        </p:grpSpPr>
        <p:sp>
          <p:nvSpPr>
            <p:cNvPr id="19" name="Google Shape;1701;p69">
              <a:extLst>
                <a:ext uri="{FF2B5EF4-FFF2-40B4-BE49-F238E27FC236}">
                  <a16:creationId xmlns:a16="http://schemas.microsoft.com/office/drawing/2014/main" id="{06738EE5-ADB6-4CB2-ADD2-5516408FC596}"/>
                </a:ext>
              </a:extLst>
            </p:cNvPr>
            <p:cNvSpPr/>
            <p:nvPr/>
          </p:nvSpPr>
          <p:spPr>
            <a:xfrm>
              <a:off x="5632575" y="1588338"/>
              <a:ext cx="266750" cy="289000"/>
            </a:xfrm>
            <a:custGeom>
              <a:avLst/>
              <a:gdLst/>
              <a:ahLst/>
              <a:cxnLst/>
              <a:rect l="l" t="t" r="r" b="b"/>
              <a:pathLst>
                <a:path w="10670" h="11560" extrusionOk="0">
                  <a:moveTo>
                    <a:pt x="8512" y="644"/>
                  </a:moveTo>
                  <a:cubicBezTo>
                    <a:pt x="8725" y="644"/>
                    <a:pt x="8937" y="674"/>
                    <a:pt x="9089" y="796"/>
                  </a:cubicBezTo>
                  <a:cubicBezTo>
                    <a:pt x="9211" y="917"/>
                    <a:pt x="9272" y="1039"/>
                    <a:pt x="9332" y="1191"/>
                  </a:cubicBezTo>
                  <a:cubicBezTo>
                    <a:pt x="9363" y="1404"/>
                    <a:pt x="9241" y="1738"/>
                    <a:pt x="9089" y="2103"/>
                  </a:cubicBezTo>
                  <a:cubicBezTo>
                    <a:pt x="8937" y="2437"/>
                    <a:pt x="8725" y="2802"/>
                    <a:pt x="8603" y="3045"/>
                  </a:cubicBezTo>
                  <a:cubicBezTo>
                    <a:pt x="8360" y="3471"/>
                    <a:pt x="8117" y="3835"/>
                    <a:pt x="7843" y="4231"/>
                  </a:cubicBezTo>
                  <a:cubicBezTo>
                    <a:pt x="7569" y="4595"/>
                    <a:pt x="7296" y="4990"/>
                    <a:pt x="7053" y="5386"/>
                  </a:cubicBezTo>
                  <a:lnTo>
                    <a:pt x="6901" y="5598"/>
                  </a:lnTo>
                  <a:lnTo>
                    <a:pt x="7114" y="5811"/>
                  </a:lnTo>
                  <a:cubicBezTo>
                    <a:pt x="7266" y="5963"/>
                    <a:pt x="7448" y="6115"/>
                    <a:pt x="7569" y="6237"/>
                  </a:cubicBezTo>
                  <a:cubicBezTo>
                    <a:pt x="7691" y="6358"/>
                    <a:pt x="7843" y="6510"/>
                    <a:pt x="8025" y="6662"/>
                  </a:cubicBezTo>
                  <a:cubicBezTo>
                    <a:pt x="8299" y="6905"/>
                    <a:pt x="8573" y="7149"/>
                    <a:pt x="8785" y="7422"/>
                  </a:cubicBezTo>
                  <a:cubicBezTo>
                    <a:pt x="9059" y="7665"/>
                    <a:pt x="9272" y="7908"/>
                    <a:pt x="9515" y="8182"/>
                  </a:cubicBezTo>
                  <a:cubicBezTo>
                    <a:pt x="9667" y="8334"/>
                    <a:pt x="9819" y="8547"/>
                    <a:pt x="9971" y="8729"/>
                  </a:cubicBezTo>
                  <a:cubicBezTo>
                    <a:pt x="10092" y="8942"/>
                    <a:pt x="10184" y="9124"/>
                    <a:pt x="10184" y="9276"/>
                  </a:cubicBezTo>
                  <a:cubicBezTo>
                    <a:pt x="10184" y="9459"/>
                    <a:pt x="10092" y="9702"/>
                    <a:pt x="9940" y="9915"/>
                  </a:cubicBezTo>
                  <a:cubicBezTo>
                    <a:pt x="9728" y="10127"/>
                    <a:pt x="9515" y="10279"/>
                    <a:pt x="9241" y="10310"/>
                  </a:cubicBezTo>
                  <a:cubicBezTo>
                    <a:pt x="9059" y="10310"/>
                    <a:pt x="8816" y="10218"/>
                    <a:pt x="8573" y="10127"/>
                  </a:cubicBezTo>
                  <a:cubicBezTo>
                    <a:pt x="8299" y="9975"/>
                    <a:pt x="8056" y="9763"/>
                    <a:pt x="7873" y="9611"/>
                  </a:cubicBezTo>
                  <a:cubicBezTo>
                    <a:pt x="7569" y="9398"/>
                    <a:pt x="7266" y="9124"/>
                    <a:pt x="6962" y="8851"/>
                  </a:cubicBezTo>
                  <a:cubicBezTo>
                    <a:pt x="6658" y="8608"/>
                    <a:pt x="6354" y="8334"/>
                    <a:pt x="6080" y="8060"/>
                  </a:cubicBezTo>
                  <a:lnTo>
                    <a:pt x="5898" y="7878"/>
                  </a:lnTo>
                  <a:lnTo>
                    <a:pt x="5715" y="7696"/>
                  </a:lnTo>
                  <a:lnTo>
                    <a:pt x="5472" y="7452"/>
                  </a:lnTo>
                  <a:lnTo>
                    <a:pt x="5320" y="7635"/>
                  </a:lnTo>
                  <a:cubicBezTo>
                    <a:pt x="5107" y="7908"/>
                    <a:pt x="4864" y="8212"/>
                    <a:pt x="4651" y="8486"/>
                  </a:cubicBezTo>
                  <a:lnTo>
                    <a:pt x="4317" y="8881"/>
                  </a:lnTo>
                  <a:cubicBezTo>
                    <a:pt x="4044" y="9246"/>
                    <a:pt x="3740" y="9611"/>
                    <a:pt x="3436" y="9915"/>
                  </a:cubicBezTo>
                  <a:cubicBezTo>
                    <a:pt x="3253" y="10097"/>
                    <a:pt x="3041" y="10340"/>
                    <a:pt x="2828" y="10522"/>
                  </a:cubicBezTo>
                  <a:cubicBezTo>
                    <a:pt x="2585" y="10705"/>
                    <a:pt x="2372" y="10826"/>
                    <a:pt x="2129" y="10857"/>
                  </a:cubicBezTo>
                  <a:cubicBezTo>
                    <a:pt x="2090" y="10868"/>
                    <a:pt x="2051" y="10873"/>
                    <a:pt x="2011" y="10873"/>
                  </a:cubicBezTo>
                  <a:cubicBezTo>
                    <a:pt x="1830" y="10873"/>
                    <a:pt x="1640" y="10769"/>
                    <a:pt x="1490" y="10644"/>
                  </a:cubicBezTo>
                  <a:cubicBezTo>
                    <a:pt x="1338" y="10522"/>
                    <a:pt x="1217" y="10340"/>
                    <a:pt x="1186" y="10158"/>
                  </a:cubicBezTo>
                  <a:cubicBezTo>
                    <a:pt x="1186" y="10006"/>
                    <a:pt x="1278" y="9763"/>
                    <a:pt x="1369" y="9550"/>
                  </a:cubicBezTo>
                  <a:cubicBezTo>
                    <a:pt x="1490" y="9276"/>
                    <a:pt x="1642" y="9033"/>
                    <a:pt x="1764" y="8851"/>
                  </a:cubicBezTo>
                  <a:cubicBezTo>
                    <a:pt x="1946" y="8547"/>
                    <a:pt x="2129" y="8273"/>
                    <a:pt x="2372" y="7969"/>
                  </a:cubicBezTo>
                  <a:cubicBezTo>
                    <a:pt x="2585" y="7635"/>
                    <a:pt x="2797" y="7361"/>
                    <a:pt x="3010" y="7118"/>
                  </a:cubicBezTo>
                  <a:cubicBezTo>
                    <a:pt x="3101" y="6997"/>
                    <a:pt x="3193" y="6845"/>
                    <a:pt x="3284" y="6723"/>
                  </a:cubicBezTo>
                  <a:cubicBezTo>
                    <a:pt x="3436" y="6510"/>
                    <a:pt x="3618" y="6267"/>
                    <a:pt x="3740" y="6115"/>
                  </a:cubicBezTo>
                  <a:lnTo>
                    <a:pt x="3892" y="5933"/>
                  </a:lnTo>
                  <a:lnTo>
                    <a:pt x="3648" y="5690"/>
                  </a:lnTo>
                  <a:cubicBezTo>
                    <a:pt x="3314" y="5355"/>
                    <a:pt x="3010" y="5051"/>
                    <a:pt x="2676" y="4686"/>
                  </a:cubicBezTo>
                  <a:cubicBezTo>
                    <a:pt x="2341" y="4322"/>
                    <a:pt x="2037" y="3987"/>
                    <a:pt x="1734" y="3653"/>
                  </a:cubicBezTo>
                  <a:cubicBezTo>
                    <a:pt x="1521" y="3410"/>
                    <a:pt x="1308" y="3167"/>
                    <a:pt x="1065" y="2802"/>
                  </a:cubicBezTo>
                  <a:cubicBezTo>
                    <a:pt x="882" y="2559"/>
                    <a:pt x="730" y="2255"/>
                    <a:pt x="700" y="2012"/>
                  </a:cubicBezTo>
                  <a:cubicBezTo>
                    <a:pt x="700" y="1829"/>
                    <a:pt x="761" y="1586"/>
                    <a:pt x="913" y="1434"/>
                  </a:cubicBezTo>
                  <a:cubicBezTo>
                    <a:pt x="1126" y="1252"/>
                    <a:pt x="1338" y="1100"/>
                    <a:pt x="1582" y="1100"/>
                  </a:cubicBezTo>
                  <a:cubicBezTo>
                    <a:pt x="1591" y="1099"/>
                    <a:pt x="1601" y="1098"/>
                    <a:pt x="1611" y="1098"/>
                  </a:cubicBezTo>
                  <a:cubicBezTo>
                    <a:pt x="1860" y="1098"/>
                    <a:pt x="2291" y="1443"/>
                    <a:pt x="2554" y="1647"/>
                  </a:cubicBezTo>
                  <a:lnTo>
                    <a:pt x="2585" y="1677"/>
                  </a:lnTo>
                  <a:cubicBezTo>
                    <a:pt x="2828" y="1860"/>
                    <a:pt x="3101" y="2042"/>
                    <a:pt x="3314" y="2285"/>
                  </a:cubicBezTo>
                  <a:cubicBezTo>
                    <a:pt x="3588" y="2498"/>
                    <a:pt x="3800" y="2711"/>
                    <a:pt x="4044" y="2924"/>
                  </a:cubicBezTo>
                  <a:cubicBezTo>
                    <a:pt x="4196" y="3045"/>
                    <a:pt x="4408" y="3258"/>
                    <a:pt x="4682" y="3501"/>
                  </a:cubicBezTo>
                  <a:cubicBezTo>
                    <a:pt x="4687" y="3506"/>
                    <a:pt x="4688" y="3507"/>
                    <a:pt x="4690" y="3507"/>
                  </a:cubicBezTo>
                  <a:cubicBezTo>
                    <a:pt x="4691" y="3507"/>
                    <a:pt x="4692" y="3506"/>
                    <a:pt x="4693" y="3506"/>
                  </a:cubicBezTo>
                  <a:cubicBezTo>
                    <a:pt x="4704" y="3506"/>
                    <a:pt x="4748" y="3529"/>
                    <a:pt x="5077" y="3835"/>
                  </a:cubicBezTo>
                  <a:lnTo>
                    <a:pt x="5290" y="4079"/>
                  </a:lnTo>
                  <a:lnTo>
                    <a:pt x="5624" y="3653"/>
                  </a:lnTo>
                  <a:cubicBezTo>
                    <a:pt x="5867" y="3349"/>
                    <a:pt x="6080" y="3045"/>
                    <a:pt x="6293" y="2802"/>
                  </a:cubicBezTo>
                  <a:cubicBezTo>
                    <a:pt x="6475" y="2589"/>
                    <a:pt x="6658" y="2316"/>
                    <a:pt x="6840" y="2103"/>
                  </a:cubicBezTo>
                  <a:cubicBezTo>
                    <a:pt x="7053" y="1860"/>
                    <a:pt x="7266" y="1647"/>
                    <a:pt x="7448" y="1404"/>
                  </a:cubicBezTo>
                  <a:cubicBezTo>
                    <a:pt x="7600" y="1252"/>
                    <a:pt x="7813" y="1069"/>
                    <a:pt x="7995" y="917"/>
                  </a:cubicBezTo>
                  <a:cubicBezTo>
                    <a:pt x="8177" y="765"/>
                    <a:pt x="8360" y="674"/>
                    <a:pt x="8512" y="644"/>
                  </a:cubicBezTo>
                  <a:close/>
                  <a:moveTo>
                    <a:pt x="8411" y="1"/>
                  </a:moveTo>
                  <a:cubicBezTo>
                    <a:pt x="8373" y="1"/>
                    <a:pt x="8336" y="2"/>
                    <a:pt x="8299" y="6"/>
                  </a:cubicBezTo>
                  <a:cubicBezTo>
                    <a:pt x="8025" y="36"/>
                    <a:pt x="7752" y="158"/>
                    <a:pt x="7539" y="340"/>
                  </a:cubicBezTo>
                  <a:cubicBezTo>
                    <a:pt x="7296" y="492"/>
                    <a:pt x="7114" y="735"/>
                    <a:pt x="6962" y="887"/>
                  </a:cubicBezTo>
                  <a:cubicBezTo>
                    <a:pt x="6718" y="1100"/>
                    <a:pt x="6536" y="1343"/>
                    <a:pt x="6323" y="1617"/>
                  </a:cubicBezTo>
                  <a:cubicBezTo>
                    <a:pt x="6110" y="1829"/>
                    <a:pt x="5898" y="2103"/>
                    <a:pt x="5715" y="2376"/>
                  </a:cubicBezTo>
                  <a:cubicBezTo>
                    <a:pt x="5472" y="2680"/>
                    <a:pt x="5259" y="2924"/>
                    <a:pt x="5047" y="3197"/>
                  </a:cubicBezTo>
                  <a:lnTo>
                    <a:pt x="5016" y="3227"/>
                  </a:lnTo>
                  <a:lnTo>
                    <a:pt x="4895" y="3136"/>
                  </a:lnTo>
                  <a:cubicBezTo>
                    <a:pt x="4712" y="2984"/>
                    <a:pt x="4530" y="2772"/>
                    <a:pt x="4256" y="2559"/>
                  </a:cubicBezTo>
                  <a:cubicBezTo>
                    <a:pt x="3983" y="2316"/>
                    <a:pt x="3770" y="2103"/>
                    <a:pt x="3527" y="1920"/>
                  </a:cubicBezTo>
                  <a:cubicBezTo>
                    <a:pt x="3284" y="1677"/>
                    <a:pt x="3041" y="1495"/>
                    <a:pt x="2767" y="1313"/>
                  </a:cubicBezTo>
                  <a:lnTo>
                    <a:pt x="2737" y="1252"/>
                  </a:lnTo>
                  <a:cubicBezTo>
                    <a:pt x="2413" y="1016"/>
                    <a:pt x="1861" y="582"/>
                    <a:pt x="1358" y="582"/>
                  </a:cubicBezTo>
                  <a:cubicBezTo>
                    <a:pt x="1341" y="582"/>
                    <a:pt x="1324" y="582"/>
                    <a:pt x="1308" y="583"/>
                  </a:cubicBezTo>
                  <a:cubicBezTo>
                    <a:pt x="943" y="613"/>
                    <a:pt x="609" y="796"/>
                    <a:pt x="396" y="1039"/>
                  </a:cubicBezTo>
                  <a:cubicBezTo>
                    <a:pt x="153" y="1313"/>
                    <a:pt x="1" y="1647"/>
                    <a:pt x="31" y="1981"/>
                  </a:cubicBezTo>
                  <a:cubicBezTo>
                    <a:pt x="92" y="2376"/>
                    <a:pt x="275" y="2772"/>
                    <a:pt x="548" y="3167"/>
                  </a:cubicBezTo>
                  <a:cubicBezTo>
                    <a:pt x="761" y="3501"/>
                    <a:pt x="1034" y="3835"/>
                    <a:pt x="1217" y="4079"/>
                  </a:cubicBezTo>
                  <a:cubicBezTo>
                    <a:pt x="1521" y="4443"/>
                    <a:pt x="1855" y="4808"/>
                    <a:pt x="2220" y="5142"/>
                  </a:cubicBezTo>
                  <a:lnTo>
                    <a:pt x="3010" y="5933"/>
                  </a:lnTo>
                  <a:cubicBezTo>
                    <a:pt x="2889" y="6085"/>
                    <a:pt x="2767" y="6237"/>
                    <a:pt x="2706" y="6358"/>
                  </a:cubicBezTo>
                  <a:cubicBezTo>
                    <a:pt x="2615" y="6480"/>
                    <a:pt x="2524" y="6632"/>
                    <a:pt x="2433" y="6723"/>
                  </a:cubicBezTo>
                  <a:cubicBezTo>
                    <a:pt x="2220" y="7027"/>
                    <a:pt x="1977" y="7331"/>
                    <a:pt x="1794" y="7604"/>
                  </a:cubicBezTo>
                  <a:cubicBezTo>
                    <a:pt x="1612" y="7908"/>
                    <a:pt x="1369" y="8182"/>
                    <a:pt x="1186" y="8516"/>
                  </a:cubicBezTo>
                  <a:cubicBezTo>
                    <a:pt x="1065" y="8699"/>
                    <a:pt x="913" y="8972"/>
                    <a:pt x="761" y="9246"/>
                  </a:cubicBezTo>
                  <a:cubicBezTo>
                    <a:pt x="609" y="9550"/>
                    <a:pt x="548" y="9854"/>
                    <a:pt x="548" y="10127"/>
                  </a:cubicBezTo>
                  <a:cubicBezTo>
                    <a:pt x="578" y="10522"/>
                    <a:pt x="791" y="10918"/>
                    <a:pt x="1156" y="11191"/>
                  </a:cubicBezTo>
                  <a:cubicBezTo>
                    <a:pt x="1434" y="11414"/>
                    <a:pt x="1788" y="11560"/>
                    <a:pt x="2149" y="11560"/>
                  </a:cubicBezTo>
                  <a:cubicBezTo>
                    <a:pt x="2183" y="11560"/>
                    <a:pt x="2217" y="11558"/>
                    <a:pt x="2250" y="11556"/>
                  </a:cubicBezTo>
                  <a:cubicBezTo>
                    <a:pt x="2585" y="11525"/>
                    <a:pt x="2889" y="11374"/>
                    <a:pt x="3162" y="11130"/>
                  </a:cubicBezTo>
                  <a:cubicBezTo>
                    <a:pt x="3436" y="10918"/>
                    <a:pt x="3618" y="10674"/>
                    <a:pt x="3800" y="10462"/>
                  </a:cubicBezTo>
                  <a:cubicBezTo>
                    <a:pt x="4104" y="10127"/>
                    <a:pt x="4378" y="9732"/>
                    <a:pt x="4682" y="9398"/>
                  </a:cubicBezTo>
                  <a:lnTo>
                    <a:pt x="5016" y="8972"/>
                  </a:lnTo>
                  <a:cubicBezTo>
                    <a:pt x="5168" y="8759"/>
                    <a:pt x="5351" y="8547"/>
                    <a:pt x="5503" y="8334"/>
                  </a:cubicBezTo>
                  <a:lnTo>
                    <a:pt x="5655" y="8486"/>
                  </a:lnTo>
                  <a:cubicBezTo>
                    <a:pt x="5959" y="8759"/>
                    <a:pt x="6262" y="9003"/>
                    <a:pt x="6566" y="9307"/>
                  </a:cubicBezTo>
                  <a:cubicBezTo>
                    <a:pt x="6870" y="9580"/>
                    <a:pt x="7174" y="9854"/>
                    <a:pt x="7539" y="10127"/>
                  </a:cubicBezTo>
                  <a:cubicBezTo>
                    <a:pt x="7721" y="10279"/>
                    <a:pt x="8025" y="10492"/>
                    <a:pt x="8329" y="10644"/>
                  </a:cubicBezTo>
                  <a:cubicBezTo>
                    <a:pt x="8664" y="10826"/>
                    <a:pt x="8998" y="10948"/>
                    <a:pt x="9363" y="10948"/>
                  </a:cubicBezTo>
                  <a:cubicBezTo>
                    <a:pt x="9728" y="10918"/>
                    <a:pt x="10062" y="10735"/>
                    <a:pt x="10305" y="10462"/>
                  </a:cubicBezTo>
                  <a:cubicBezTo>
                    <a:pt x="10579" y="10188"/>
                    <a:pt x="10670" y="9823"/>
                    <a:pt x="10670" y="9428"/>
                  </a:cubicBezTo>
                  <a:cubicBezTo>
                    <a:pt x="10639" y="9124"/>
                    <a:pt x="10487" y="8820"/>
                    <a:pt x="10305" y="8516"/>
                  </a:cubicBezTo>
                  <a:cubicBezTo>
                    <a:pt x="10184" y="8212"/>
                    <a:pt x="9971" y="8000"/>
                    <a:pt x="9819" y="7787"/>
                  </a:cubicBezTo>
                  <a:cubicBezTo>
                    <a:pt x="9576" y="7544"/>
                    <a:pt x="9332" y="7270"/>
                    <a:pt x="9059" y="6997"/>
                  </a:cubicBezTo>
                  <a:lnTo>
                    <a:pt x="8299" y="6237"/>
                  </a:lnTo>
                  <a:cubicBezTo>
                    <a:pt x="8177" y="6115"/>
                    <a:pt x="8025" y="5963"/>
                    <a:pt x="7843" y="5811"/>
                  </a:cubicBezTo>
                  <a:lnTo>
                    <a:pt x="7600" y="5629"/>
                  </a:lnTo>
                  <a:cubicBezTo>
                    <a:pt x="7843" y="5325"/>
                    <a:pt x="8056" y="4990"/>
                    <a:pt x="8299" y="4656"/>
                  </a:cubicBezTo>
                  <a:cubicBezTo>
                    <a:pt x="8573" y="4231"/>
                    <a:pt x="8816" y="3835"/>
                    <a:pt x="9059" y="3440"/>
                  </a:cubicBezTo>
                  <a:cubicBezTo>
                    <a:pt x="9211" y="3167"/>
                    <a:pt x="9424" y="2832"/>
                    <a:pt x="9576" y="2437"/>
                  </a:cubicBezTo>
                  <a:cubicBezTo>
                    <a:pt x="9758" y="2012"/>
                    <a:pt x="9880" y="1617"/>
                    <a:pt x="9849" y="1252"/>
                  </a:cubicBezTo>
                  <a:cubicBezTo>
                    <a:pt x="9819" y="887"/>
                    <a:pt x="9606" y="553"/>
                    <a:pt x="9332" y="310"/>
                  </a:cubicBezTo>
                  <a:cubicBezTo>
                    <a:pt x="9060" y="118"/>
                    <a:pt x="8738" y="1"/>
                    <a:pt x="8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02;p69">
              <a:extLst>
                <a:ext uri="{FF2B5EF4-FFF2-40B4-BE49-F238E27FC236}">
                  <a16:creationId xmlns:a16="http://schemas.microsoft.com/office/drawing/2014/main" id="{4653495D-5779-40DA-9561-77603CFA7937}"/>
                </a:ext>
              </a:extLst>
            </p:cNvPr>
            <p:cNvSpPr/>
            <p:nvPr/>
          </p:nvSpPr>
          <p:spPr>
            <a:xfrm>
              <a:off x="5426650" y="1271588"/>
              <a:ext cx="241675" cy="241675"/>
            </a:xfrm>
            <a:custGeom>
              <a:avLst/>
              <a:gdLst/>
              <a:ahLst/>
              <a:cxnLst/>
              <a:rect l="l" t="t" r="r" b="b"/>
              <a:pathLst>
                <a:path w="9667" h="9667" extrusionOk="0">
                  <a:moveTo>
                    <a:pt x="4986" y="669"/>
                  </a:moveTo>
                  <a:cubicBezTo>
                    <a:pt x="5350" y="669"/>
                    <a:pt x="5563" y="821"/>
                    <a:pt x="5715" y="1004"/>
                  </a:cubicBezTo>
                  <a:cubicBezTo>
                    <a:pt x="5867" y="1247"/>
                    <a:pt x="5928" y="1612"/>
                    <a:pt x="5928" y="1946"/>
                  </a:cubicBezTo>
                  <a:cubicBezTo>
                    <a:pt x="5928" y="2250"/>
                    <a:pt x="5958" y="2523"/>
                    <a:pt x="5958" y="2797"/>
                  </a:cubicBezTo>
                  <a:cubicBezTo>
                    <a:pt x="5958" y="3010"/>
                    <a:pt x="6019" y="3253"/>
                    <a:pt x="6019" y="3435"/>
                  </a:cubicBezTo>
                  <a:lnTo>
                    <a:pt x="6019" y="3830"/>
                  </a:lnTo>
                  <a:lnTo>
                    <a:pt x="7083" y="3830"/>
                  </a:lnTo>
                  <a:cubicBezTo>
                    <a:pt x="7326" y="3830"/>
                    <a:pt x="7569" y="3861"/>
                    <a:pt x="7782" y="3861"/>
                  </a:cubicBezTo>
                  <a:cubicBezTo>
                    <a:pt x="8056" y="3861"/>
                    <a:pt x="8360" y="3891"/>
                    <a:pt x="8633" y="4013"/>
                  </a:cubicBezTo>
                  <a:cubicBezTo>
                    <a:pt x="8815" y="4104"/>
                    <a:pt x="8998" y="4195"/>
                    <a:pt x="9089" y="4347"/>
                  </a:cubicBezTo>
                  <a:cubicBezTo>
                    <a:pt x="9119" y="4438"/>
                    <a:pt x="9119" y="4469"/>
                    <a:pt x="9119" y="4560"/>
                  </a:cubicBezTo>
                  <a:lnTo>
                    <a:pt x="9119" y="4803"/>
                  </a:lnTo>
                  <a:cubicBezTo>
                    <a:pt x="9089" y="5198"/>
                    <a:pt x="8907" y="5411"/>
                    <a:pt x="8663" y="5563"/>
                  </a:cubicBezTo>
                  <a:cubicBezTo>
                    <a:pt x="8390" y="5776"/>
                    <a:pt x="7995" y="5806"/>
                    <a:pt x="7600" y="5837"/>
                  </a:cubicBezTo>
                  <a:cubicBezTo>
                    <a:pt x="7417" y="5837"/>
                    <a:pt x="7144" y="5867"/>
                    <a:pt x="6870" y="5867"/>
                  </a:cubicBezTo>
                  <a:cubicBezTo>
                    <a:pt x="6627" y="5867"/>
                    <a:pt x="6384" y="5867"/>
                    <a:pt x="6171" y="5928"/>
                  </a:cubicBezTo>
                  <a:lnTo>
                    <a:pt x="5958" y="5928"/>
                  </a:lnTo>
                  <a:lnTo>
                    <a:pt x="5958" y="6505"/>
                  </a:lnTo>
                  <a:lnTo>
                    <a:pt x="5958" y="6748"/>
                  </a:lnTo>
                  <a:cubicBezTo>
                    <a:pt x="5958" y="7174"/>
                    <a:pt x="5958" y="7569"/>
                    <a:pt x="5928" y="7995"/>
                  </a:cubicBezTo>
                  <a:cubicBezTo>
                    <a:pt x="5897" y="8177"/>
                    <a:pt x="5897" y="8329"/>
                    <a:pt x="5806" y="8481"/>
                  </a:cubicBezTo>
                  <a:cubicBezTo>
                    <a:pt x="5746" y="8633"/>
                    <a:pt x="5654" y="8755"/>
                    <a:pt x="5563" y="8876"/>
                  </a:cubicBezTo>
                  <a:cubicBezTo>
                    <a:pt x="5442" y="8937"/>
                    <a:pt x="5320" y="9028"/>
                    <a:pt x="5198" y="9058"/>
                  </a:cubicBezTo>
                  <a:cubicBezTo>
                    <a:pt x="5107" y="9089"/>
                    <a:pt x="4955" y="9089"/>
                    <a:pt x="4803" y="9089"/>
                  </a:cubicBezTo>
                  <a:cubicBezTo>
                    <a:pt x="4408" y="9089"/>
                    <a:pt x="4195" y="8998"/>
                    <a:pt x="4074" y="8785"/>
                  </a:cubicBezTo>
                  <a:cubicBezTo>
                    <a:pt x="3922" y="8572"/>
                    <a:pt x="3831" y="8238"/>
                    <a:pt x="3800" y="7873"/>
                  </a:cubicBezTo>
                  <a:cubicBezTo>
                    <a:pt x="3770" y="7660"/>
                    <a:pt x="3770" y="7387"/>
                    <a:pt x="3770" y="7113"/>
                  </a:cubicBezTo>
                  <a:cubicBezTo>
                    <a:pt x="3770" y="6870"/>
                    <a:pt x="3739" y="6596"/>
                    <a:pt x="3739" y="6353"/>
                  </a:cubicBezTo>
                  <a:lnTo>
                    <a:pt x="3739" y="5989"/>
                  </a:lnTo>
                  <a:lnTo>
                    <a:pt x="2554" y="5989"/>
                  </a:lnTo>
                  <a:cubicBezTo>
                    <a:pt x="2280" y="5989"/>
                    <a:pt x="2007" y="5958"/>
                    <a:pt x="1733" y="5958"/>
                  </a:cubicBezTo>
                  <a:cubicBezTo>
                    <a:pt x="1551" y="5897"/>
                    <a:pt x="1338" y="5897"/>
                    <a:pt x="1125" y="5837"/>
                  </a:cubicBezTo>
                  <a:cubicBezTo>
                    <a:pt x="973" y="5745"/>
                    <a:pt x="852" y="5685"/>
                    <a:pt x="761" y="5563"/>
                  </a:cubicBezTo>
                  <a:lnTo>
                    <a:pt x="639" y="5350"/>
                  </a:lnTo>
                  <a:cubicBezTo>
                    <a:pt x="609" y="5229"/>
                    <a:pt x="609" y="5107"/>
                    <a:pt x="609" y="4985"/>
                  </a:cubicBezTo>
                  <a:cubicBezTo>
                    <a:pt x="609" y="4621"/>
                    <a:pt x="761" y="4347"/>
                    <a:pt x="973" y="4195"/>
                  </a:cubicBezTo>
                  <a:cubicBezTo>
                    <a:pt x="1247" y="4013"/>
                    <a:pt x="1642" y="3922"/>
                    <a:pt x="2007" y="3891"/>
                  </a:cubicBezTo>
                  <a:cubicBezTo>
                    <a:pt x="2280" y="3861"/>
                    <a:pt x="2554" y="3861"/>
                    <a:pt x="2767" y="3861"/>
                  </a:cubicBezTo>
                  <a:cubicBezTo>
                    <a:pt x="3040" y="3861"/>
                    <a:pt x="3253" y="3861"/>
                    <a:pt x="3527" y="3830"/>
                  </a:cubicBezTo>
                  <a:lnTo>
                    <a:pt x="3739" y="3830"/>
                  </a:lnTo>
                  <a:lnTo>
                    <a:pt x="3739" y="3587"/>
                  </a:lnTo>
                  <a:cubicBezTo>
                    <a:pt x="3739" y="3405"/>
                    <a:pt x="3739" y="3192"/>
                    <a:pt x="3770" y="2888"/>
                  </a:cubicBezTo>
                  <a:cubicBezTo>
                    <a:pt x="3770" y="2645"/>
                    <a:pt x="3800" y="2371"/>
                    <a:pt x="3800" y="2159"/>
                  </a:cubicBezTo>
                  <a:cubicBezTo>
                    <a:pt x="3800" y="1885"/>
                    <a:pt x="3831" y="1581"/>
                    <a:pt x="3952" y="1308"/>
                  </a:cubicBezTo>
                  <a:cubicBezTo>
                    <a:pt x="4043" y="1095"/>
                    <a:pt x="4195" y="852"/>
                    <a:pt x="4408" y="730"/>
                  </a:cubicBezTo>
                  <a:cubicBezTo>
                    <a:pt x="4499" y="700"/>
                    <a:pt x="4560" y="669"/>
                    <a:pt x="4682" y="669"/>
                  </a:cubicBezTo>
                  <a:close/>
                  <a:moveTo>
                    <a:pt x="4742" y="1"/>
                  </a:moveTo>
                  <a:cubicBezTo>
                    <a:pt x="4651" y="1"/>
                    <a:pt x="4530" y="1"/>
                    <a:pt x="4408" y="31"/>
                  </a:cubicBezTo>
                  <a:cubicBezTo>
                    <a:pt x="4287" y="31"/>
                    <a:pt x="4135" y="61"/>
                    <a:pt x="4043" y="153"/>
                  </a:cubicBezTo>
                  <a:cubicBezTo>
                    <a:pt x="3679" y="305"/>
                    <a:pt x="3466" y="609"/>
                    <a:pt x="3344" y="943"/>
                  </a:cubicBezTo>
                  <a:cubicBezTo>
                    <a:pt x="3223" y="1247"/>
                    <a:pt x="3192" y="1612"/>
                    <a:pt x="3192" y="1916"/>
                  </a:cubicBezTo>
                  <a:cubicBezTo>
                    <a:pt x="3192" y="2159"/>
                    <a:pt x="3162" y="2402"/>
                    <a:pt x="3162" y="2645"/>
                  </a:cubicBezTo>
                  <a:lnTo>
                    <a:pt x="3162" y="3131"/>
                  </a:lnTo>
                  <a:lnTo>
                    <a:pt x="2584" y="3131"/>
                  </a:lnTo>
                  <a:cubicBezTo>
                    <a:pt x="2311" y="3131"/>
                    <a:pt x="2068" y="3162"/>
                    <a:pt x="1794" y="3162"/>
                  </a:cubicBezTo>
                  <a:cubicBezTo>
                    <a:pt x="1338" y="3223"/>
                    <a:pt x="882" y="3314"/>
                    <a:pt x="578" y="3557"/>
                  </a:cubicBezTo>
                  <a:cubicBezTo>
                    <a:pt x="244" y="3830"/>
                    <a:pt x="1" y="4195"/>
                    <a:pt x="1" y="4773"/>
                  </a:cubicBezTo>
                  <a:cubicBezTo>
                    <a:pt x="1" y="4925"/>
                    <a:pt x="1" y="5107"/>
                    <a:pt x="92" y="5259"/>
                  </a:cubicBezTo>
                  <a:cubicBezTo>
                    <a:pt x="122" y="5441"/>
                    <a:pt x="183" y="5654"/>
                    <a:pt x="305" y="5806"/>
                  </a:cubicBezTo>
                  <a:cubicBezTo>
                    <a:pt x="487" y="6049"/>
                    <a:pt x="761" y="6201"/>
                    <a:pt x="1034" y="6323"/>
                  </a:cubicBezTo>
                  <a:cubicBezTo>
                    <a:pt x="1247" y="6414"/>
                    <a:pt x="1521" y="6444"/>
                    <a:pt x="1794" y="6475"/>
                  </a:cubicBezTo>
                  <a:cubicBezTo>
                    <a:pt x="2068" y="6505"/>
                    <a:pt x="2372" y="6505"/>
                    <a:pt x="2615" y="6505"/>
                  </a:cubicBezTo>
                  <a:lnTo>
                    <a:pt x="3131" y="6505"/>
                  </a:lnTo>
                  <a:lnTo>
                    <a:pt x="3131" y="6900"/>
                  </a:lnTo>
                  <a:cubicBezTo>
                    <a:pt x="3131" y="7174"/>
                    <a:pt x="3162" y="7387"/>
                    <a:pt x="3162" y="7691"/>
                  </a:cubicBezTo>
                  <a:cubicBezTo>
                    <a:pt x="3192" y="8177"/>
                    <a:pt x="3314" y="8633"/>
                    <a:pt x="3587" y="9028"/>
                  </a:cubicBezTo>
                  <a:cubicBezTo>
                    <a:pt x="3831" y="9393"/>
                    <a:pt x="4256" y="9666"/>
                    <a:pt x="4864" y="9666"/>
                  </a:cubicBezTo>
                  <a:cubicBezTo>
                    <a:pt x="5046" y="9666"/>
                    <a:pt x="5198" y="9636"/>
                    <a:pt x="5411" y="9606"/>
                  </a:cubicBezTo>
                  <a:cubicBezTo>
                    <a:pt x="5594" y="9545"/>
                    <a:pt x="5746" y="9454"/>
                    <a:pt x="5897" y="9332"/>
                  </a:cubicBezTo>
                  <a:cubicBezTo>
                    <a:pt x="6080" y="9180"/>
                    <a:pt x="6201" y="8998"/>
                    <a:pt x="6262" y="8755"/>
                  </a:cubicBezTo>
                  <a:cubicBezTo>
                    <a:pt x="6353" y="8572"/>
                    <a:pt x="6384" y="8329"/>
                    <a:pt x="6414" y="8116"/>
                  </a:cubicBezTo>
                  <a:cubicBezTo>
                    <a:pt x="6475" y="7660"/>
                    <a:pt x="6475" y="7235"/>
                    <a:pt x="6475" y="6809"/>
                  </a:cubicBezTo>
                  <a:lnTo>
                    <a:pt x="6475" y="6627"/>
                  </a:lnTo>
                  <a:lnTo>
                    <a:pt x="6475" y="6505"/>
                  </a:lnTo>
                  <a:cubicBezTo>
                    <a:pt x="6657" y="6505"/>
                    <a:pt x="6809" y="6505"/>
                    <a:pt x="6992" y="6475"/>
                  </a:cubicBezTo>
                  <a:cubicBezTo>
                    <a:pt x="7235" y="6475"/>
                    <a:pt x="7448" y="6444"/>
                    <a:pt x="7721" y="6444"/>
                  </a:cubicBezTo>
                  <a:cubicBezTo>
                    <a:pt x="8177" y="6414"/>
                    <a:pt x="8633" y="6323"/>
                    <a:pt x="8967" y="6110"/>
                  </a:cubicBezTo>
                  <a:cubicBezTo>
                    <a:pt x="9393" y="5928"/>
                    <a:pt x="9667" y="5533"/>
                    <a:pt x="9667" y="4925"/>
                  </a:cubicBezTo>
                  <a:cubicBezTo>
                    <a:pt x="9667" y="4803"/>
                    <a:pt x="9667" y="4651"/>
                    <a:pt x="9606" y="4560"/>
                  </a:cubicBezTo>
                  <a:cubicBezTo>
                    <a:pt x="9575" y="4408"/>
                    <a:pt x="9545" y="4286"/>
                    <a:pt x="9515" y="4134"/>
                  </a:cubicBezTo>
                  <a:cubicBezTo>
                    <a:pt x="9302" y="3709"/>
                    <a:pt x="8967" y="3496"/>
                    <a:pt x="8603" y="3344"/>
                  </a:cubicBezTo>
                  <a:cubicBezTo>
                    <a:pt x="8299" y="3223"/>
                    <a:pt x="7904" y="3192"/>
                    <a:pt x="7600" y="3192"/>
                  </a:cubicBezTo>
                  <a:cubicBezTo>
                    <a:pt x="7326" y="3192"/>
                    <a:pt x="7113" y="3131"/>
                    <a:pt x="6840" y="3131"/>
                  </a:cubicBezTo>
                  <a:lnTo>
                    <a:pt x="6414" y="3131"/>
                  </a:lnTo>
                  <a:lnTo>
                    <a:pt x="6414" y="2888"/>
                  </a:lnTo>
                  <a:cubicBezTo>
                    <a:pt x="6414" y="2584"/>
                    <a:pt x="6384" y="2311"/>
                    <a:pt x="6384" y="2037"/>
                  </a:cubicBezTo>
                  <a:cubicBezTo>
                    <a:pt x="6353" y="1551"/>
                    <a:pt x="6262" y="1095"/>
                    <a:pt x="6049" y="700"/>
                  </a:cubicBezTo>
                  <a:cubicBezTo>
                    <a:pt x="5776" y="305"/>
                    <a:pt x="5350" y="1"/>
                    <a:pt x="4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03;p69">
              <a:extLst>
                <a:ext uri="{FF2B5EF4-FFF2-40B4-BE49-F238E27FC236}">
                  <a16:creationId xmlns:a16="http://schemas.microsoft.com/office/drawing/2014/main" id="{FF9EAB25-8EB6-49EF-88D8-9E7F136DF71E}"/>
                </a:ext>
              </a:extLst>
            </p:cNvPr>
            <p:cNvSpPr/>
            <p:nvPr/>
          </p:nvSpPr>
          <p:spPr>
            <a:xfrm>
              <a:off x="5954025" y="1554688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7" y="652"/>
                  </a:moveTo>
                  <a:cubicBezTo>
                    <a:pt x="1821" y="652"/>
                    <a:pt x="1898" y="662"/>
                    <a:pt x="1976" y="683"/>
                  </a:cubicBezTo>
                  <a:cubicBezTo>
                    <a:pt x="2280" y="713"/>
                    <a:pt x="2554" y="865"/>
                    <a:pt x="2736" y="1078"/>
                  </a:cubicBezTo>
                  <a:cubicBezTo>
                    <a:pt x="2888" y="1291"/>
                    <a:pt x="2949" y="1534"/>
                    <a:pt x="2918" y="1838"/>
                  </a:cubicBezTo>
                  <a:cubicBezTo>
                    <a:pt x="2888" y="2142"/>
                    <a:pt x="2675" y="2446"/>
                    <a:pt x="2462" y="2659"/>
                  </a:cubicBezTo>
                  <a:cubicBezTo>
                    <a:pt x="2253" y="2798"/>
                    <a:pt x="2025" y="2902"/>
                    <a:pt x="1780" y="2902"/>
                  </a:cubicBezTo>
                  <a:cubicBezTo>
                    <a:pt x="1705" y="2902"/>
                    <a:pt x="1629" y="2893"/>
                    <a:pt x="1551" y="2871"/>
                  </a:cubicBezTo>
                  <a:cubicBezTo>
                    <a:pt x="1247" y="2841"/>
                    <a:pt x="973" y="2689"/>
                    <a:pt x="791" y="2446"/>
                  </a:cubicBezTo>
                  <a:cubicBezTo>
                    <a:pt x="639" y="2263"/>
                    <a:pt x="547" y="1959"/>
                    <a:pt x="608" y="1686"/>
                  </a:cubicBezTo>
                  <a:cubicBezTo>
                    <a:pt x="639" y="1382"/>
                    <a:pt x="821" y="1078"/>
                    <a:pt x="1064" y="896"/>
                  </a:cubicBezTo>
                  <a:cubicBezTo>
                    <a:pt x="1274" y="756"/>
                    <a:pt x="1501" y="652"/>
                    <a:pt x="1747" y="652"/>
                  </a:cubicBezTo>
                  <a:close/>
                  <a:moveTo>
                    <a:pt x="1713" y="1"/>
                  </a:moveTo>
                  <a:cubicBezTo>
                    <a:pt x="1341" y="1"/>
                    <a:pt x="1009" y="137"/>
                    <a:pt x="699" y="318"/>
                  </a:cubicBezTo>
                  <a:cubicBezTo>
                    <a:pt x="365" y="592"/>
                    <a:pt x="152" y="987"/>
                    <a:pt x="61" y="1473"/>
                  </a:cubicBezTo>
                  <a:cubicBezTo>
                    <a:pt x="0" y="1959"/>
                    <a:pt x="152" y="2446"/>
                    <a:pt x="456" y="2841"/>
                  </a:cubicBezTo>
                  <a:cubicBezTo>
                    <a:pt x="699" y="3206"/>
                    <a:pt x="1125" y="3479"/>
                    <a:pt x="1611" y="3510"/>
                  </a:cubicBezTo>
                  <a:cubicBezTo>
                    <a:pt x="1702" y="3528"/>
                    <a:pt x="1792" y="3536"/>
                    <a:pt x="1881" y="3536"/>
                  </a:cubicBezTo>
                  <a:cubicBezTo>
                    <a:pt x="2234" y="3536"/>
                    <a:pt x="2560" y="3400"/>
                    <a:pt x="2827" y="3206"/>
                  </a:cubicBezTo>
                  <a:cubicBezTo>
                    <a:pt x="3192" y="2963"/>
                    <a:pt x="3405" y="2567"/>
                    <a:pt x="3496" y="2081"/>
                  </a:cubicBezTo>
                  <a:cubicBezTo>
                    <a:pt x="3557" y="1595"/>
                    <a:pt x="3405" y="1078"/>
                    <a:pt x="3101" y="713"/>
                  </a:cubicBezTo>
                  <a:cubicBezTo>
                    <a:pt x="2797" y="318"/>
                    <a:pt x="2402" y="105"/>
                    <a:pt x="1915" y="14"/>
                  </a:cubicBezTo>
                  <a:cubicBezTo>
                    <a:pt x="1846" y="5"/>
                    <a:pt x="1779" y="1"/>
                    <a:pt x="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04;p69">
              <a:extLst>
                <a:ext uri="{FF2B5EF4-FFF2-40B4-BE49-F238E27FC236}">
                  <a16:creationId xmlns:a16="http://schemas.microsoft.com/office/drawing/2014/main" id="{0D7087E0-F6E7-4C1C-BB7D-5A1DCE985E0F}"/>
                </a:ext>
              </a:extLst>
            </p:cNvPr>
            <p:cNvSpPr/>
            <p:nvPr/>
          </p:nvSpPr>
          <p:spPr>
            <a:xfrm>
              <a:off x="5890950" y="1447688"/>
              <a:ext cx="240900" cy="103075"/>
            </a:xfrm>
            <a:custGeom>
              <a:avLst/>
              <a:gdLst/>
              <a:ahLst/>
              <a:cxnLst/>
              <a:rect l="l" t="t" r="r" b="b"/>
              <a:pathLst>
                <a:path w="9636" h="4123" extrusionOk="0">
                  <a:moveTo>
                    <a:pt x="1820" y="606"/>
                  </a:moveTo>
                  <a:cubicBezTo>
                    <a:pt x="1910" y="606"/>
                    <a:pt x="2002" y="609"/>
                    <a:pt x="2098" y="616"/>
                  </a:cubicBezTo>
                  <a:cubicBezTo>
                    <a:pt x="2432" y="616"/>
                    <a:pt x="2736" y="647"/>
                    <a:pt x="3040" y="707"/>
                  </a:cubicBezTo>
                  <a:cubicBezTo>
                    <a:pt x="3344" y="738"/>
                    <a:pt x="3648" y="768"/>
                    <a:pt x="4013" y="799"/>
                  </a:cubicBezTo>
                  <a:lnTo>
                    <a:pt x="4104" y="799"/>
                  </a:lnTo>
                  <a:cubicBezTo>
                    <a:pt x="5350" y="951"/>
                    <a:pt x="6596" y="1163"/>
                    <a:pt x="7812" y="1376"/>
                  </a:cubicBezTo>
                  <a:cubicBezTo>
                    <a:pt x="8055" y="1407"/>
                    <a:pt x="8359" y="1498"/>
                    <a:pt x="8602" y="1619"/>
                  </a:cubicBezTo>
                  <a:cubicBezTo>
                    <a:pt x="8785" y="1711"/>
                    <a:pt x="8937" y="1832"/>
                    <a:pt x="9028" y="2014"/>
                  </a:cubicBezTo>
                  <a:cubicBezTo>
                    <a:pt x="9058" y="2106"/>
                    <a:pt x="9058" y="2166"/>
                    <a:pt x="9058" y="2227"/>
                  </a:cubicBezTo>
                  <a:cubicBezTo>
                    <a:pt x="9089" y="2379"/>
                    <a:pt x="9089" y="2440"/>
                    <a:pt x="9058" y="2562"/>
                  </a:cubicBezTo>
                  <a:cubicBezTo>
                    <a:pt x="8998" y="2926"/>
                    <a:pt x="8785" y="3170"/>
                    <a:pt x="8511" y="3291"/>
                  </a:cubicBezTo>
                  <a:cubicBezTo>
                    <a:pt x="8325" y="3384"/>
                    <a:pt x="8116" y="3420"/>
                    <a:pt x="7884" y="3420"/>
                  </a:cubicBezTo>
                  <a:cubicBezTo>
                    <a:pt x="7738" y="3420"/>
                    <a:pt x="7582" y="3406"/>
                    <a:pt x="7417" y="3382"/>
                  </a:cubicBezTo>
                  <a:lnTo>
                    <a:pt x="5137" y="3170"/>
                  </a:lnTo>
                  <a:cubicBezTo>
                    <a:pt x="4347" y="3078"/>
                    <a:pt x="3587" y="2987"/>
                    <a:pt x="2858" y="2866"/>
                  </a:cubicBezTo>
                  <a:cubicBezTo>
                    <a:pt x="2797" y="2866"/>
                    <a:pt x="2706" y="2866"/>
                    <a:pt x="2675" y="2835"/>
                  </a:cubicBezTo>
                  <a:cubicBezTo>
                    <a:pt x="2250" y="2774"/>
                    <a:pt x="1824" y="2714"/>
                    <a:pt x="1459" y="2622"/>
                  </a:cubicBezTo>
                  <a:cubicBezTo>
                    <a:pt x="1308" y="2592"/>
                    <a:pt x="1125" y="2531"/>
                    <a:pt x="973" y="2440"/>
                  </a:cubicBezTo>
                  <a:cubicBezTo>
                    <a:pt x="852" y="2379"/>
                    <a:pt x="730" y="2288"/>
                    <a:pt x="669" y="2166"/>
                  </a:cubicBezTo>
                  <a:cubicBezTo>
                    <a:pt x="608" y="2106"/>
                    <a:pt x="578" y="1984"/>
                    <a:pt x="548" y="1923"/>
                  </a:cubicBezTo>
                  <a:lnTo>
                    <a:pt x="548" y="1528"/>
                  </a:lnTo>
                  <a:cubicBezTo>
                    <a:pt x="578" y="1163"/>
                    <a:pt x="760" y="920"/>
                    <a:pt x="1034" y="768"/>
                  </a:cubicBezTo>
                  <a:cubicBezTo>
                    <a:pt x="1246" y="650"/>
                    <a:pt x="1513" y="606"/>
                    <a:pt x="1820" y="606"/>
                  </a:cubicBezTo>
                  <a:close/>
                  <a:moveTo>
                    <a:pt x="1815" y="1"/>
                  </a:moveTo>
                  <a:cubicBezTo>
                    <a:pt x="1435" y="1"/>
                    <a:pt x="1066" y="68"/>
                    <a:pt x="760" y="221"/>
                  </a:cubicBezTo>
                  <a:cubicBezTo>
                    <a:pt x="396" y="434"/>
                    <a:pt x="122" y="768"/>
                    <a:pt x="61" y="1376"/>
                  </a:cubicBezTo>
                  <a:cubicBezTo>
                    <a:pt x="0" y="1559"/>
                    <a:pt x="0" y="1741"/>
                    <a:pt x="61" y="1954"/>
                  </a:cubicBezTo>
                  <a:cubicBezTo>
                    <a:pt x="92" y="2166"/>
                    <a:pt x="152" y="2349"/>
                    <a:pt x="274" y="2562"/>
                  </a:cubicBezTo>
                  <a:cubicBezTo>
                    <a:pt x="426" y="2774"/>
                    <a:pt x="608" y="2926"/>
                    <a:pt x="852" y="3078"/>
                  </a:cubicBezTo>
                  <a:cubicBezTo>
                    <a:pt x="1034" y="3200"/>
                    <a:pt x="1277" y="3261"/>
                    <a:pt x="1459" y="3321"/>
                  </a:cubicBezTo>
                  <a:cubicBezTo>
                    <a:pt x="1885" y="3413"/>
                    <a:pt x="2341" y="3473"/>
                    <a:pt x="2736" y="3534"/>
                  </a:cubicBezTo>
                  <a:cubicBezTo>
                    <a:pt x="2827" y="3534"/>
                    <a:pt x="2888" y="3534"/>
                    <a:pt x="2949" y="3565"/>
                  </a:cubicBezTo>
                  <a:cubicBezTo>
                    <a:pt x="3739" y="3686"/>
                    <a:pt x="4499" y="3777"/>
                    <a:pt x="5229" y="3869"/>
                  </a:cubicBezTo>
                  <a:cubicBezTo>
                    <a:pt x="5988" y="3960"/>
                    <a:pt x="6748" y="4021"/>
                    <a:pt x="7539" y="4112"/>
                  </a:cubicBezTo>
                  <a:cubicBezTo>
                    <a:pt x="7641" y="4119"/>
                    <a:pt x="7744" y="4122"/>
                    <a:pt x="7845" y="4122"/>
                  </a:cubicBezTo>
                  <a:cubicBezTo>
                    <a:pt x="8195" y="4122"/>
                    <a:pt x="8532" y="4078"/>
                    <a:pt x="8815" y="3960"/>
                  </a:cubicBezTo>
                  <a:cubicBezTo>
                    <a:pt x="9241" y="3777"/>
                    <a:pt x="9514" y="3413"/>
                    <a:pt x="9575" y="2866"/>
                  </a:cubicBezTo>
                  <a:cubicBezTo>
                    <a:pt x="9575" y="2744"/>
                    <a:pt x="9636" y="2592"/>
                    <a:pt x="9636" y="2470"/>
                  </a:cubicBezTo>
                  <a:cubicBezTo>
                    <a:pt x="9636" y="2288"/>
                    <a:pt x="9636" y="2136"/>
                    <a:pt x="9545" y="1984"/>
                  </a:cubicBezTo>
                  <a:cubicBezTo>
                    <a:pt x="9393" y="1528"/>
                    <a:pt x="9119" y="1255"/>
                    <a:pt x="8754" y="1072"/>
                  </a:cubicBezTo>
                  <a:cubicBezTo>
                    <a:pt x="8451" y="920"/>
                    <a:pt x="8116" y="859"/>
                    <a:pt x="7812" y="768"/>
                  </a:cubicBezTo>
                  <a:cubicBezTo>
                    <a:pt x="6536" y="556"/>
                    <a:pt x="5289" y="343"/>
                    <a:pt x="4074" y="191"/>
                  </a:cubicBezTo>
                  <a:lnTo>
                    <a:pt x="3952" y="191"/>
                  </a:lnTo>
                  <a:cubicBezTo>
                    <a:pt x="3648" y="160"/>
                    <a:pt x="3314" y="130"/>
                    <a:pt x="3010" y="100"/>
                  </a:cubicBezTo>
                  <a:cubicBezTo>
                    <a:pt x="2675" y="39"/>
                    <a:pt x="2371" y="39"/>
                    <a:pt x="2037" y="8"/>
                  </a:cubicBezTo>
                  <a:cubicBezTo>
                    <a:pt x="1963" y="3"/>
                    <a:pt x="1889" y="1"/>
                    <a:pt x="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05;p69">
              <a:extLst>
                <a:ext uri="{FF2B5EF4-FFF2-40B4-BE49-F238E27FC236}">
                  <a16:creationId xmlns:a16="http://schemas.microsoft.com/office/drawing/2014/main" id="{7064B4DA-2947-4B9B-B6F8-B225D1C142E0}"/>
                </a:ext>
              </a:extLst>
            </p:cNvPr>
            <p:cNvSpPr/>
            <p:nvPr/>
          </p:nvSpPr>
          <p:spPr>
            <a:xfrm>
              <a:off x="5980625" y="1354513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6" y="634"/>
                  </a:moveTo>
                  <a:cubicBezTo>
                    <a:pt x="1821" y="634"/>
                    <a:pt x="1898" y="644"/>
                    <a:pt x="1976" y="665"/>
                  </a:cubicBezTo>
                  <a:cubicBezTo>
                    <a:pt x="2280" y="696"/>
                    <a:pt x="2553" y="848"/>
                    <a:pt x="2736" y="1091"/>
                  </a:cubicBezTo>
                  <a:cubicBezTo>
                    <a:pt x="2888" y="1273"/>
                    <a:pt x="2949" y="1577"/>
                    <a:pt x="2918" y="1851"/>
                  </a:cubicBezTo>
                  <a:cubicBezTo>
                    <a:pt x="2888" y="2155"/>
                    <a:pt x="2705" y="2459"/>
                    <a:pt x="2462" y="2641"/>
                  </a:cubicBezTo>
                  <a:cubicBezTo>
                    <a:pt x="2253" y="2781"/>
                    <a:pt x="2025" y="2885"/>
                    <a:pt x="1780" y="2885"/>
                  </a:cubicBezTo>
                  <a:cubicBezTo>
                    <a:pt x="1705" y="2885"/>
                    <a:pt x="1629" y="2875"/>
                    <a:pt x="1550" y="2854"/>
                  </a:cubicBezTo>
                  <a:cubicBezTo>
                    <a:pt x="1246" y="2824"/>
                    <a:pt x="973" y="2672"/>
                    <a:pt x="790" y="2459"/>
                  </a:cubicBezTo>
                  <a:cubicBezTo>
                    <a:pt x="638" y="2216"/>
                    <a:pt x="578" y="1942"/>
                    <a:pt x="608" y="1699"/>
                  </a:cubicBezTo>
                  <a:cubicBezTo>
                    <a:pt x="638" y="1395"/>
                    <a:pt x="821" y="1091"/>
                    <a:pt x="1064" y="878"/>
                  </a:cubicBezTo>
                  <a:cubicBezTo>
                    <a:pt x="1274" y="738"/>
                    <a:pt x="1501" y="634"/>
                    <a:pt x="1746" y="634"/>
                  </a:cubicBezTo>
                  <a:close/>
                  <a:moveTo>
                    <a:pt x="1676" y="0"/>
                  </a:moveTo>
                  <a:cubicBezTo>
                    <a:pt x="1323" y="0"/>
                    <a:pt x="997" y="137"/>
                    <a:pt x="730" y="331"/>
                  </a:cubicBezTo>
                  <a:cubicBezTo>
                    <a:pt x="365" y="574"/>
                    <a:pt x="152" y="969"/>
                    <a:pt x="61" y="1456"/>
                  </a:cubicBezTo>
                  <a:cubicBezTo>
                    <a:pt x="0" y="1942"/>
                    <a:pt x="152" y="2459"/>
                    <a:pt x="456" y="2824"/>
                  </a:cubicBezTo>
                  <a:cubicBezTo>
                    <a:pt x="730" y="3158"/>
                    <a:pt x="1125" y="3431"/>
                    <a:pt x="1611" y="3523"/>
                  </a:cubicBezTo>
                  <a:cubicBezTo>
                    <a:pt x="1685" y="3532"/>
                    <a:pt x="1756" y="3536"/>
                    <a:pt x="1825" y="3536"/>
                  </a:cubicBezTo>
                  <a:cubicBezTo>
                    <a:pt x="2216" y="3536"/>
                    <a:pt x="2548" y="3399"/>
                    <a:pt x="2857" y="3219"/>
                  </a:cubicBezTo>
                  <a:cubicBezTo>
                    <a:pt x="3192" y="2945"/>
                    <a:pt x="3405" y="2550"/>
                    <a:pt x="3496" y="2064"/>
                  </a:cubicBezTo>
                  <a:cubicBezTo>
                    <a:pt x="3556" y="1577"/>
                    <a:pt x="3405" y="1091"/>
                    <a:pt x="3101" y="696"/>
                  </a:cubicBezTo>
                  <a:cubicBezTo>
                    <a:pt x="2857" y="331"/>
                    <a:pt x="2432" y="58"/>
                    <a:pt x="1946" y="27"/>
                  </a:cubicBezTo>
                  <a:cubicBezTo>
                    <a:pt x="1854" y="9"/>
                    <a:pt x="1764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06;p69">
              <a:extLst>
                <a:ext uri="{FF2B5EF4-FFF2-40B4-BE49-F238E27FC236}">
                  <a16:creationId xmlns:a16="http://schemas.microsoft.com/office/drawing/2014/main" id="{D9D64A12-9805-44D8-8741-42B7883B30F4}"/>
                </a:ext>
              </a:extLst>
            </p:cNvPr>
            <p:cNvSpPr/>
            <p:nvPr/>
          </p:nvSpPr>
          <p:spPr>
            <a:xfrm>
              <a:off x="5295950" y="1568213"/>
              <a:ext cx="241675" cy="104625"/>
            </a:xfrm>
            <a:custGeom>
              <a:avLst/>
              <a:gdLst/>
              <a:ahLst/>
              <a:cxnLst/>
              <a:rect l="l" t="t" r="r" b="b"/>
              <a:pathLst>
                <a:path w="9667" h="4185" extrusionOk="0">
                  <a:moveTo>
                    <a:pt x="7999" y="636"/>
                  </a:moveTo>
                  <a:cubicBezTo>
                    <a:pt x="8139" y="636"/>
                    <a:pt x="8283" y="643"/>
                    <a:pt x="8420" y="659"/>
                  </a:cubicBezTo>
                  <a:cubicBezTo>
                    <a:pt x="8663" y="689"/>
                    <a:pt x="8815" y="780"/>
                    <a:pt x="8907" y="963"/>
                  </a:cubicBezTo>
                  <a:cubicBezTo>
                    <a:pt x="8967" y="993"/>
                    <a:pt x="8998" y="1084"/>
                    <a:pt x="8998" y="1145"/>
                  </a:cubicBezTo>
                  <a:cubicBezTo>
                    <a:pt x="9028" y="1236"/>
                    <a:pt x="9028" y="1327"/>
                    <a:pt x="9028" y="1418"/>
                  </a:cubicBezTo>
                  <a:cubicBezTo>
                    <a:pt x="9059" y="1783"/>
                    <a:pt x="896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lnTo>
                    <a:pt x="943" y="3364"/>
                  </a:lnTo>
                  <a:cubicBezTo>
                    <a:pt x="852" y="3273"/>
                    <a:pt x="821" y="3212"/>
                    <a:pt x="791" y="3121"/>
                  </a:cubicBezTo>
                  <a:lnTo>
                    <a:pt x="669" y="2786"/>
                  </a:lnTo>
                  <a:cubicBezTo>
                    <a:pt x="639" y="2422"/>
                    <a:pt x="700" y="2148"/>
                    <a:pt x="943" y="1905"/>
                  </a:cubicBezTo>
                  <a:cubicBezTo>
                    <a:pt x="1156" y="1692"/>
                    <a:pt x="1520" y="1570"/>
                    <a:pt x="1916" y="1449"/>
                  </a:cubicBezTo>
                  <a:cubicBezTo>
                    <a:pt x="2280" y="1388"/>
                    <a:pt x="2584" y="1297"/>
                    <a:pt x="2888" y="1266"/>
                  </a:cubicBezTo>
                  <a:cubicBezTo>
                    <a:pt x="3192" y="1236"/>
                    <a:pt x="3496" y="1145"/>
                    <a:pt x="3831" y="1115"/>
                  </a:cubicBezTo>
                  <a:lnTo>
                    <a:pt x="3861" y="1115"/>
                  </a:lnTo>
                  <a:cubicBezTo>
                    <a:pt x="5107" y="932"/>
                    <a:pt x="6323" y="719"/>
                    <a:pt x="7600" y="659"/>
                  </a:cubicBezTo>
                  <a:cubicBezTo>
                    <a:pt x="7721" y="643"/>
                    <a:pt x="7858" y="636"/>
                    <a:pt x="7999" y="636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42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98"/>
                    <a:pt x="2615" y="628"/>
                  </a:cubicBezTo>
                  <a:cubicBezTo>
                    <a:pt x="2280" y="689"/>
                    <a:pt x="1946" y="750"/>
                    <a:pt x="1642" y="811"/>
                  </a:cubicBezTo>
                  <a:cubicBezTo>
                    <a:pt x="1186" y="932"/>
                    <a:pt x="791" y="1084"/>
                    <a:pt x="487" y="1358"/>
                  </a:cubicBezTo>
                  <a:cubicBezTo>
                    <a:pt x="183" y="1662"/>
                    <a:pt x="1" y="2057"/>
                    <a:pt x="92" y="2634"/>
                  </a:cubicBezTo>
                  <a:cubicBezTo>
                    <a:pt x="122" y="2817"/>
                    <a:pt x="183" y="302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41"/>
                    <a:pt x="1095" y="4032"/>
                    <a:pt x="1308" y="4093"/>
                  </a:cubicBezTo>
                  <a:cubicBezTo>
                    <a:pt x="1551" y="4154"/>
                    <a:pt x="1764" y="4184"/>
                    <a:pt x="1976" y="4184"/>
                  </a:cubicBezTo>
                  <a:cubicBezTo>
                    <a:pt x="2372" y="4184"/>
                    <a:pt x="2827" y="4124"/>
                    <a:pt x="3253" y="4032"/>
                  </a:cubicBezTo>
                  <a:cubicBezTo>
                    <a:pt x="3344" y="4032"/>
                    <a:pt x="3405" y="4002"/>
                    <a:pt x="3435" y="4002"/>
                  </a:cubicBezTo>
                  <a:cubicBezTo>
                    <a:pt x="4195" y="3881"/>
                    <a:pt x="4955" y="3789"/>
                    <a:pt x="5685" y="3668"/>
                  </a:cubicBezTo>
                  <a:cubicBezTo>
                    <a:pt x="6445" y="3546"/>
                    <a:pt x="7174" y="3394"/>
                    <a:pt x="7934" y="3242"/>
                  </a:cubicBezTo>
                  <a:cubicBezTo>
                    <a:pt x="8390" y="3181"/>
                    <a:pt x="8785" y="3029"/>
                    <a:pt x="9150" y="2756"/>
                  </a:cubicBezTo>
                  <a:cubicBezTo>
                    <a:pt x="9484" y="2482"/>
                    <a:pt x="9666" y="2057"/>
                    <a:pt x="9606" y="1449"/>
                  </a:cubicBezTo>
                  <a:cubicBezTo>
                    <a:pt x="9606" y="1358"/>
                    <a:pt x="9575" y="1236"/>
                    <a:pt x="9515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9" y="324"/>
                    <a:pt x="8724" y="142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07;p69">
              <a:extLst>
                <a:ext uri="{FF2B5EF4-FFF2-40B4-BE49-F238E27FC236}">
                  <a16:creationId xmlns:a16="http://schemas.microsoft.com/office/drawing/2014/main" id="{167CF566-0AEF-485C-A91F-1FBC3C90931B}"/>
                </a:ext>
              </a:extLst>
            </p:cNvPr>
            <p:cNvSpPr/>
            <p:nvPr/>
          </p:nvSpPr>
          <p:spPr>
            <a:xfrm>
              <a:off x="5311150" y="1670038"/>
              <a:ext cx="241675" cy="103400"/>
            </a:xfrm>
            <a:custGeom>
              <a:avLst/>
              <a:gdLst/>
              <a:ahLst/>
              <a:cxnLst/>
              <a:rect l="l" t="t" r="r" b="b"/>
              <a:pathLst>
                <a:path w="9667" h="4136" extrusionOk="0">
                  <a:moveTo>
                    <a:pt x="7998" y="697"/>
                  </a:moveTo>
                  <a:cubicBezTo>
                    <a:pt x="8139" y="697"/>
                    <a:pt x="8283" y="704"/>
                    <a:pt x="8420" y="719"/>
                  </a:cubicBezTo>
                  <a:cubicBezTo>
                    <a:pt x="8663" y="750"/>
                    <a:pt x="8815" y="841"/>
                    <a:pt x="8907" y="1023"/>
                  </a:cubicBezTo>
                  <a:cubicBezTo>
                    <a:pt x="8967" y="1054"/>
                    <a:pt x="8998" y="1145"/>
                    <a:pt x="8998" y="1206"/>
                  </a:cubicBezTo>
                  <a:cubicBezTo>
                    <a:pt x="9028" y="1297"/>
                    <a:pt x="9028" y="1418"/>
                    <a:pt x="9028" y="1479"/>
                  </a:cubicBezTo>
                  <a:cubicBezTo>
                    <a:pt x="9058" y="1753"/>
                    <a:pt x="890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cubicBezTo>
                    <a:pt x="1125" y="3546"/>
                    <a:pt x="1004" y="3516"/>
                    <a:pt x="943" y="3425"/>
                  </a:cubicBezTo>
                  <a:cubicBezTo>
                    <a:pt x="852" y="3364"/>
                    <a:pt x="821" y="3273"/>
                    <a:pt x="791" y="3212"/>
                  </a:cubicBezTo>
                  <a:lnTo>
                    <a:pt x="669" y="2847"/>
                  </a:lnTo>
                  <a:cubicBezTo>
                    <a:pt x="639" y="2482"/>
                    <a:pt x="700" y="2209"/>
                    <a:pt x="943" y="1966"/>
                  </a:cubicBezTo>
                  <a:cubicBezTo>
                    <a:pt x="1156" y="1753"/>
                    <a:pt x="1520" y="1631"/>
                    <a:pt x="1916" y="1540"/>
                  </a:cubicBezTo>
                  <a:cubicBezTo>
                    <a:pt x="2280" y="1449"/>
                    <a:pt x="2584" y="1388"/>
                    <a:pt x="2888" y="1327"/>
                  </a:cubicBezTo>
                  <a:cubicBezTo>
                    <a:pt x="3192" y="1297"/>
                    <a:pt x="3496" y="1206"/>
                    <a:pt x="3830" y="1175"/>
                  </a:cubicBezTo>
                  <a:lnTo>
                    <a:pt x="3861" y="1175"/>
                  </a:lnTo>
                  <a:cubicBezTo>
                    <a:pt x="5107" y="993"/>
                    <a:pt x="6323" y="811"/>
                    <a:pt x="7599" y="719"/>
                  </a:cubicBezTo>
                  <a:cubicBezTo>
                    <a:pt x="7721" y="704"/>
                    <a:pt x="7858" y="697"/>
                    <a:pt x="7998" y="697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11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67"/>
                    <a:pt x="2615" y="628"/>
                  </a:cubicBezTo>
                  <a:cubicBezTo>
                    <a:pt x="2280" y="689"/>
                    <a:pt x="1946" y="719"/>
                    <a:pt x="1672" y="811"/>
                  </a:cubicBezTo>
                  <a:cubicBezTo>
                    <a:pt x="1186" y="932"/>
                    <a:pt x="791" y="1084"/>
                    <a:pt x="487" y="1327"/>
                  </a:cubicBezTo>
                  <a:cubicBezTo>
                    <a:pt x="183" y="1631"/>
                    <a:pt x="1" y="2057"/>
                    <a:pt x="92" y="2634"/>
                  </a:cubicBezTo>
                  <a:cubicBezTo>
                    <a:pt x="153" y="2817"/>
                    <a:pt x="183" y="299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11"/>
                    <a:pt x="1095" y="4033"/>
                    <a:pt x="1308" y="4063"/>
                  </a:cubicBezTo>
                  <a:cubicBezTo>
                    <a:pt x="1486" y="4107"/>
                    <a:pt x="1647" y="4136"/>
                    <a:pt x="1793" y="4136"/>
                  </a:cubicBezTo>
                  <a:cubicBezTo>
                    <a:pt x="1846" y="4136"/>
                    <a:pt x="1897" y="4132"/>
                    <a:pt x="1946" y="4124"/>
                  </a:cubicBezTo>
                  <a:cubicBezTo>
                    <a:pt x="2371" y="4124"/>
                    <a:pt x="2827" y="4033"/>
                    <a:pt x="3253" y="3972"/>
                  </a:cubicBezTo>
                  <a:cubicBezTo>
                    <a:pt x="3314" y="3972"/>
                    <a:pt x="3405" y="3911"/>
                    <a:pt x="3435" y="3911"/>
                  </a:cubicBezTo>
                  <a:cubicBezTo>
                    <a:pt x="4195" y="3820"/>
                    <a:pt x="4955" y="3698"/>
                    <a:pt x="5685" y="3577"/>
                  </a:cubicBezTo>
                  <a:cubicBezTo>
                    <a:pt x="6444" y="3455"/>
                    <a:pt x="7174" y="3303"/>
                    <a:pt x="7934" y="3151"/>
                  </a:cubicBezTo>
                  <a:cubicBezTo>
                    <a:pt x="8390" y="3090"/>
                    <a:pt x="8785" y="2938"/>
                    <a:pt x="9150" y="2665"/>
                  </a:cubicBezTo>
                  <a:cubicBezTo>
                    <a:pt x="9484" y="2391"/>
                    <a:pt x="9666" y="1966"/>
                    <a:pt x="9606" y="1388"/>
                  </a:cubicBezTo>
                  <a:cubicBezTo>
                    <a:pt x="9575" y="1327"/>
                    <a:pt x="9575" y="1206"/>
                    <a:pt x="9514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8" y="324"/>
                    <a:pt x="8724" y="111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08;p69">
              <a:extLst>
                <a:ext uri="{FF2B5EF4-FFF2-40B4-BE49-F238E27FC236}">
                  <a16:creationId xmlns:a16="http://schemas.microsoft.com/office/drawing/2014/main" id="{0465A0E7-68EF-490F-A360-086F315C0C7B}"/>
                </a:ext>
              </a:extLst>
            </p:cNvPr>
            <p:cNvSpPr/>
            <p:nvPr/>
          </p:nvSpPr>
          <p:spPr>
            <a:xfrm>
              <a:off x="5669050" y="1088963"/>
              <a:ext cx="243950" cy="294350"/>
            </a:xfrm>
            <a:custGeom>
              <a:avLst/>
              <a:gdLst/>
              <a:ahLst/>
              <a:cxnLst/>
              <a:rect l="l" t="t" r="r" b="b"/>
              <a:pathLst>
                <a:path w="9758" h="11774" extrusionOk="0">
                  <a:moveTo>
                    <a:pt x="4374" y="578"/>
                  </a:moveTo>
                  <a:cubicBezTo>
                    <a:pt x="4634" y="578"/>
                    <a:pt x="4899" y="602"/>
                    <a:pt x="5168" y="649"/>
                  </a:cubicBezTo>
                  <a:cubicBezTo>
                    <a:pt x="6475" y="831"/>
                    <a:pt x="7539" y="1287"/>
                    <a:pt x="8238" y="2078"/>
                  </a:cubicBezTo>
                  <a:cubicBezTo>
                    <a:pt x="8846" y="2807"/>
                    <a:pt x="9150" y="3749"/>
                    <a:pt x="8968" y="4965"/>
                  </a:cubicBezTo>
                  <a:cubicBezTo>
                    <a:pt x="8725" y="6576"/>
                    <a:pt x="7478" y="8096"/>
                    <a:pt x="6414" y="9342"/>
                  </a:cubicBezTo>
                  <a:lnTo>
                    <a:pt x="6141" y="9676"/>
                  </a:lnTo>
                  <a:cubicBezTo>
                    <a:pt x="5867" y="9980"/>
                    <a:pt x="5655" y="10284"/>
                    <a:pt x="5351" y="10558"/>
                  </a:cubicBezTo>
                  <a:cubicBezTo>
                    <a:pt x="5229" y="10680"/>
                    <a:pt x="5077" y="10771"/>
                    <a:pt x="4925" y="10862"/>
                  </a:cubicBezTo>
                  <a:cubicBezTo>
                    <a:pt x="4773" y="10953"/>
                    <a:pt x="4621" y="11014"/>
                    <a:pt x="4469" y="11014"/>
                  </a:cubicBezTo>
                  <a:lnTo>
                    <a:pt x="4256" y="11014"/>
                  </a:lnTo>
                  <a:cubicBezTo>
                    <a:pt x="3952" y="10983"/>
                    <a:pt x="3679" y="10862"/>
                    <a:pt x="3527" y="10680"/>
                  </a:cubicBezTo>
                  <a:cubicBezTo>
                    <a:pt x="3405" y="10558"/>
                    <a:pt x="3344" y="10376"/>
                    <a:pt x="3375" y="10193"/>
                  </a:cubicBezTo>
                  <a:cubicBezTo>
                    <a:pt x="3405" y="10011"/>
                    <a:pt x="3405" y="9889"/>
                    <a:pt x="3436" y="9768"/>
                  </a:cubicBezTo>
                  <a:cubicBezTo>
                    <a:pt x="3496" y="9646"/>
                    <a:pt x="3557" y="9524"/>
                    <a:pt x="3648" y="9433"/>
                  </a:cubicBezTo>
                  <a:cubicBezTo>
                    <a:pt x="3831" y="9069"/>
                    <a:pt x="4104" y="8765"/>
                    <a:pt x="4348" y="8461"/>
                  </a:cubicBezTo>
                  <a:lnTo>
                    <a:pt x="4408" y="8430"/>
                  </a:lnTo>
                  <a:cubicBezTo>
                    <a:pt x="4560" y="8248"/>
                    <a:pt x="4591" y="8157"/>
                    <a:pt x="4621" y="8126"/>
                  </a:cubicBezTo>
                  <a:cubicBezTo>
                    <a:pt x="4864" y="7822"/>
                    <a:pt x="5107" y="7518"/>
                    <a:pt x="5351" y="7214"/>
                  </a:cubicBezTo>
                  <a:cubicBezTo>
                    <a:pt x="5594" y="6910"/>
                    <a:pt x="5837" y="6546"/>
                    <a:pt x="6110" y="6151"/>
                  </a:cubicBezTo>
                  <a:cubicBezTo>
                    <a:pt x="6384" y="5725"/>
                    <a:pt x="6566" y="5269"/>
                    <a:pt x="6627" y="4844"/>
                  </a:cubicBezTo>
                  <a:cubicBezTo>
                    <a:pt x="6749" y="4084"/>
                    <a:pt x="6445" y="3597"/>
                    <a:pt x="5989" y="3263"/>
                  </a:cubicBezTo>
                  <a:cubicBezTo>
                    <a:pt x="5624" y="2959"/>
                    <a:pt x="5077" y="2837"/>
                    <a:pt x="4560" y="2777"/>
                  </a:cubicBezTo>
                  <a:cubicBezTo>
                    <a:pt x="4424" y="2761"/>
                    <a:pt x="4279" y="2754"/>
                    <a:pt x="4135" y="2754"/>
                  </a:cubicBezTo>
                  <a:cubicBezTo>
                    <a:pt x="3990" y="2754"/>
                    <a:pt x="3846" y="2761"/>
                    <a:pt x="3709" y="2777"/>
                  </a:cubicBezTo>
                  <a:cubicBezTo>
                    <a:pt x="3436" y="2807"/>
                    <a:pt x="3192" y="2929"/>
                    <a:pt x="2949" y="3141"/>
                  </a:cubicBezTo>
                  <a:cubicBezTo>
                    <a:pt x="2797" y="3293"/>
                    <a:pt x="2676" y="3445"/>
                    <a:pt x="2585" y="3597"/>
                  </a:cubicBezTo>
                  <a:cubicBezTo>
                    <a:pt x="2433" y="3810"/>
                    <a:pt x="2281" y="3992"/>
                    <a:pt x="2037" y="4144"/>
                  </a:cubicBezTo>
                  <a:cubicBezTo>
                    <a:pt x="1916" y="4205"/>
                    <a:pt x="1825" y="4266"/>
                    <a:pt x="1673" y="4296"/>
                  </a:cubicBezTo>
                  <a:cubicBezTo>
                    <a:pt x="1612" y="4312"/>
                    <a:pt x="1544" y="4319"/>
                    <a:pt x="1471" y="4319"/>
                  </a:cubicBezTo>
                  <a:cubicBezTo>
                    <a:pt x="1399" y="4319"/>
                    <a:pt x="1323" y="4312"/>
                    <a:pt x="1247" y="4296"/>
                  </a:cubicBezTo>
                  <a:cubicBezTo>
                    <a:pt x="913" y="4266"/>
                    <a:pt x="670" y="4144"/>
                    <a:pt x="548" y="3962"/>
                  </a:cubicBezTo>
                  <a:cubicBezTo>
                    <a:pt x="609" y="3841"/>
                    <a:pt x="578" y="3567"/>
                    <a:pt x="609" y="3263"/>
                  </a:cubicBezTo>
                  <a:cubicBezTo>
                    <a:pt x="639" y="2959"/>
                    <a:pt x="761" y="2685"/>
                    <a:pt x="882" y="2442"/>
                  </a:cubicBezTo>
                  <a:cubicBezTo>
                    <a:pt x="1034" y="2169"/>
                    <a:pt x="1247" y="1895"/>
                    <a:pt x="1490" y="1682"/>
                  </a:cubicBezTo>
                  <a:cubicBezTo>
                    <a:pt x="1977" y="1226"/>
                    <a:pt x="2554" y="923"/>
                    <a:pt x="3162" y="771"/>
                  </a:cubicBezTo>
                  <a:cubicBezTo>
                    <a:pt x="3555" y="640"/>
                    <a:pt x="3959" y="578"/>
                    <a:pt x="4374" y="578"/>
                  </a:cubicBezTo>
                  <a:close/>
                  <a:moveTo>
                    <a:pt x="4235" y="0"/>
                  </a:moveTo>
                  <a:cubicBezTo>
                    <a:pt x="3776" y="0"/>
                    <a:pt x="3330" y="62"/>
                    <a:pt x="2919" y="193"/>
                  </a:cubicBezTo>
                  <a:cubicBezTo>
                    <a:pt x="2281" y="375"/>
                    <a:pt x="1673" y="679"/>
                    <a:pt x="1095" y="1166"/>
                  </a:cubicBezTo>
                  <a:cubicBezTo>
                    <a:pt x="822" y="1409"/>
                    <a:pt x="548" y="1713"/>
                    <a:pt x="396" y="2047"/>
                  </a:cubicBezTo>
                  <a:cubicBezTo>
                    <a:pt x="214" y="2351"/>
                    <a:pt x="92" y="2685"/>
                    <a:pt x="62" y="3081"/>
                  </a:cubicBezTo>
                  <a:cubicBezTo>
                    <a:pt x="1" y="3567"/>
                    <a:pt x="92" y="4023"/>
                    <a:pt x="335" y="4357"/>
                  </a:cubicBezTo>
                  <a:cubicBezTo>
                    <a:pt x="578" y="4661"/>
                    <a:pt x="943" y="4904"/>
                    <a:pt x="1490" y="4965"/>
                  </a:cubicBezTo>
                  <a:cubicBezTo>
                    <a:pt x="1582" y="4996"/>
                    <a:pt x="1673" y="5011"/>
                    <a:pt x="1760" y="5011"/>
                  </a:cubicBezTo>
                  <a:cubicBezTo>
                    <a:pt x="1847" y="5011"/>
                    <a:pt x="1931" y="4996"/>
                    <a:pt x="2007" y="4965"/>
                  </a:cubicBezTo>
                  <a:cubicBezTo>
                    <a:pt x="2189" y="4935"/>
                    <a:pt x="2341" y="4874"/>
                    <a:pt x="2493" y="4783"/>
                  </a:cubicBezTo>
                  <a:cubicBezTo>
                    <a:pt x="2767" y="4600"/>
                    <a:pt x="2949" y="4357"/>
                    <a:pt x="3162" y="4144"/>
                  </a:cubicBezTo>
                  <a:cubicBezTo>
                    <a:pt x="3253" y="3992"/>
                    <a:pt x="3344" y="3871"/>
                    <a:pt x="3496" y="3749"/>
                  </a:cubicBezTo>
                  <a:cubicBezTo>
                    <a:pt x="3648" y="3597"/>
                    <a:pt x="3831" y="3537"/>
                    <a:pt x="4074" y="3506"/>
                  </a:cubicBezTo>
                  <a:cubicBezTo>
                    <a:pt x="4180" y="3476"/>
                    <a:pt x="4294" y="3461"/>
                    <a:pt x="4408" y="3461"/>
                  </a:cubicBezTo>
                  <a:cubicBezTo>
                    <a:pt x="4522" y="3461"/>
                    <a:pt x="4636" y="3476"/>
                    <a:pt x="4743" y="3506"/>
                  </a:cubicBezTo>
                  <a:cubicBezTo>
                    <a:pt x="5199" y="3567"/>
                    <a:pt x="5624" y="3658"/>
                    <a:pt x="5928" y="3871"/>
                  </a:cubicBezTo>
                  <a:cubicBezTo>
                    <a:pt x="6141" y="4023"/>
                    <a:pt x="6262" y="4296"/>
                    <a:pt x="6232" y="4722"/>
                  </a:cubicBezTo>
                  <a:cubicBezTo>
                    <a:pt x="6171" y="5026"/>
                    <a:pt x="5989" y="5391"/>
                    <a:pt x="5776" y="5786"/>
                  </a:cubicBezTo>
                  <a:cubicBezTo>
                    <a:pt x="5533" y="6151"/>
                    <a:pt x="5259" y="6546"/>
                    <a:pt x="5047" y="6789"/>
                  </a:cubicBezTo>
                  <a:cubicBezTo>
                    <a:pt x="4803" y="7093"/>
                    <a:pt x="4591" y="7397"/>
                    <a:pt x="4317" y="7670"/>
                  </a:cubicBezTo>
                  <a:lnTo>
                    <a:pt x="4044" y="8005"/>
                  </a:lnTo>
                  <a:cubicBezTo>
                    <a:pt x="3800" y="8309"/>
                    <a:pt x="3527" y="8673"/>
                    <a:pt x="3344" y="9008"/>
                  </a:cubicBezTo>
                  <a:cubicBezTo>
                    <a:pt x="3223" y="9160"/>
                    <a:pt x="3101" y="9312"/>
                    <a:pt x="3071" y="9494"/>
                  </a:cubicBezTo>
                  <a:cubicBezTo>
                    <a:pt x="2980" y="9676"/>
                    <a:pt x="2980" y="9828"/>
                    <a:pt x="2949" y="10041"/>
                  </a:cubicBezTo>
                  <a:cubicBezTo>
                    <a:pt x="2889" y="10497"/>
                    <a:pt x="3071" y="10892"/>
                    <a:pt x="3344" y="11196"/>
                  </a:cubicBezTo>
                  <a:cubicBezTo>
                    <a:pt x="3588" y="11500"/>
                    <a:pt x="4013" y="11713"/>
                    <a:pt x="4439" y="11774"/>
                  </a:cubicBezTo>
                  <a:lnTo>
                    <a:pt x="4743" y="11774"/>
                  </a:lnTo>
                  <a:cubicBezTo>
                    <a:pt x="4955" y="11743"/>
                    <a:pt x="5168" y="11652"/>
                    <a:pt x="5351" y="11591"/>
                  </a:cubicBezTo>
                  <a:cubicBezTo>
                    <a:pt x="5533" y="11470"/>
                    <a:pt x="5685" y="11348"/>
                    <a:pt x="5837" y="11196"/>
                  </a:cubicBezTo>
                  <a:cubicBezTo>
                    <a:pt x="6141" y="10953"/>
                    <a:pt x="6414" y="10588"/>
                    <a:pt x="6627" y="10284"/>
                  </a:cubicBezTo>
                  <a:cubicBezTo>
                    <a:pt x="6718" y="10193"/>
                    <a:pt x="6718" y="10193"/>
                    <a:pt x="6749" y="10132"/>
                  </a:cubicBezTo>
                  <a:lnTo>
                    <a:pt x="6901" y="9950"/>
                  </a:lnTo>
                  <a:cubicBezTo>
                    <a:pt x="7995" y="8613"/>
                    <a:pt x="9332" y="7062"/>
                    <a:pt x="9576" y="5300"/>
                  </a:cubicBezTo>
                  <a:cubicBezTo>
                    <a:pt x="9758" y="3841"/>
                    <a:pt x="9363" y="2655"/>
                    <a:pt x="8603" y="1774"/>
                  </a:cubicBezTo>
                  <a:cubicBezTo>
                    <a:pt x="7813" y="831"/>
                    <a:pt x="6566" y="254"/>
                    <a:pt x="5107" y="71"/>
                  </a:cubicBezTo>
                  <a:cubicBezTo>
                    <a:pt x="4815" y="25"/>
                    <a:pt x="4522" y="0"/>
                    <a:pt x="4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09;p69">
              <a:extLst>
                <a:ext uri="{FF2B5EF4-FFF2-40B4-BE49-F238E27FC236}">
                  <a16:creationId xmlns:a16="http://schemas.microsoft.com/office/drawing/2014/main" id="{66733206-9035-418C-AABC-C8BD02BEB87C}"/>
                </a:ext>
              </a:extLst>
            </p:cNvPr>
            <p:cNvSpPr/>
            <p:nvPr/>
          </p:nvSpPr>
          <p:spPr>
            <a:xfrm>
              <a:off x="5716175" y="1383713"/>
              <a:ext cx="97300" cy="96025"/>
            </a:xfrm>
            <a:custGeom>
              <a:avLst/>
              <a:gdLst/>
              <a:ahLst/>
              <a:cxnLst/>
              <a:rect l="l" t="t" r="r" b="b"/>
              <a:pathLst>
                <a:path w="3892" h="3841" extrusionOk="0">
                  <a:moveTo>
                    <a:pt x="1957" y="652"/>
                  </a:moveTo>
                  <a:cubicBezTo>
                    <a:pt x="2041" y="652"/>
                    <a:pt x="2129" y="662"/>
                    <a:pt x="2219" y="683"/>
                  </a:cubicBezTo>
                  <a:cubicBezTo>
                    <a:pt x="2554" y="713"/>
                    <a:pt x="2858" y="896"/>
                    <a:pt x="3040" y="1169"/>
                  </a:cubicBezTo>
                  <a:cubicBezTo>
                    <a:pt x="3253" y="1443"/>
                    <a:pt x="3344" y="1747"/>
                    <a:pt x="3314" y="2051"/>
                  </a:cubicBezTo>
                  <a:cubicBezTo>
                    <a:pt x="3283" y="2385"/>
                    <a:pt x="3040" y="2689"/>
                    <a:pt x="2797" y="2871"/>
                  </a:cubicBezTo>
                  <a:cubicBezTo>
                    <a:pt x="2530" y="3085"/>
                    <a:pt x="2170" y="3181"/>
                    <a:pt x="1819" y="3181"/>
                  </a:cubicBezTo>
                  <a:cubicBezTo>
                    <a:pt x="1770" y="3181"/>
                    <a:pt x="1721" y="3179"/>
                    <a:pt x="1672" y="3175"/>
                  </a:cubicBezTo>
                  <a:cubicBezTo>
                    <a:pt x="1338" y="3145"/>
                    <a:pt x="1064" y="2963"/>
                    <a:pt x="882" y="2689"/>
                  </a:cubicBezTo>
                  <a:cubicBezTo>
                    <a:pt x="700" y="2415"/>
                    <a:pt x="608" y="2111"/>
                    <a:pt x="669" y="1807"/>
                  </a:cubicBezTo>
                  <a:cubicBezTo>
                    <a:pt x="700" y="1473"/>
                    <a:pt x="882" y="1169"/>
                    <a:pt x="1186" y="926"/>
                  </a:cubicBezTo>
                  <a:cubicBezTo>
                    <a:pt x="1420" y="762"/>
                    <a:pt x="1672" y="652"/>
                    <a:pt x="1957" y="652"/>
                  </a:cubicBezTo>
                  <a:close/>
                  <a:moveTo>
                    <a:pt x="1915" y="1"/>
                  </a:moveTo>
                  <a:cubicBezTo>
                    <a:pt x="1509" y="1"/>
                    <a:pt x="1128" y="146"/>
                    <a:pt x="791" y="379"/>
                  </a:cubicBezTo>
                  <a:cubicBezTo>
                    <a:pt x="426" y="622"/>
                    <a:pt x="152" y="1048"/>
                    <a:pt x="92" y="1595"/>
                  </a:cubicBezTo>
                  <a:cubicBezTo>
                    <a:pt x="0" y="2111"/>
                    <a:pt x="152" y="2659"/>
                    <a:pt x="517" y="3054"/>
                  </a:cubicBezTo>
                  <a:cubicBezTo>
                    <a:pt x="791" y="3479"/>
                    <a:pt x="1216" y="3753"/>
                    <a:pt x="1733" y="3814"/>
                  </a:cubicBezTo>
                  <a:cubicBezTo>
                    <a:pt x="1829" y="3832"/>
                    <a:pt x="1925" y="3840"/>
                    <a:pt x="2020" y="3840"/>
                  </a:cubicBezTo>
                  <a:cubicBezTo>
                    <a:pt x="2408" y="3840"/>
                    <a:pt x="2784" y="3699"/>
                    <a:pt x="3101" y="3479"/>
                  </a:cubicBezTo>
                  <a:cubicBezTo>
                    <a:pt x="3466" y="3206"/>
                    <a:pt x="3770" y="2811"/>
                    <a:pt x="3800" y="2294"/>
                  </a:cubicBezTo>
                  <a:cubicBezTo>
                    <a:pt x="3891" y="1777"/>
                    <a:pt x="3709" y="1230"/>
                    <a:pt x="3405" y="835"/>
                  </a:cubicBezTo>
                  <a:cubicBezTo>
                    <a:pt x="3131" y="409"/>
                    <a:pt x="2675" y="105"/>
                    <a:pt x="2128" y="14"/>
                  </a:cubicBezTo>
                  <a:cubicBezTo>
                    <a:pt x="2056" y="5"/>
                    <a:pt x="1985" y="1"/>
                    <a:pt x="1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86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"/>
          <p:cNvSpPr txBox="1">
            <a:spLocks noGrp="1"/>
          </p:cNvSpPr>
          <p:nvPr>
            <p:ph type="ctrTitle"/>
          </p:nvPr>
        </p:nvSpPr>
        <p:spPr>
          <a:xfrm>
            <a:off x="156098" y="-31622"/>
            <a:ext cx="8502115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bg1"/>
                </a:solidFill>
                <a:highlight>
                  <a:srgbClr val="000080"/>
                </a:highlight>
              </a:rPr>
              <a:t>LA FUNCIÓN LINEAL se puede representar de cuatro formas </a:t>
            </a:r>
            <a:endParaRPr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grpSp>
        <p:nvGrpSpPr>
          <p:cNvPr id="492" name="Google Shape;492;p37"/>
          <p:cNvGrpSpPr/>
          <p:nvPr/>
        </p:nvGrpSpPr>
        <p:grpSpPr>
          <a:xfrm rot="10651189" flipH="1">
            <a:off x="8357294" y="806804"/>
            <a:ext cx="371396" cy="375435"/>
            <a:chOff x="2079900" y="3077638"/>
            <a:chExt cx="367775" cy="382800"/>
          </a:xfrm>
        </p:grpSpPr>
        <p:sp>
          <p:nvSpPr>
            <p:cNvPr id="493" name="Google Shape;493;p37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490;p37">
            <a:extLst>
              <a:ext uri="{FF2B5EF4-FFF2-40B4-BE49-F238E27FC236}">
                <a16:creationId xmlns:a16="http://schemas.microsoft.com/office/drawing/2014/main" id="{CF8CB065-1B29-42E5-AE5A-FC6B63591D20}"/>
              </a:ext>
            </a:extLst>
          </p:cNvPr>
          <p:cNvSpPr txBox="1">
            <a:spLocks/>
          </p:cNvSpPr>
          <p:nvPr/>
        </p:nvSpPr>
        <p:spPr>
          <a:xfrm>
            <a:off x="442578" y="868925"/>
            <a:ext cx="3006828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/>
              <a:t>Tabla de valores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3F2818-A235-4ECB-B73C-F8C6BD1162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8" y="1318814"/>
            <a:ext cx="3691165" cy="79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827E19-46D3-4CF9-8E0F-756B18299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07" y="3799351"/>
            <a:ext cx="5190221" cy="9504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074A9E-D40D-43DE-B9AD-E754B5835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22" y="2678943"/>
            <a:ext cx="2544981" cy="23827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03E443-C5D6-4756-8CD4-DD1B90362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669" y="1318814"/>
            <a:ext cx="2827442" cy="2081621"/>
          </a:xfrm>
          <a:prstGeom prst="rect">
            <a:avLst/>
          </a:prstGeom>
        </p:spPr>
      </p:pic>
      <p:sp>
        <p:nvSpPr>
          <p:cNvPr id="5" name="Google Shape;490;p37">
            <a:extLst>
              <a:ext uri="{FF2B5EF4-FFF2-40B4-BE49-F238E27FC236}">
                <a16:creationId xmlns:a16="http://schemas.microsoft.com/office/drawing/2014/main" id="{C321E23D-6835-41DE-BC3D-9050E43A64A8}"/>
              </a:ext>
            </a:extLst>
          </p:cNvPr>
          <p:cNvSpPr txBox="1">
            <a:spLocks/>
          </p:cNvSpPr>
          <p:nvPr/>
        </p:nvSpPr>
        <p:spPr>
          <a:xfrm>
            <a:off x="4751487" y="831586"/>
            <a:ext cx="354937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/>
              <a:t>Diagrama de </a:t>
            </a:r>
            <a:r>
              <a:rPr lang="es-CL" sz="2000" dirty="0" err="1"/>
              <a:t>Venn</a:t>
            </a:r>
            <a:endParaRPr lang="es-CL" sz="2000" dirty="0"/>
          </a:p>
        </p:txBody>
      </p:sp>
      <p:sp>
        <p:nvSpPr>
          <p:cNvPr id="7" name="Google Shape;490;p37">
            <a:extLst>
              <a:ext uri="{FF2B5EF4-FFF2-40B4-BE49-F238E27FC236}">
                <a16:creationId xmlns:a16="http://schemas.microsoft.com/office/drawing/2014/main" id="{D45C2C60-551B-4EC9-AF95-39FBF8AA3A33}"/>
              </a:ext>
            </a:extLst>
          </p:cNvPr>
          <p:cNvSpPr txBox="1">
            <a:spLocks/>
          </p:cNvSpPr>
          <p:nvPr/>
        </p:nvSpPr>
        <p:spPr>
          <a:xfrm>
            <a:off x="-99964" y="2243712"/>
            <a:ext cx="354937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/>
              <a:t>Plano cartesiano</a:t>
            </a:r>
          </a:p>
        </p:txBody>
      </p:sp>
      <p:sp>
        <p:nvSpPr>
          <p:cNvPr id="8" name="Google Shape;490;p37">
            <a:extLst>
              <a:ext uri="{FF2B5EF4-FFF2-40B4-BE49-F238E27FC236}">
                <a16:creationId xmlns:a16="http://schemas.microsoft.com/office/drawing/2014/main" id="{A22357E9-493D-4D5F-B3B1-E070AAF352FD}"/>
              </a:ext>
            </a:extLst>
          </p:cNvPr>
          <p:cNvSpPr txBox="1">
            <a:spLocks/>
          </p:cNvSpPr>
          <p:nvPr/>
        </p:nvSpPr>
        <p:spPr>
          <a:xfrm>
            <a:off x="4083832" y="3410966"/>
            <a:ext cx="354937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/>
              <a:t>Metáforas de máquinas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-274891" y="157010"/>
            <a:ext cx="8855401" cy="449418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p38"/>
          <p:cNvSpPr txBox="1">
            <a:spLocks noGrp="1"/>
          </p:cNvSpPr>
          <p:nvPr>
            <p:ph type="ctrTitle"/>
          </p:nvPr>
        </p:nvSpPr>
        <p:spPr>
          <a:xfrm>
            <a:off x="651747" y="11002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bg1"/>
                </a:solidFill>
                <a:highlight>
                  <a:srgbClr val="000080"/>
                </a:highlight>
              </a:rPr>
              <a:t>UNA FUNCIÓN LINEAL </a:t>
            </a:r>
          </a:p>
        </p:txBody>
      </p:sp>
      <p:sp>
        <p:nvSpPr>
          <p:cNvPr id="517" name="Google Shape;517;p38"/>
          <p:cNvSpPr txBox="1"/>
          <p:nvPr/>
        </p:nvSpPr>
        <p:spPr>
          <a:xfrm>
            <a:off x="751157" y="1012319"/>
            <a:ext cx="3732958" cy="19744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 dirty="0">
                <a:solidFill>
                  <a:schemeClr val="bg1"/>
                </a:solidFill>
                <a:latin typeface="Fredoka One"/>
                <a:ea typeface="Fredoka One"/>
                <a:cs typeface="Fredoka One"/>
                <a:sym typeface="Fredoka One"/>
              </a:rPr>
              <a:t>Es una relación que se establece entre dos variables: 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L" sz="2300" dirty="0">
                <a:solidFill>
                  <a:schemeClr val="bg1"/>
                </a:solidFill>
                <a:latin typeface="Fredoka One"/>
                <a:ea typeface="Fredoka One"/>
                <a:cs typeface="Fredoka One"/>
                <a:sym typeface="Fredoka One"/>
              </a:rPr>
              <a:t>la variable: x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L" sz="2300" dirty="0">
                <a:solidFill>
                  <a:schemeClr val="bg1"/>
                </a:solidFill>
                <a:latin typeface="Fredoka One"/>
                <a:ea typeface="Fredoka One"/>
                <a:cs typeface="Fredoka One"/>
                <a:sym typeface="Fredoka One"/>
              </a:rPr>
              <a:t>la variable y</a:t>
            </a:r>
            <a:endParaRPr sz="2300" dirty="0">
              <a:solidFill>
                <a:schemeClr val="bg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F83481EA-8174-45A9-BEFB-74DB06F5D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00" y="1314116"/>
            <a:ext cx="3432445" cy="300338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079884B-38FB-4A0A-B68F-3BA812FF0B68}"/>
              </a:ext>
            </a:extLst>
          </p:cNvPr>
          <p:cNvSpPr/>
          <p:nvPr/>
        </p:nvSpPr>
        <p:spPr>
          <a:xfrm>
            <a:off x="7244781" y="2724260"/>
            <a:ext cx="917212" cy="608533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05CCC45-3492-4F23-A918-E42E478010E8}"/>
              </a:ext>
            </a:extLst>
          </p:cNvPr>
          <p:cNvSpPr/>
          <p:nvPr/>
        </p:nvSpPr>
        <p:spPr>
          <a:xfrm>
            <a:off x="5891988" y="1356086"/>
            <a:ext cx="917212" cy="608533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Google Shape;502;p38">
            <a:extLst>
              <a:ext uri="{FF2B5EF4-FFF2-40B4-BE49-F238E27FC236}">
                <a16:creationId xmlns:a16="http://schemas.microsoft.com/office/drawing/2014/main" id="{E3F499A5-E1D4-46A8-B0B5-704879F47952}"/>
              </a:ext>
            </a:extLst>
          </p:cNvPr>
          <p:cNvSpPr txBox="1">
            <a:spLocks/>
          </p:cNvSpPr>
          <p:nvPr/>
        </p:nvSpPr>
        <p:spPr>
          <a:xfrm>
            <a:off x="263684" y="3231436"/>
            <a:ext cx="4177409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000" dirty="0">
                <a:highlight>
                  <a:srgbClr val="FFFF00"/>
                </a:highlight>
              </a:rPr>
              <a:t>X es la variable independiente</a:t>
            </a:r>
          </a:p>
          <a:p>
            <a:r>
              <a:rPr lang="es-CL" sz="2000" dirty="0">
                <a:highlight>
                  <a:srgbClr val="FFFF00"/>
                </a:highlight>
              </a:rPr>
              <a:t>Y es la variable dependiente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/>
      <p:bldP spid="517" grpId="0"/>
      <p:bldP spid="2" grpId="0" animBg="1"/>
      <p:bldP spid="3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159972" y="859519"/>
            <a:ext cx="3181540" cy="3243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 cada valor que presenta  x le corresponde un único valor de y</a:t>
            </a:r>
            <a:endParaRPr dirty="0"/>
          </a:p>
        </p:txBody>
      </p:sp>
      <p:grpSp>
        <p:nvGrpSpPr>
          <p:cNvPr id="615" name="Google Shape;615;p40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616" name="Google Shape;616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148811">
            <a:off x="8527965" y="4377765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F112D0DE-146F-4F15-BAFB-9B145AC28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667" y="1135295"/>
            <a:ext cx="4457700" cy="1952625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8D1F5AE9-E8BC-4E24-A2B5-2C4112759279}"/>
              </a:ext>
            </a:extLst>
          </p:cNvPr>
          <p:cNvSpPr txBox="1"/>
          <p:nvPr/>
        </p:nvSpPr>
        <p:spPr>
          <a:xfrm>
            <a:off x="1031378" y="3388180"/>
            <a:ext cx="76414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Fredoka One"/>
                <a:sym typeface="Fredoka One"/>
              </a:rPr>
              <a:t>Para </a:t>
            </a:r>
            <a:r>
              <a:rPr lang="es-CL" sz="3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Fredoka One"/>
                <a:sym typeface="Fredoka One"/>
              </a:rPr>
              <a:t>cada</a:t>
            </a:r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Fredoka One"/>
                <a:sym typeface="Fredoka One"/>
              </a:rPr>
              <a:t> elemento del Dominio: </a:t>
            </a:r>
            <a:r>
              <a:rPr lang="es-CL" sz="3000" dirty="0" err="1">
                <a:solidFill>
                  <a:schemeClr val="accent1">
                    <a:lumMod val="75000"/>
                  </a:schemeClr>
                </a:solidFill>
                <a:latin typeface="Fredoka One"/>
                <a:sym typeface="Fredoka One"/>
              </a:rPr>
              <a:t>Dom</a:t>
            </a:r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Fredoka One"/>
                <a:sym typeface="Fredoka One"/>
              </a:rPr>
              <a:t> f tiene un elemento del Recorrido: </a:t>
            </a:r>
            <a:r>
              <a:rPr lang="es-CL" sz="3000" dirty="0" err="1">
                <a:solidFill>
                  <a:schemeClr val="accent1">
                    <a:lumMod val="75000"/>
                  </a:schemeClr>
                </a:solidFill>
                <a:latin typeface="Fredoka One"/>
                <a:sym typeface="Fredoka One"/>
              </a:rPr>
              <a:t>Rec</a:t>
            </a:r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Fredoka One"/>
                <a:sym typeface="Fredoka One"/>
              </a:rPr>
              <a:t> f 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7B885E3-49B6-4266-AD88-4D5A3A8AAC4E}"/>
              </a:ext>
            </a:extLst>
          </p:cNvPr>
          <p:cNvSpPr txBox="1"/>
          <p:nvPr/>
        </p:nvSpPr>
        <p:spPr>
          <a:xfrm>
            <a:off x="538400" y="4446043"/>
            <a:ext cx="8445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dk1"/>
                </a:solidFill>
                <a:highlight>
                  <a:srgbClr val="FFFF00"/>
                </a:highlight>
                <a:latin typeface="Fredoka One"/>
                <a:sym typeface="Fredoka One"/>
              </a:rPr>
              <a:t>El dominio representa los valores que la variable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Fredoka One"/>
                <a:sym typeface="Fredoka One"/>
              </a:rPr>
              <a:t>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Fredoka One"/>
                <a:sym typeface="Concert One"/>
              </a:rPr>
              <a:t>x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Fredoka One"/>
                <a:sym typeface="Fredoka One"/>
              </a:rPr>
              <a:t> </a:t>
            </a:r>
            <a:r>
              <a:rPr lang="es-CL" sz="2000" dirty="0">
                <a:solidFill>
                  <a:schemeClr val="dk1"/>
                </a:solidFill>
                <a:highlight>
                  <a:srgbClr val="FFFF00"/>
                </a:highlight>
                <a:latin typeface="Fredoka One"/>
                <a:sym typeface="Fredoka One"/>
              </a:rPr>
              <a:t>puede tomar.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E6B004B-5F59-4DE8-9653-8B8CA5CB7071}"/>
              </a:ext>
            </a:extLst>
          </p:cNvPr>
          <p:cNvSpPr txBox="1"/>
          <p:nvPr/>
        </p:nvSpPr>
        <p:spPr>
          <a:xfrm>
            <a:off x="3888115" y="821144"/>
            <a:ext cx="11916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Fredoka One"/>
              </a:rPr>
              <a:t>Dominio</a:t>
            </a:r>
            <a:r>
              <a:rPr lang="es-CL" dirty="0"/>
              <a:t> 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B9FC6FC-C867-4CE1-A102-0DE1739A2FFB}"/>
              </a:ext>
            </a:extLst>
          </p:cNvPr>
          <p:cNvSpPr txBox="1"/>
          <p:nvPr/>
        </p:nvSpPr>
        <p:spPr>
          <a:xfrm>
            <a:off x="5042585" y="814667"/>
            <a:ext cx="11916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Fredoka One"/>
              </a:rPr>
              <a:t>Recorrido</a:t>
            </a:r>
            <a:r>
              <a:rPr lang="es-CL" dirty="0"/>
              <a:t>  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9E39765-1D3F-48A1-9DE0-C4DCA4F20D26}"/>
              </a:ext>
            </a:extLst>
          </p:cNvPr>
          <p:cNvCxnSpPr>
            <a:cxnSpLocks/>
          </p:cNvCxnSpPr>
          <p:nvPr/>
        </p:nvCxnSpPr>
        <p:spPr>
          <a:xfrm>
            <a:off x="4220111" y="1166175"/>
            <a:ext cx="0" cy="504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F54C60D6-1D7B-41F6-9090-52FF47FCA10E}"/>
              </a:ext>
            </a:extLst>
          </p:cNvPr>
          <p:cNvCxnSpPr>
            <a:cxnSpLocks/>
          </p:cNvCxnSpPr>
          <p:nvPr/>
        </p:nvCxnSpPr>
        <p:spPr>
          <a:xfrm>
            <a:off x="5704599" y="1134018"/>
            <a:ext cx="0" cy="504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502;p38">
            <a:extLst>
              <a:ext uri="{FF2B5EF4-FFF2-40B4-BE49-F238E27FC236}">
                <a16:creationId xmlns:a16="http://schemas.microsoft.com/office/drawing/2014/main" id="{81511A82-26CA-4CEB-BCAA-5B7F4F7EC6EF}"/>
              </a:ext>
            </a:extLst>
          </p:cNvPr>
          <p:cNvSpPr txBox="1">
            <a:spLocks/>
          </p:cNvSpPr>
          <p:nvPr/>
        </p:nvSpPr>
        <p:spPr>
          <a:xfrm>
            <a:off x="159972" y="110020"/>
            <a:ext cx="8200275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800" dirty="0">
                <a:solidFill>
                  <a:schemeClr val="bg1"/>
                </a:solidFill>
                <a:highlight>
                  <a:srgbClr val="000080"/>
                </a:highlight>
              </a:rPr>
              <a:t>Una función lineal tiene Dominio y Recorrido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" grpId="0"/>
      <p:bldP spid="60" grpId="0"/>
      <p:bldP spid="62" grpId="0"/>
      <p:bldP spid="64" grpId="0"/>
      <p:bldP spid="26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1"/>
          <p:cNvSpPr/>
          <p:nvPr/>
        </p:nvSpPr>
        <p:spPr>
          <a:xfrm>
            <a:off x="1524460" y="604202"/>
            <a:ext cx="6170260" cy="139919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1"/>
          <p:cNvSpPr txBox="1">
            <a:spLocks noGrp="1"/>
          </p:cNvSpPr>
          <p:nvPr>
            <p:ph type="ctrTitle"/>
          </p:nvPr>
        </p:nvSpPr>
        <p:spPr>
          <a:xfrm>
            <a:off x="-25646" y="19893"/>
            <a:ext cx="9000837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accent1">
                    <a:lumMod val="75000"/>
                  </a:schemeClr>
                </a:solidFill>
                <a:highlight>
                  <a:srgbClr val="000080"/>
                </a:highlight>
              </a:rPr>
              <a:t>UNA FUNCIÓN LINEAL EN EL PLANO CARTESIANO </a:t>
            </a:r>
          </a:p>
        </p:txBody>
      </p:sp>
      <p:sp>
        <p:nvSpPr>
          <p:cNvPr id="636" name="Google Shape;636;p41"/>
          <p:cNvSpPr txBox="1"/>
          <p:nvPr/>
        </p:nvSpPr>
        <p:spPr>
          <a:xfrm>
            <a:off x="1918656" y="926210"/>
            <a:ext cx="5599288" cy="111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3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Es una recta que pasa por el origen O </a:t>
            </a:r>
            <a:r>
              <a:rPr lang="es-CL" sz="2300" dirty="0">
                <a:solidFill>
                  <a:schemeClr val="lt1"/>
                </a:solidFill>
                <a:highlight>
                  <a:srgbClr val="000080"/>
                </a:highlight>
                <a:latin typeface="Fredoka One"/>
                <a:ea typeface="Fredoka One"/>
                <a:cs typeface="Fredoka One"/>
                <a:sym typeface="Fredoka One"/>
              </a:rPr>
              <a:t>(0,0 en el plano cartesiano).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44" name="Google Shape;644;p41"/>
          <p:cNvSpPr/>
          <p:nvPr/>
        </p:nvSpPr>
        <p:spPr>
          <a:xfrm rot="-7008775">
            <a:off x="7464312" y="718823"/>
            <a:ext cx="533077" cy="781160"/>
          </a:xfrm>
          <a:custGeom>
            <a:avLst/>
            <a:gdLst/>
            <a:ahLst/>
            <a:cxnLst/>
            <a:rect l="l" t="t" r="r" b="b"/>
            <a:pathLst>
              <a:path w="44841" h="65709" extrusionOk="0">
                <a:moveTo>
                  <a:pt x="11247" y="0"/>
                </a:moveTo>
                <a:cubicBezTo>
                  <a:pt x="10906" y="0"/>
                  <a:pt x="10561" y="19"/>
                  <a:pt x="10211" y="57"/>
                </a:cubicBezTo>
                <a:cubicBezTo>
                  <a:pt x="0" y="1166"/>
                  <a:pt x="888" y="12044"/>
                  <a:pt x="2664" y="23365"/>
                </a:cubicBezTo>
                <a:cubicBezTo>
                  <a:pt x="3996" y="31578"/>
                  <a:pt x="15317" y="57994"/>
                  <a:pt x="19534" y="62211"/>
                </a:cubicBezTo>
                <a:cubicBezTo>
                  <a:pt x="21565" y="64412"/>
                  <a:pt x="24371" y="65708"/>
                  <a:pt x="27163" y="65708"/>
                </a:cubicBezTo>
                <a:cubicBezTo>
                  <a:pt x="28033" y="65708"/>
                  <a:pt x="28902" y="65583"/>
                  <a:pt x="29745" y="65319"/>
                </a:cubicBezTo>
                <a:cubicBezTo>
                  <a:pt x="35073" y="63321"/>
                  <a:pt x="36627" y="57550"/>
                  <a:pt x="35739" y="52666"/>
                </a:cubicBezTo>
                <a:cubicBezTo>
                  <a:pt x="33741" y="43565"/>
                  <a:pt x="29745" y="34686"/>
                  <a:pt x="23974" y="27360"/>
                </a:cubicBezTo>
                <a:cubicBezTo>
                  <a:pt x="22924" y="25906"/>
                  <a:pt x="21932" y="25275"/>
                  <a:pt x="21213" y="25275"/>
                </a:cubicBezTo>
                <a:cubicBezTo>
                  <a:pt x="19958" y="25275"/>
                  <a:pt x="19535" y="27201"/>
                  <a:pt x="21088" y="30024"/>
                </a:cubicBezTo>
                <a:cubicBezTo>
                  <a:pt x="23530" y="34464"/>
                  <a:pt x="33075" y="49558"/>
                  <a:pt x="32187" y="56440"/>
                </a:cubicBezTo>
                <a:cubicBezTo>
                  <a:pt x="32004" y="57904"/>
                  <a:pt x="30614" y="61934"/>
                  <a:pt x="27643" y="61934"/>
                </a:cubicBezTo>
                <a:cubicBezTo>
                  <a:pt x="27010" y="61934"/>
                  <a:pt x="26307" y="61752"/>
                  <a:pt x="25528" y="61323"/>
                </a:cubicBezTo>
                <a:cubicBezTo>
                  <a:pt x="24196" y="60435"/>
                  <a:pt x="23086" y="59547"/>
                  <a:pt x="22198" y="58438"/>
                </a:cubicBezTo>
                <a:cubicBezTo>
                  <a:pt x="19312" y="55108"/>
                  <a:pt x="5772" y="30690"/>
                  <a:pt x="5550" y="11822"/>
                </a:cubicBezTo>
                <a:cubicBezTo>
                  <a:pt x="5328" y="8492"/>
                  <a:pt x="7325" y="5384"/>
                  <a:pt x="10211" y="4052"/>
                </a:cubicBezTo>
                <a:cubicBezTo>
                  <a:pt x="10720" y="3892"/>
                  <a:pt x="11212" y="3818"/>
                  <a:pt x="11688" y="3818"/>
                </a:cubicBezTo>
                <a:cubicBezTo>
                  <a:pt x="15165" y="3818"/>
                  <a:pt x="17804" y="7730"/>
                  <a:pt x="19756" y="10268"/>
                </a:cubicBezTo>
                <a:cubicBezTo>
                  <a:pt x="30189" y="24918"/>
                  <a:pt x="35295" y="42011"/>
                  <a:pt x="41954" y="58438"/>
                </a:cubicBezTo>
                <a:cubicBezTo>
                  <a:pt x="42117" y="58763"/>
                  <a:pt x="42430" y="58910"/>
                  <a:pt x="42771" y="58910"/>
                </a:cubicBezTo>
                <a:cubicBezTo>
                  <a:pt x="43359" y="58910"/>
                  <a:pt x="44034" y="58474"/>
                  <a:pt x="44174" y="57772"/>
                </a:cubicBezTo>
                <a:cubicBezTo>
                  <a:pt x="44840" y="55108"/>
                  <a:pt x="33963" y="28470"/>
                  <a:pt x="30633" y="21811"/>
                </a:cubicBezTo>
                <a:cubicBezTo>
                  <a:pt x="27418" y="14736"/>
                  <a:pt x="20889" y="0"/>
                  <a:pt x="1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41"/>
          <p:cNvGrpSpPr/>
          <p:nvPr/>
        </p:nvGrpSpPr>
        <p:grpSpPr>
          <a:xfrm rot="-632919" flipH="1">
            <a:off x="817837" y="761112"/>
            <a:ext cx="641652" cy="668105"/>
            <a:chOff x="2079900" y="3077638"/>
            <a:chExt cx="367775" cy="382800"/>
          </a:xfrm>
        </p:grpSpPr>
        <p:sp>
          <p:nvSpPr>
            <p:cNvPr id="662" name="Google Shape;662;p4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41"/>
          <p:cNvGrpSpPr/>
          <p:nvPr/>
        </p:nvGrpSpPr>
        <p:grpSpPr>
          <a:xfrm rot="148811">
            <a:off x="8621491" y="1210716"/>
            <a:ext cx="371396" cy="375435"/>
            <a:chOff x="2079900" y="3077638"/>
            <a:chExt cx="367775" cy="382800"/>
          </a:xfrm>
        </p:grpSpPr>
        <p:sp>
          <p:nvSpPr>
            <p:cNvPr id="667" name="Google Shape;667;p4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79C905D-7BE4-425D-B096-DB3CC9D0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59" y="2150908"/>
            <a:ext cx="5198432" cy="26175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5DEB70-F82E-4411-AAE3-6977B8770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09" y="2307011"/>
            <a:ext cx="3422827" cy="230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" grpId="0"/>
      <p:bldP spid="6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6"/>
          <p:cNvSpPr txBox="1">
            <a:spLocks noGrp="1"/>
          </p:cNvSpPr>
          <p:nvPr>
            <p:ph type="ctrTitle"/>
          </p:nvPr>
        </p:nvSpPr>
        <p:spPr>
          <a:xfrm>
            <a:off x="73230" y="40536"/>
            <a:ext cx="8842656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highlight>
                  <a:srgbClr val="FFFF00"/>
                </a:highlight>
              </a:rPr>
              <a:t>Una función lineal presenta una constante de proporcionalidad ?</a:t>
            </a:r>
            <a:endParaRPr sz="2400" dirty="0">
              <a:highlight>
                <a:srgbClr val="FFFF00"/>
              </a:highlight>
            </a:endParaRPr>
          </a:p>
        </p:txBody>
      </p:sp>
      <p:sp>
        <p:nvSpPr>
          <p:cNvPr id="824" name="Google Shape;824;p46"/>
          <p:cNvSpPr/>
          <p:nvPr/>
        </p:nvSpPr>
        <p:spPr>
          <a:xfrm>
            <a:off x="8162767" y="4056069"/>
            <a:ext cx="1098997" cy="828991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46"/>
          <p:cNvGrpSpPr/>
          <p:nvPr/>
        </p:nvGrpSpPr>
        <p:grpSpPr>
          <a:xfrm rot="-632919" flipH="1">
            <a:off x="8218500" y="17663"/>
            <a:ext cx="641652" cy="668105"/>
            <a:chOff x="2079900" y="3077638"/>
            <a:chExt cx="367775" cy="382800"/>
          </a:xfrm>
        </p:grpSpPr>
        <p:sp>
          <p:nvSpPr>
            <p:cNvPr id="836" name="Google Shape;836;p4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137265D-0C44-4575-809F-D0DF06A1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43" y="990951"/>
            <a:ext cx="7094823" cy="2950944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42CBB5B-739F-4086-8DD2-AB68EB79FBCD}"/>
              </a:ext>
            </a:extLst>
          </p:cNvPr>
          <p:cNvCxnSpPr>
            <a:cxnSpLocks/>
          </p:cNvCxnSpPr>
          <p:nvPr/>
        </p:nvCxnSpPr>
        <p:spPr>
          <a:xfrm flipH="1">
            <a:off x="5170310" y="3050454"/>
            <a:ext cx="1196622" cy="1094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809;p46">
            <a:extLst>
              <a:ext uri="{FF2B5EF4-FFF2-40B4-BE49-F238E27FC236}">
                <a16:creationId xmlns:a16="http://schemas.microsoft.com/office/drawing/2014/main" id="{95B9271C-34D8-454D-BD87-A3FF540BFC1A}"/>
              </a:ext>
            </a:extLst>
          </p:cNvPr>
          <p:cNvSpPr txBox="1">
            <a:spLocks/>
          </p:cNvSpPr>
          <p:nvPr/>
        </p:nvSpPr>
        <p:spPr>
          <a:xfrm>
            <a:off x="304800" y="4075830"/>
            <a:ext cx="8491078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2400" dirty="0"/>
              <a:t>Formula para calcular la </a:t>
            </a:r>
            <a:r>
              <a:rPr lang="es-CL" sz="2400" dirty="0">
                <a:highlight>
                  <a:srgbClr val="FF00FF"/>
                </a:highlight>
              </a:rPr>
              <a:t>Constante de proporcionalidad= </a:t>
            </a:r>
            <a:r>
              <a:rPr lang="es-CL" sz="2800" dirty="0">
                <a:highlight>
                  <a:srgbClr val="FF00FF"/>
                </a:highlight>
              </a:rPr>
              <a:t>k</a:t>
            </a:r>
            <a:endParaRPr lang="es-CL" sz="2400" dirty="0">
              <a:highlight>
                <a:srgbClr val="FF00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3498B-0290-422E-91EF-25F9F7BEC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4" y="149578"/>
            <a:ext cx="8426250" cy="657600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  <a:highlight>
                  <a:srgbClr val="000080"/>
                </a:highlight>
              </a:rPr>
              <a:t>Formula para calcular una FUNCIÓN LINEAL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73118F-24F9-4142-897E-22843822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36" y="954565"/>
            <a:ext cx="6525528" cy="3687043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C729792-4AFD-4D42-B83D-7B2E3B3EB59A}"/>
              </a:ext>
            </a:extLst>
          </p:cNvPr>
          <p:cNvSpPr/>
          <p:nvPr/>
        </p:nvSpPr>
        <p:spPr>
          <a:xfrm>
            <a:off x="3285067" y="4222802"/>
            <a:ext cx="1817511" cy="610231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3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589</Words>
  <Application>Microsoft Office PowerPoint</Application>
  <PresentationFormat>Presentación en pantalla (16:9)</PresentationFormat>
  <Paragraphs>58</Paragraphs>
  <Slides>21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Fredoka One</vt:lpstr>
      <vt:lpstr>Nunito</vt:lpstr>
      <vt:lpstr>Elementary School Weekly Planner by Slidesgo</vt:lpstr>
      <vt:lpstr>Preparemos la Evaluación</vt:lpstr>
      <vt:lpstr>Objetivos: </vt:lpstr>
      <vt:lpstr>“la distancia recorrida por un móvil con rapidez constante es proporcional al tiempo”, “el precio es proporcional a la cantidad de productos”, “la presión al interior de un líquido es función de la profundidad”. </vt:lpstr>
      <vt:lpstr>LA FUNCIÓN LINEAL se puede representar de cuatro formas </vt:lpstr>
      <vt:lpstr>UNA FUNCIÓN LINEAL </vt:lpstr>
      <vt:lpstr>A cada valor que presenta  x le corresponde un único valor de y</vt:lpstr>
      <vt:lpstr>UNA FUNCIÓN LINEAL EN EL PLANO CARTESIANO </vt:lpstr>
      <vt:lpstr>Una función lineal presenta una constante de proporcionalidad ?</vt:lpstr>
      <vt:lpstr>Formula para calcular una FUNCIÓN LINEAL</vt:lpstr>
      <vt:lpstr>¿Cómo aplico la formula de FUNCIÓN LINEAL f(x)=mx ?</vt:lpstr>
      <vt:lpstr>La formula de FUNCIÓN LINEAL en el plano cartesiano</vt:lpstr>
      <vt:lpstr>¿Qué valores corresponden a la salida? </vt:lpstr>
      <vt:lpstr>¿Qué datos tenemos? Valor de x  valor de y </vt:lpstr>
      <vt:lpstr>FUNCIÓN AFIN</vt:lpstr>
      <vt:lpstr>¿QUÉ ES UNA FUNCIÓN AFIN?</vt:lpstr>
      <vt:lpstr>FORMULA:</vt:lpstr>
      <vt:lpstr>¿Cuál es el coeficiente de posición representado en los siguiente gráfico?    (Recuerda que el coeficiente de posición nos indica donde la recta corta el eje y) </vt:lpstr>
      <vt:lpstr>TEOREMA DE PITÁGORAS</vt:lpstr>
      <vt:lpstr>Teorema de Pitágoras</vt:lpstr>
      <vt:lpstr>PARTES DE TEROREMA DE PITÁGORAS</vt:lpstr>
      <vt:lpstr>ESTUDIA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Preparemos la Evaluación</dc:title>
  <dc:creator>Yosselyn</dc:creator>
  <cp:lastModifiedBy>Yosselyn Marín R</cp:lastModifiedBy>
  <cp:revision>35</cp:revision>
  <dcterms:modified xsi:type="dcterms:W3CDTF">2020-09-11T16:10:07Z</dcterms:modified>
</cp:coreProperties>
</file>