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6" r:id="rId6"/>
    <p:sldId id="261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FB4CC7A-4911-4E20-A692-949D7B2DEC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0190F0-32DF-4E22-8B07-33C1786A35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34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CC7A-4911-4E20-A692-949D7B2DEC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0F0-32DF-4E22-8B07-33C1786A35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CC7A-4911-4E20-A692-949D7B2DEC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0F0-32DF-4E22-8B07-33C1786A35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0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C7B86-E47B-4762-AD95-E45251D24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483B81-ECC1-4C62-A205-C352C8BFB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E67E73-BFF3-4712-8F38-7F213249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20D43-AF43-4F9F-8B97-9A60DA1065F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22-06-2020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388632-07A4-400D-87FA-B5C49FA4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694EC3-71C0-44B0-B9D1-38D8D344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D7F3-33A2-447C-8915-B878A484C0D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6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0627D-FECE-463E-AAB2-0F14FF1B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9593C-496C-4CD6-B4EF-306923768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DAE56F-9CCD-40FF-9A99-E3D758E7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20D43-AF43-4F9F-8B97-9A60DA1065F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22-06-2020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9F8D0-1517-487D-9C38-046FB959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19795E-3827-4353-AE98-42EC0488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D7F3-33A2-447C-8915-B878A484C0D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52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CEEB7-2D83-4AB5-B24F-347BD0EF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8091B5-DAC0-4849-90F4-8CB53C2A1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E103AE-1790-490D-BF18-5B3FDC75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20D43-AF43-4F9F-8B97-9A60DA1065F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22-06-2020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CA7C6A-718D-40BB-8563-2A8BD782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C8BF8-4AE1-4764-845E-F1882FC1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D7F3-33A2-447C-8915-B878A484C0D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084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5402-A7C7-4580-9457-F59EC6A3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3F2436-0044-4343-A1B1-9ABF4FE7D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5F8675-3C68-4983-95B5-893AD887A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3CB077-E20A-4C85-8604-29E20E19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20D43-AF43-4F9F-8B97-9A60DA1065F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22-06-2020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F89013-4670-41C3-A34A-493E1149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2DA5BA-6AD3-4B25-82D0-1B27D9F2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D7F3-33A2-447C-8915-B878A484C0D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39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DD59C-852A-4A72-A658-72AB4EE8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3D9073-2471-4565-9B14-755154299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056DAC-00F7-4D32-B6ED-E7D7FB1C0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80701A-1CAF-4630-985A-06A73BF3D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9DDB0E-657E-43CF-86E4-9E3081073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7A78FF-0651-45B2-B8C3-F0FCC086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20D43-AF43-4F9F-8B97-9A60DA1065F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22-06-2020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5D8956-E8CF-47ED-AA33-BAD54796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DB3EAB9-6885-47BA-BDC5-86035DCA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D7F3-33A2-447C-8915-B878A484C0D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099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D65B6-A691-4246-AF79-EE6510DF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129B7D-0AE0-418A-80E5-97412671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20D43-AF43-4F9F-8B97-9A60DA1065F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22-06-2020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EE8F04-21F0-4ED6-B90B-E3D49922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D6CBB9-B8F1-43A2-9066-6F9F3AF5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D7F3-33A2-447C-8915-B878A484C0D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605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E95E05-B152-45F5-81EB-2F60CEEA9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20D43-AF43-4F9F-8B97-9A60DA1065F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22-06-2020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44738A-4CC4-4461-81BD-9672F7D8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1FF2F5-59C1-43AF-925F-3B80F94E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D7F3-33A2-447C-8915-B878A484C0D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49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BDA9C-37D6-4EB4-8C2D-4204AF1C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59893-6EC0-497D-8A56-5B8579F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48AE66-B638-4B53-A013-9F9ED3EE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174917-5FA2-4C76-BE29-160A1DA0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20D43-AF43-4F9F-8B97-9A60DA1065F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22-06-2020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C4F350-D571-4A90-A9F3-CBE7886B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F5FCBF-4731-45E3-A064-68E71485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D7F3-33A2-447C-8915-B878A484C0D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4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CC7A-4911-4E20-A692-949D7B2DEC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0F0-32DF-4E22-8B07-33C1786A35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6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621A2-30BC-4144-996B-8DA34067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206B59-3AF9-44C7-9774-8CBF8750A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08684C-D55D-4A45-8ED0-4E0604DE3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BD611D-03AA-4D7D-B595-B1DD8750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20D43-AF43-4F9F-8B97-9A60DA1065F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22-06-2020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66DA0C-68E1-458B-8CDF-7659B3BF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66ACE2-2ABD-4774-A2BB-74E1B827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D7F3-33A2-447C-8915-B878A484C0D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736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2B8A5-760A-4C0D-B2C8-C97821AE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63C604-D514-4664-97A7-467119916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922988-97F1-41A6-9CC1-3E39C99B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20D43-AF43-4F9F-8B97-9A60DA1065F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22-06-2020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F2C3CB-2A50-40B4-81C9-2D37DFAD0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3886B-E79D-4E8C-A443-CD125B49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D7F3-33A2-447C-8915-B878A484C0D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829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D07C04-E721-4E46-BDD8-CDD073BA8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143B86-3B40-4C1A-9415-7F4B7A066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D3EF6A-D623-4974-B2A9-14F19E08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20D43-AF43-4F9F-8B97-9A60DA1065F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22-06-2020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718DE0-F66B-4DAB-A359-0D2439A5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172DE8-37B6-492C-9BCA-E2ECBFE7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D7F3-33A2-447C-8915-B878A484C0D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34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FB4CC7A-4911-4E20-A692-949D7B2DEC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A0190F0-32DF-4E22-8B07-33C1786A35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3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CC7A-4911-4E20-A692-949D7B2DEC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0F0-32DF-4E22-8B07-33C1786A35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CC7A-4911-4E20-A692-949D7B2DEC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0F0-32DF-4E22-8B07-33C1786A35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CC7A-4911-4E20-A692-949D7B2DEC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0F0-32DF-4E22-8B07-33C1786A35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7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CC7A-4911-4E20-A692-949D7B2DEC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90F0-32DF-4E22-8B07-33C1786A35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1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CC7A-4911-4E20-A692-949D7B2DEC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0190F0-32DF-4E22-8B07-33C1786A356A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276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FB4CC7A-4911-4E20-A692-949D7B2DEC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0190F0-32DF-4E22-8B07-33C1786A356A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043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B4CC7A-4911-4E20-A692-949D7B2DEC7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0190F0-32DF-4E22-8B07-33C1786A35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FEAF17-F98E-4C87-90C6-527D4DE4D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E19A90-4EB1-4888-A809-3B3FD1B8E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420B14-3173-4273-AB59-91CDACF00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20D43-AF43-4F9F-8B97-9A60DA1065F1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22-06-2020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DD6349-28EE-4B38-9FDB-FC6BEA01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E207DC-3A62-49B9-8B6A-DD497CCCB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9D7F3-33A2-447C-8915-B878A484C0D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33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DEPARTAMENTO DE ORIENTACIÓN</a:t>
            </a:r>
            <a:br>
              <a:rPr lang="es-CL" b="1" dirty="0"/>
            </a:br>
            <a:r>
              <a:rPr lang="es-CL" b="1" dirty="0" smtClean="0"/>
              <a:t>7° - 8° Básico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COLEGIO REPÚBLICA ARGENTINA</a:t>
            </a:r>
          </a:p>
          <a:p>
            <a:pPr lvl="0"/>
            <a:r>
              <a:rPr lang="en-US" sz="1200" dirty="0"/>
              <a:t>Constanza Muñoz </a:t>
            </a:r>
            <a:r>
              <a:rPr lang="en-US" sz="1200" dirty="0" err="1"/>
              <a:t>Villacura</a:t>
            </a:r>
            <a:endParaRPr lang="en-US" sz="1200" dirty="0"/>
          </a:p>
          <a:p>
            <a:endParaRPr lang="en-US" dirty="0"/>
          </a:p>
        </p:txBody>
      </p:sp>
      <p:pic>
        <p:nvPicPr>
          <p:cNvPr id="4" name="Google Shape;6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566" y="176139"/>
            <a:ext cx="1008896" cy="869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36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b="1" dirty="0"/>
              <a:t>FACTORES DE RIESGO EN LA ADOLESCENCIA </a:t>
            </a:r>
            <a:endParaRPr lang="en-U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EE9595-7A9B-48A3-A67C-40E5C858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915" y="2166498"/>
            <a:ext cx="5933342" cy="3934064"/>
          </a:xfrm>
          <a:prstGeom prst="rect">
            <a:avLst/>
          </a:prstGeom>
        </p:spPr>
      </p:pic>
      <p:pic>
        <p:nvPicPr>
          <p:cNvPr id="5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74" y="238730"/>
            <a:ext cx="666300" cy="60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36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4955" y="384422"/>
            <a:ext cx="10058400" cy="922970"/>
          </a:xfrm>
        </p:spPr>
        <p:txBody>
          <a:bodyPr/>
          <a:lstStyle/>
          <a:p>
            <a:r>
              <a:rPr lang="es-CL" dirty="0"/>
              <a:t>¿Qué son los factores de riesgo?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1D0094-CFAA-40FE-AB97-3E0B813F5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21" r="17463"/>
          <a:stretch/>
        </p:blipFill>
        <p:spPr>
          <a:xfrm>
            <a:off x="6594764" y="1659352"/>
            <a:ext cx="4142510" cy="420950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0624" y="1307392"/>
            <a:ext cx="5680363" cy="4893647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factor de riesgo es cualquier rasgo, característica o exposición de un individuo que aumente </a:t>
            </a:r>
            <a:r>
              <a:rPr lang="es-ES" sz="2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probabilidad de sufrir algún daño.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urante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adolescencia hay un incremento en el número de actividades consideradas como comportamientos problemáticos o de riesgo; como por ejemplo el uso ilícito de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sustancias tóxicas,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ausentismo escolar, suspensiones, robos,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vandalismo, 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 precoz y sin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protección.</a:t>
            </a:r>
            <a:endParaRPr lang="es-CL" sz="24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74" y="238730"/>
            <a:ext cx="666300" cy="60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87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Factores de riesgo en la adolescencia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situaciones-de-riesgo-adolescencia-mejores-preparatorias-en-el-Estado-de-Mexi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35" y="2583126"/>
            <a:ext cx="6667500" cy="262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74" y="238730"/>
            <a:ext cx="666300" cy="6071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580624" y="2119746"/>
            <a:ext cx="3894394" cy="4401205"/>
          </a:xfrm>
          <a:prstGeom prst="rect">
            <a:avLst/>
          </a:prstGeom>
          <a:noFill/>
          <a:ln w="76200">
            <a:solidFill>
              <a:schemeClr val="accent4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Poco conocimiento por los padres en los cambios emocionales, físicos y psicológicos que tiene los adolescentes.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Carencias emocionales o inapropiadas formas de expresiones afectivas.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Mal uso del tiempo libre o de ocio.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Recibir dinero por parte de los padres  y dar mal de ellos en sustancias toxicas (cigarro y alcohol)</a:t>
            </a:r>
          </a:p>
        </p:txBody>
      </p:sp>
    </p:spTree>
    <p:extLst>
      <p:ext uri="{BB962C8B-B14F-4D97-AF65-F5344CB8AC3E}">
        <p14:creationId xmlns:p14="http://schemas.microsoft.com/office/powerpoint/2010/main" val="275889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E7DBB-6AC6-4C1B-ADCA-C83F1EB8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54" y="415978"/>
            <a:ext cx="7349197" cy="1052603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C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Factores de Riesgo Individuales.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438EAC0-104B-4E03-85F7-30C111B8B069}"/>
              </a:ext>
            </a:extLst>
          </p:cNvPr>
          <p:cNvSpPr/>
          <p:nvPr/>
        </p:nvSpPr>
        <p:spPr>
          <a:xfrm>
            <a:off x="8642786" y="2392773"/>
            <a:ext cx="3549214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Hábitos de vida inadecuados.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2FBED54-7323-4FB0-B629-F4AD46274EF5}"/>
              </a:ext>
            </a:extLst>
          </p:cNvPr>
          <p:cNvSpPr/>
          <p:nvPr/>
        </p:nvSpPr>
        <p:spPr>
          <a:xfrm>
            <a:off x="415636" y="5218618"/>
            <a:ext cx="2338418" cy="64633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Falta de autocontrol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6B0471-280F-41A9-80AE-A0FF81575CE5}"/>
              </a:ext>
            </a:extLst>
          </p:cNvPr>
          <p:cNvSpPr/>
          <p:nvPr/>
        </p:nvSpPr>
        <p:spPr>
          <a:xfrm>
            <a:off x="7049301" y="4895452"/>
            <a:ext cx="1981412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dirty="0"/>
              <a:t>Baja autoestima.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133B9EC-EDB0-43A7-BE13-C844F4A1FE42}"/>
              </a:ext>
            </a:extLst>
          </p:cNvPr>
          <p:cNvSpPr/>
          <p:nvPr/>
        </p:nvSpPr>
        <p:spPr>
          <a:xfrm>
            <a:off x="3487014" y="2308969"/>
            <a:ext cx="2043614" cy="36933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dirty="0"/>
              <a:t>Fracaso escolar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85386C4-E671-456F-8D81-695D306B6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905" y="3981927"/>
            <a:ext cx="2466975" cy="184785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6CC853-2E2E-45C4-AB32-D8C093907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10" y="1719942"/>
            <a:ext cx="2657475" cy="17145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E4224FA-F501-428C-A845-6B3EA0142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053" y="4134327"/>
            <a:ext cx="2695575" cy="169545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26" name="Picture 2" descr="Resultado de imagen para habitos inadecuados">
            <a:extLst>
              <a:ext uri="{FF2B5EF4-FFF2-40B4-BE49-F238E27FC236}">
                <a16:creationId xmlns:a16="http://schemas.microsoft.com/office/drawing/2014/main" id="{3B633841-DF13-42F2-B215-16FBD18B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28" y="1791542"/>
            <a:ext cx="2619375" cy="174307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474" y="238730"/>
            <a:ext cx="666300" cy="60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76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15BC9-CF83-47FC-A4CA-A1220FDE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334" y="397039"/>
            <a:ext cx="7377332" cy="802493"/>
          </a:xfrm>
        </p:spPr>
        <p:txBody>
          <a:bodyPr/>
          <a:lstStyle/>
          <a:p>
            <a:r>
              <a:rPr lang="es-C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Factores de Riesgo Individuales.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2FF07CC-E9CD-4C1A-86F3-F15E9720ED2F}"/>
              </a:ext>
            </a:extLst>
          </p:cNvPr>
          <p:cNvSpPr/>
          <p:nvPr/>
        </p:nvSpPr>
        <p:spPr>
          <a:xfrm>
            <a:off x="3541710" y="1347082"/>
            <a:ext cx="3455626" cy="3693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Problemas emocionales en general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C3AE338-7221-4786-8DCE-A3208FB57353}"/>
              </a:ext>
            </a:extLst>
          </p:cNvPr>
          <p:cNvSpPr/>
          <p:nvPr/>
        </p:nvSpPr>
        <p:spPr>
          <a:xfrm>
            <a:off x="428106" y="3978543"/>
            <a:ext cx="3958456" cy="36933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Falta de vínculos afectivos con el colegio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93AD1FA-3CF2-4E5F-BAB4-9AB210379727}"/>
              </a:ext>
            </a:extLst>
          </p:cNvPr>
          <p:cNvSpPr/>
          <p:nvPr/>
        </p:nvSpPr>
        <p:spPr>
          <a:xfrm>
            <a:off x="5796299" y="4363498"/>
            <a:ext cx="6096000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Comportamiento antisocial temprano, como mentir o robar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FBEAAFE-79AE-48AE-A327-762974C10B7F}"/>
              </a:ext>
            </a:extLst>
          </p:cNvPr>
          <p:cNvSpPr/>
          <p:nvPr/>
        </p:nvSpPr>
        <p:spPr>
          <a:xfrm>
            <a:off x="8768752" y="2932246"/>
            <a:ext cx="3123547" cy="369332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Falta de seguridad en sí mismo 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D4FBAC-1F24-4B33-A519-37D43C1E9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86" y="1146871"/>
            <a:ext cx="3223960" cy="228212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5FD834-FC82-4B7F-9D4D-03CBA78DC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887" y="1885563"/>
            <a:ext cx="2740736" cy="229326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CF875A3-6E9F-4398-B9F3-5F0456D8B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77" y="4548164"/>
            <a:ext cx="3279819" cy="215497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E302D66-E845-40AE-948D-E9DF265BC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984" y="4862277"/>
            <a:ext cx="3531535" cy="178811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474" y="238730"/>
            <a:ext cx="666300" cy="60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9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436098"/>
            <a:ext cx="10058400" cy="128016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¿Cómo prevenir los factores de riesgos?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2502" y="2482945"/>
            <a:ext cx="5024511" cy="3509890"/>
          </a:xfrm>
          <a:ln>
            <a:solidFill>
              <a:srgbClr val="7030A0">
                <a:alpha val="76000"/>
              </a:srgbClr>
            </a:solidFill>
            <a:prstDash val="lgDash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000" b="1" dirty="0"/>
              <a:t>Los factores de riesgo </a:t>
            </a:r>
            <a:r>
              <a:rPr lang="es-ES" sz="2000" b="1" dirty="0" smtClean="0"/>
              <a:t>pueden </a:t>
            </a:r>
            <a:r>
              <a:rPr lang="es-ES" sz="2000" b="1" dirty="0"/>
              <a:t>afectar a </a:t>
            </a:r>
            <a:r>
              <a:rPr lang="es-ES" sz="2000" b="1" dirty="0" smtClean="0"/>
              <a:t>las niñas </a:t>
            </a:r>
            <a:r>
              <a:rPr lang="es-ES" sz="2000" b="1" dirty="0" smtClean="0"/>
              <a:t>durante </a:t>
            </a:r>
            <a:r>
              <a:rPr lang="es-ES" sz="2000" b="1" dirty="0"/>
              <a:t>diferentes etapas de sus vidas. En cada etapa, ocurren riesgos que se pueden cambiar a través de una intervención preventiva. </a:t>
            </a:r>
            <a:endParaRPr lang="es-ES" sz="2000" b="1" dirty="0" smtClean="0"/>
          </a:p>
          <a:p>
            <a:pPr marL="0" indent="0" algn="ctr">
              <a:buNone/>
            </a:pPr>
            <a:r>
              <a:rPr lang="es-ES" sz="2000" b="1" dirty="0" smtClean="0"/>
              <a:t>Se </a:t>
            </a:r>
            <a:r>
              <a:rPr lang="es-ES" sz="2000" b="1" dirty="0"/>
              <a:t>pueden cambiar o prevenir los riesgos de </a:t>
            </a:r>
            <a:r>
              <a:rPr lang="es-ES" sz="2000" b="1" dirty="0" smtClean="0"/>
              <a:t>las  </a:t>
            </a:r>
            <a:r>
              <a:rPr lang="es-ES" sz="2000" b="1" dirty="0" smtClean="0"/>
              <a:t>preescolares a </a:t>
            </a:r>
            <a:r>
              <a:rPr lang="es-ES" sz="2000" b="1" dirty="0" smtClean="0"/>
              <a:t>las </a:t>
            </a:r>
            <a:r>
              <a:rPr lang="es-ES" sz="2000" b="1" dirty="0" smtClean="0"/>
              <a:t>adolescentes, </a:t>
            </a:r>
            <a:r>
              <a:rPr lang="es-ES" sz="2000" b="1" dirty="0"/>
              <a:t>tales como una conducta </a:t>
            </a:r>
            <a:r>
              <a:rPr lang="es-ES" sz="2000" b="1" dirty="0" smtClean="0"/>
              <a:t>agresiva, desinterés, acciones negativas a si </a:t>
            </a:r>
            <a:r>
              <a:rPr lang="es-ES" sz="2000" b="1" dirty="0" smtClean="0"/>
              <a:t>mismas y a otros. </a:t>
            </a:r>
            <a:endParaRPr lang="en-US" sz="2000" b="1" dirty="0"/>
          </a:p>
        </p:txBody>
      </p:sp>
      <p:sp>
        <p:nvSpPr>
          <p:cNvPr id="4" name="Flecha abajo 3"/>
          <p:cNvSpPr/>
          <p:nvPr/>
        </p:nvSpPr>
        <p:spPr>
          <a:xfrm>
            <a:off x="5936566" y="1744394"/>
            <a:ext cx="590843" cy="569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or qué son las redes sociales tan importantes para un adolescent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09" y="2398540"/>
            <a:ext cx="4597791" cy="367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74" y="238730"/>
            <a:ext cx="666300" cy="60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35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0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/>
              <a:t>Consejos para manejar los factores de riesgo en la adolescencia 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6251" y="2020094"/>
            <a:ext cx="6617677" cy="4351338"/>
          </a:xfrm>
          <a:ln>
            <a:solidFill>
              <a:srgbClr val="7030A0"/>
            </a:solidFill>
            <a:prstDash val="lgDashDotDot"/>
          </a:ln>
        </p:spPr>
        <p:txBody>
          <a:bodyPr>
            <a:normAutofit fontScale="77500" lnSpcReduction="2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s-ES" dirty="0" smtClean="0"/>
              <a:t>Tener confianza en si misma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s-ES" dirty="0" smtClean="0"/>
              <a:t>Confiar en sus padres o tutores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s-ES" dirty="0" smtClean="0"/>
              <a:t>Ser sinceras con ustedes y con los demás.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s-ES" dirty="0" smtClean="0"/>
              <a:t>Identificar lo que </a:t>
            </a:r>
            <a:r>
              <a:rPr lang="es-ES" dirty="0" smtClean="0"/>
              <a:t>está </a:t>
            </a:r>
            <a:r>
              <a:rPr lang="es-ES" dirty="0" smtClean="0"/>
              <a:t>bien de lo que </a:t>
            </a:r>
            <a:r>
              <a:rPr lang="es-ES" dirty="0" smtClean="0"/>
              <a:t>está </a:t>
            </a:r>
            <a:r>
              <a:rPr lang="es-ES" dirty="0" smtClean="0"/>
              <a:t>mal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s-ES" dirty="0" smtClean="0"/>
              <a:t>Comprender los efectos negativos y positivos de las acciones a realizar.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s-ES" dirty="0" smtClean="0"/>
              <a:t>Reconocer los daños que pueden sufrir por no saber abordar o manejar los diferentes factores de riesgos que puedan enfrentar durante su adolescencia.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s-ES" dirty="0" smtClean="0"/>
              <a:t>Comprender que los adultos muchas veces les dicen las </a:t>
            </a:r>
            <a:r>
              <a:rPr lang="es-ES" dirty="0" smtClean="0"/>
              <a:t>cosas, </a:t>
            </a:r>
            <a:r>
              <a:rPr lang="es-ES" dirty="0" smtClean="0"/>
              <a:t>por que se preocupan por ustedes y no quieren que </a:t>
            </a:r>
            <a:r>
              <a:rPr lang="es-ES" dirty="0" smtClean="0"/>
              <a:t>sufran o se enfrentan a problemas.</a:t>
            </a:r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ómo educar hijos de 12-18 años? Técnicas para educar 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1520131"/>
            <a:ext cx="4048125" cy="22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7 pasos para mantenerte cerca y mostrar afecto a tu hijo adolesc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899" y="4195763"/>
            <a:ext cx="3187700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74" y="238730"/>
            <a:ext cx="666300" cy="60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044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165</TotalTime>
  <Words>377</Words>
  <Application>Microsoft Office PowerPoint</Application>
  <PresentationFormat>Panorámica</PresentationFormat>
  <Paragraphs>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Garamond</vt:lpstr>
      <vt:lpstr>Wingdings</vt:lpstr>
      <vt:lpstr>Savon</vt:lpstr>
      <vt:lpstr>Tema de Office</vt:lpstr>
      <vt:lpstr>DEPARTAMENTO DE ORIENTACIÓN 7° - 8° Básico</vt:lpstr>
      <vt:lpstr>FACTORES DE RIESGO EN LA ADOLESCENCIA </vt:lpstr>
      <vt:lpstr>¿Qué son los factores de riesgo?</vt:lpstr>
      <vt:lpstr>Factores de riesgo en la adolescencia </vt:lpstr>
      <vt:lpstr>Factores de Riesgo Individuales.</vt:lpstr>
      <vt:lpstr>Factores de Riesgo Individuales.</vt:lpstr>
      <vt:lpstr>¿Cómo prevenir los factores de riesgos?</vt:lpstr>
      <vt:lpstr>Consejos para manejar los factores de riesgo en la adolescencia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ORIENTACIÓN 7° - 8° Básico</dc:title>
  <dc:creator>Constanza Muñoz</dc:creator>
  <cp:lastModifiedBy>Constanza Muñoz</cp:lastModifiedBy>
  <cp:revision>12</cp:revision>
  <dcterms:created xsi:type="dcterms:W3CDTF">2020-06-22T16:09:54Z</dcterms:created>
  <dcterms:modified xsi:type="dcterms:W3CDTF">2020-06-23T00:10:54Z</dcterms:modified>
</cp:coreProperties>
</file>