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65" r:id="rId4"/>
    <p:sldId id="259" r:id="rId5"/>
    <p:sldId id="266" r:id="rId6"/>
    <p:sldId id="261" r:id="rId7"/>
    <p:sldId id="262" r:id="rId8"/>
    <p:sldId id="263" r:id="rId9"/>
    <p:sldId id="267" r:id="rId10"/>
    <p:sldId id="268" r:id="rId1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F61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0" d="100"/>
          <a:sy n="120" d="100"/>
        </p:scale>
        <p:origin x="198" y="-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1DB5-6C1B-4C4D-A3BD-7C9AF2F85D10}" type="datetimeFigureOut">
              <a:rPr lang="es-CL" smtClean="0"/>
              <a:t>19-03-2021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AEA6-4078-4B01-9BEB-30AEB92A24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17524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1DB5-6C1B-4C4D-A3BD-7C9AF2F85D10}" type="datetimeFigureOut">
              <a:rPr lang="es-CL" smtClean="0"/>
              <a:t>19-03-2021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AEA6-4078-4B01-9BEB-30AEB92A24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4904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1DB5-6C1B-4C4D-A3BD-7C9AF2F85D10}" type="datetimeFigureOut">
              <a:rPr lang="es-CL" smtClean="0"/>
              <a:t>19-03-2021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AEA6-4078-4B01-9BEB-30AEB92A24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24011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1DB5-6C1B-4C4D-A3BD-7C9AF2F85D10}" type="datetimeFigureOut">
              <a:rPr lang="es-CL" smtClean="0"/>
              <a:t>19-03-2021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AEA6-4078-4B01-9BEB-30AEB92A248F}" type="slidenum">
              <a:rPr lang="es-CL" smtClean="0"/>
              <a:t>‹Nº›</a:t>
            </a:fld>
            <a:endParaRPr lang="es-CL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5010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1DB5-6C1B-4C4D-A3BD-7C9AF2F85D10}" type="datetimeFigureOut">
              <a:rPr lang="es-CL" smtClean="0"/>
              <a:t>19-03-2021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AEA6-4078-4B01-9BEB-30AEB92A24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2209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1DB5-6C1B-4C4D-A3BD-7C9AF2F85D10}" type="datetimeFigureOut">
              <a:rPr lang="es-CL" smtClean="0"/>
              <a:t>19-03-2021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AEA6-4078-4B01-9BEB-30AEB92A24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41923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1DB5-6C1B-4C4D-A3BD-7C9AF2F85D10}" type="datetimeFigureOut">
              <a:rPr lang="es-CL" smtClean="0"/>
              <a:t>19-03-2021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AEA6-4078-4B01-9BEB-30AEB92A24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59399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1DB5-6C1B-4C4D-A3BD-7C9AF2F85D10}" type="datetimeFigureOut">
              <a:rPr lang="es-CL" smtClean="0"/>
              <a:t>19-03-2021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AEA6-4078-4B01-9BEB-30AEB92A24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38946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1DB5-6C1B-4C4D-A3BD-7C9AF2F85D10}" type="datetimeFigureOut">
              <a:rPr lang="es-CL" smtClean="0"/>
              <a:t>19-03-2021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AEA6-4078-4B01-9BEB-30AEB92A24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52820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1DB5-6C1B-4C4D-A3BD-7C9AF2F85D10}" type="datetimeFigureOut">
              <a:rPr lang="es-CL" smtClean="0"/>
              <a:t>19-03-2021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AEA6-4078-4B01-9BEB-30AEB92A24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2117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1DB5-6C1B-4C4D-A3BD-7C9AF2F85D10}" type="datetimeFigureOut">
              <a:rPr lang="es-CL" smtClean="0"/>
              <a:t>19-03-2021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AEA6-4078-4B01-9BEB-30AEB92A24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38187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1DB5-6C1B-4C4D-A3BD-7C9AF2F85D10}" type="datetimeFigureOut">
              <a:rPr lang="es-CL" smtClean="0"/>
              <a:t>19-03-2021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AEA6-4078-4B01-9BEB-30AEB92A24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20869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1DB5-6C1B-4C4D-A3BD-7C9AF2F85D10}" type="datetimeFigureOut">
              <a:rPr lang="es-CL" smtClean="0"/>
              <a:t>19-03-2021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AEA6-4078-4B01-9BEB-30AEB92A24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11189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1DB5-6C1B-4C4D-A3BD-7C9AF2F85D10}" type="datetimeFigureOut">
              <a:rPr lang="es-CL" smtClean="0"/>
              <a:t>19-03-2021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AEA6-4078-4B01-9BEB-30AEB92A24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34191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1DB5-6C1B-4C4D-A3BD-7C9AF2F85D10}" type="datetimeFigureOut">
              <a:rPr lang="es-CL" smtClean="0"/>
              <a:t>19-03-2021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AEA6-4078-4B01-9BEB-30AEB92A24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73215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1DB5-6C1B-4C4D-A3BD-7C9AF2F85D10}" type="datetimeFigureOut">
              <a:rPr lang="es-CL" smtClean="0"/>
              <a:t>19-03-2021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AEA6-4078-4B01-9BEB-30AEB92A24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4411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1DB5-6C1B-4C4D-A3BD-7C9AF2F85D10}" type="datetimeFigureOut">
              <a:rPr lang="es-CL" smtClean="0"/>
              <a:t>19-03-2021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AEA6-4078-4B01-9BEB-30AEB92A24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2799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011DB5-6C1B-4C4D-A3BD-7C9AF2F85D10}" type="datetimeFigureOut">
              <a:rPr lang="es-CL" smtClean="0"/>
              <a:t>19-03-2021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291AEA6-4078-4B01-9BEB-30AEB92A24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50738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D&#237;a%205.mp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Amor%20propio.mp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18.png"/><Relationship Id="rId4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21.png"/><Relationship Id="rId4" Type="http://schemas.microsoft.com/office/2007/relationships/hdphoto" Target="../media/hdphoto1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D&#237;a%204.mp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353703" y="2599961"/>
            <a:ext cx="4463806" cy="841254"/>
          </a:xfrm>
        </p:spPr>
        <p:txBody>
          <a:bodyPr>
            <a:normAutofit/>
          </a:bodyPr>
          <a:lstStyle/>
          <a:p>
            <a:r>
              <a:rPr lang="es-CL" dirty="0" smtClean="0">
                <a:solidFill>
                  <a:schemeClr val="tx1"/>
                </a:solidFill>
              </a:rPr>
              <a:t>YO ME QUIERO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497514" y="4939331"/>
            <a:ext cx="4739055" cy="1655762"/>
          </a:xfrm>
        </p:spPr>
        <p:txBody>
          <a:bodyPr/>
          <a:lstStyle/>
          <a:p>
            <a:r>
              <a:rPr lang="es-CL" b="1" dirty="0">
                <a:solidFill>
                  <a:schemeClr val="tx1"/>
                </a:solidFill>
              </a:rPr>
              <a:t>5</a:t>
            </a:r>
            <a:r>
              <a:rPr lang="es-CL" b="1" dirty="0" smtClean="0">
                <a:solidFill>
                  <a:schemeClr val="tx1"/>
                </a:solidFill>
              </a:rPr>
              <a:t>° </a:t>
            </a:r>
            <a:r>
              <a:rPr lang="es-CL" b="1" dirty="0">
                <a:solidFill>
                  <a:schemeClr val="tx1"/>
                </a:solidFill>
              </a:rPr>
              <a:t>a</a:t>
            </a:r>
            <a:r>
              <a:rPr lang="es-CL" b="1" dirty="0" smtClean="0">
                <a:solidFill>
                  <a:schemeClr val="tx1"/>
                </a:solidFill>
              </a:rPr>
              <a:t> 8° básico</a:t>
            </a:r>
          </a:p>
          <a:p>
            <a:r>
              <a:rPr lang="es-CL" b="1" dirty="0" smtClean="0">
                <a:solidFill>
                  <a:schemeClr val="tx1"/>
                </a:solidFill>
              </a:rPr>
              <a:t>Equipo de Convivencia Escolar </a:t>
            </a:r>
            <a:endParaRPr lang="es-CL" b="1" dirty="0">
              <a:solidFill>
                <a:schemeClr val="tx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2048" r="21776"/>
          <a:stretch/>
        </p:blipFill>
        <p:spPr>
          <a:xfrm>
            <a:off x="782514" y="1329470"/>
            <a:ext cx="5284177" cy="481177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1833" l="10000" r="90000">
                        <a14:foregroundMark x1="53583" y1="77583" x2="53583" y2="775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86800" y="2057751"/>
            <a:ext cx="1721567" cy="172156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5154" y="298024"/>
            <a:ext cx="1520904" cy="196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3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/>
              <a:t>Día 5. </a:t>
            </a:r>
            <a:r>
              <a:rPr lang="es-CL" dirty="0" smtClean="0"/>
              <a:t>Mira el siguiente video y reflexiona junto a tus compañeras y docente. </a:t>
            </a:r>
            <a:endParaRPr lang="es-CL" dirty="0"/>
          </a:p>
        </p:txBody>
      </p:sp>
      <p:pic>
        <p:nvPicPr>
          <p:cNvPr id="3" name="Imagen 2">
            <a:hlinkClick r:id="rId2" action="ppaction://hlinkfile"/>
          </p:cNvPr>
          <p:cNvPicPr>
            <a:picLocks noChangeAspect="1"/>
          </p:cNvPicPr>
          <p:nvPr/>
        </p:nvPicPr>
        <p:blipFill rotWithShape="1">
          <a:blip r:embed="rId3"/>
          <a:srcRect l="18667" r="13641"/>
          <a:stretch/>
        </p:blipFill>
        <p:spPr>
          <a:xfrm>
            <a:off x="2083776" y="1955607"/>
            <a:ext cx="7728439" cy="446277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11944" y="3551784"/>
            <a:ext cx="184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u="sng" dirty="0" smtClean="0"/>
              <a:t>Clic en la imagen</a:t>
            </a:r>
            <a:endParaRPr lang="es-CL" b="1" u="sng" dirty="0"/>
          </a:p>
        </p:txBody>
      </p:sp>
      <p:sp>
        <p:nvSpPr>
          <p:cNvPr id="5" name="CuadroTexto 4"/>
          <p:cNvSpPr txBox="1"/>
          <p:nvPr/>
        </p:nvSpPr>
        <p:spPr>
          <a:xfrm>
            <a:off x="4143879" y="6418385"/>
            <a:ext cx="3608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Enlace: https://youtu.be/vzf4j195jDc</a:t>
            </a:r>
          </a:p>
        </p:txBody>
      </p:sp>
    </p:spTree>
    <p:extLst>
      <p:ext uri="{BB962C8B-B14F-4D97-AF65-F5344CB8AC3E}">
        <p14:creationId xmlns:p14="http://schemas.microsoft.com/office/powerpoint/2010/main" val="2207243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397" y="463705"/>
            <a:ext cx="7997251" cy="824075"/>
          </a:xfrm>
        </p:spPr>
        <p:txBody>
          <a:bodyPr/>
          <a:lstStyle/>
          <a:p>
            <a:r>
              <a:rPr lang="es-CL" b="1" i="1" dirty="0" smtClean="0">
                <a:solidFill>
                  <a:schemeClr val="tx1"/>
                </a:solidFill>
              </a:rPr>
              <a:t>Día 1</a:t>
            </a:r>
            <a:r>
              <a:rPr lang="es-CL" dirty="0" smtClean="0">
                <a:solidFill>
                  <a:schemeClr val="tx1"/>
                </a:solidFill>
              </a:rPr>
              <a:t>. </a:t>
            </a:r>
            <a:r>
              <a:rPr lang="es-CL" dirty="0" smtClean="0"/>
              <a:t>¿conociéndome?</a:t>
            </a:r>
            <a:endParaRPr lang="es-CL" dirty="0"/>
          </a:p>
        </p:txBody>
      </p:sp>
      <p:sp>
        <p:nvSpPr>
          <p:cNvPr id="9" name="CuadroTexto 8"/>
          <p:cNvSpPr txBox="1"/>
          <p:nvPr/>
        </p:nvSpPr>
        <p:spPr>
          <a:xfrm>
            <a:off x="825227" y="1474903"/>
            <a:ext cx="3869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u="sng" dirty="0" smtClean="0"/>
              <a:t>La importancia de conocerme: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3924938" y="2154813"/>
            <a:ext cx="79113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400" dirty="0" smtClean="0"/>
              <a:t>Conocerse, </a:t>
            </a:r>
            <a:r>
              <a:rPr lang="es-CL" sz="2400" dirty="0"/>
              <a:t>resulta básico y fundamental ya que las personas que logran un mayor conocimiento sobre sí mismos tienen mayores posibilidades de establecer relaciones sociales saludables y de alcanzar sus </a:t>
            </a:r>
            <a:r>
              <a:rPr lang="es-CL" sz="2400" dirty="0" smtClean="0"/>
              <a:t>metas, </a:t>
            </a:r>
            <a:r>
              <a:rPr lang="es-CL" sz="2400" dirty="0"/>
              <a:t>es decir, tener éxito en la vida y en </a:t>
            </a:r>
            <a:r>
              <a:rPr lang="es-CL" sz="2400" dirty="0" smtClean="0"/>
              <a:t>general, </a:t>
            </a:r>
            <a:r>
              <a:rPr lang="es-CL" sz="2400" dirty="0"/>
              <a:t>lograr un estado de bienestar al saber cuáles son sus capacidades y debilidades en los diferentes ámbitos ya sea personal, familiar, </a:t>
            </a:r>
            <a:r>
              <a:rPr lang="es-CL" sz="2400" dirty="0" smtClean="0"/>
              <a:t>educacional, </a:t>
            </a:r>
            <a:r>
              <a:rPr lang="es-CL" sz="2400" dirty="0" smtClean="0"/>
              <a:t>entre otros, </a:t>
            </a:r>
            <a:r>
              <a:rPr lang="es-CL" sz="2400" dirty="0"/>
              <a:t>para actuar </a:t>
            </a:r>
            <a:r>
              <a:rPr lang="es-CL" sz="2400" dirty="0" smtClean="0"/>
              <a:t>sobre tus capacidades o debilidades, </a:t>
            </a:r>
            <a:r>
              <a:rPr lang="es-CL" sz="2400" dirty="0"/>
              <a:t>reforzándolos o mejorándolos.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22" b="100000" l="9778" r="89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14786" y="2407261"/>
            <a:ext cx="4450739" cy="445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20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09954" y="1717854"/>
            <a:ext cx="8749318" cy="369332"/>
          </a:xfrm>
          <a:prstGeom prst="rect">
            <a:avLst/>
          </a:prstGeom>
          <a:noFill/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L" dirty="0" smtClean="0"/>
              <a:t>Actividad N°1: Completa la siguiente </a:t>
            </a:r>
            <a:r>
              <a:rPr lang="es-CL" dirty="0" smtClean="0"/>
              <a:t>lista </a:t>
            </a:r>
            <a:r>
              <a:rPr lang="es-CL" dirty="0" smtClean="0"/>
              <a:t>en forma personal, en tu cuaderno de </a:t>
            </a:r>
            <a:r>
              <a:rPr lang="es-CL" dirty="0" smtClean="0"/>
              <a:t>Orientación</a:t>
            </a:r>
            <a:r>
              <a:rPr lang="es-CL" dirty="0" smtClean="0"/>
              <a:t>:</a:t>
            </a:r>
            <a:endParaRPr lang="es-CL" dirty="0"/>
          </a:p>
        </p:txBody>
      </p:sp>
      <p:sp>
        <p:nvSpPr>
          <p:cNvPr id="6" name="CuadroTexto 5"/>
          <p:cNvSpPr txBox="1"/>
          <p:nvPr/>
        </p:nvSpPr>
        <p:spPr>
          <a:xfrm>
            <a:off x="4467107" y="3075225"/>
            <a:ext cx="6412653" cy="2862322"/>
          </a:xfrm>
          <a:prstGeom prst="rect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L" dirty="0" smtClean="0"/>
              <a:t>1-¿Qué me gusta hacer?</a:t>
            </a:r>
          </a:p>
          <a:p>
            <a:r>
              <a:rPr lang="es-CL" dirty="0" smtClean="0"/>
              <a:t>2-¿Qué no me gusta hacer?</a:t>
            </a:r>
          </a:p>
          <a:p>
            <a:r>
              <a:rPr lang="es-CL" dirty="0" smtClean="0"/>
              <a:t>3-¿ Quien es la persona mas importante de mi vida?</a:t>
            </a:r>
          </a:p>
          <a:p>
            <a:r>
              <a:rPr lang="es-CL" dirty="0" smtClean="0"/>
              <a:t>4-¿Cómo me siento hoy?</a:t>
            </a:r>
          </a:p>
          <a:p>
            <a:r>
              <a:rPr lang="es-CL" dirty="0" smtClean="0"/>
              <a:t>5-¿Cómo me gustaría sentirme durante la semana?</a:t>
            </a:r>
          </a:p>
          <a:p>
            <a:r>
              <a:rPr lang="es-CL" dirty="0" smtClean="0"/>
              <a:t>6-¿Qué me gusta de mi?</a:t>
            </a:r>
          </a:p>
          <a:p>
            <a:r>
              <a:rPr lang="es-CL" dirty="0" smtClean="0"/>
              <a:t>7-¿Qué cambiaría de mi carácter? </a:t>
            </a:r>
          </a:p>
          <a:p>
            <a:r>
              <a:rPr lang="es-CL" dirty="0" smtClean="0"/>
              <a:t>8-¿Cuáles son mis sueños?</a:t>
            </a:r>
          </a:p>
          <a:p>
            <a:r>
              <a:rPr lang="es-CL" dirty="0" smtClean="0"/>
              <a:t>9- </a:t>
            </a:r>
            <a:r>
              <a:rPr lang="es-CL" dirty="0" smtClean="0"/>
              <a:t>Si </a:t>
            </a:r>
            <a:r>
              <a:rPr lang="es-CL" dirty="0" smtClean="0"/>
              <a:t>me </a:t>
            </a:r>
            <a:r>
              <a:rPr lang="es-CL" dirty="0" smtClean="0"/>
              <a:t>tuviera </a:t>
            </a:r>
            <a:r>
              <a:rPr lang="es-CL" dirty="0" smtClean="0"/>
              <a:t>que describir </a:t>
            </a:r>
            <a:r>
              <a:rPr lang="es-CL" dirty="0" smtClean="0"/>
              <a:t>otra </a:t>
            </a:r>
            <a:r>
              <a:rPr lang="es-CL" dirty="0" smtClean="0"/>
              <a:t>persona </a:t>
            </a:r>
            <a:r>
              <a:rPr lang="es-CL" dirty="0" smtClean="0"/>
              <a:t>¿Q</a:t>
            </a:r>
            <a:r>
              <a:rPr lang="es-CL" dirty="0" smtClean="0"/>
              <a:t>u</a:t>
            </a:r>
            <a:r>
              <a:rPr lang="es-CL" dirty="0"/>
              <a:t>é</a:t>
            </a:r>
            <a:r>
              <a:rPr lang="es-CL" dirty="0" smtClean="0"/>
              <a:t> </a:t>
            </a:r>
            <a:r>
              <a:rPr lang="es-CL" dirty="0" smtClean="0"/>
              <a:t>cosas diría de mí?</a:t>
            </a:r>
          </a:p>
          <a:p>
            <a:r>
              <a:rPr lang="es-CL" dirty="0" smtClean="0"/>
              <a:t>10- ¿Qué mensaje le dirías a tú yo del futuro? </a:t>
            </a:r>
            <a:endParaRPr lang="es-CL" dirty="0"/>
          </a:p>
        </p:txBody>
      </p:sp>
      <p:sp>
        <p:nvSpPr>
          <p:cNvPr id="7" name="CuadroTexto 6"/>
          <p:cNvSpPr txBox="1"/>
          <p:nvPr/>
        </p:nvSpPr>
        <p:spPr>
          <a:xfrm>
            <a:off x="1301258" y="925552"/>
            <a:ext cx="4859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/>
              <a:t>UNA FORMA SENCILLA DE IR CONOCIÉNDOME.</a:t>
            </a:r>
            <a:endParaRPr lang="es-CL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78" b="89778" l="9778" r="100000">
                        <a14:foregroundMark x1="52000" y1="52000" x2="52000" y2="27556"/>
                        <a14:foregroundMark x1="51556" y1="13333" x2="35111" y2="47111"/>
                        <a14:foregroundMark x1="64889" y1="29333" x2="68889" y2="48889"/>
                        <a14:foregroundMark x1="57333" y1="52889" x2="53778" y2="64889"/>
                        <a14:foregroundMark x1="35556" y1="64889" x2="35556" y2="64889"/>
                        <a14:foregroundMark x1="39111" y1="56444" x2="39111" y2="56444"/>
                        <a14:foregroundMark x1="41778" y1="55111" x2="40000" y2="56444"/>
                        <a14:foregroundMark x1="40444" y1="57778" x2="42222" y2="58222"/>
                        <a14:foregroundMark x1="52889" y1="79111" x2="52889" y2="79111"/>
                        <a14:foregroundMark x1="56444" y1="80444" x2="54667" y2="67111"/>
                        <a14:foregroundMark x1="59111" y1="78667" x2="42667" y2="78667"/>
                        <a14:foregroundMark x1="42667" y1="78667" x2="40444" y2="78222"/>
                        <a14:foregroundMark x1="40444" y1="78667" x2="44444" y2="80444"/>
                        <a14:foregroundMark x1="57333" y1="82667" x2="61333" y2="79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67446" y="404446"/>
            <a:ext cx="3024554" cy="302455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44" b="89776" l="2077" r="96645">
                        <a14:foregroundMark x1="20767" y1="37540" x2="20128" y2="32428"/>
                        <a14:foregroundMark x1="19010" y1="28435" x2="24281" y2="32268"/>
                        <a14:foregroundMark x1="51278" y1="34345" x2="45687" y2="55751"/>
                        <a14:foregroundMark x1="41853" y1="35623" x2="41534" y2="37859"/>
                        <a14:foregroundMark x1="49361" y1="36102" x2="34505" y2="38498"/>
                        <a14:foregroundMark x1="47444" y1="57029" x2="44249" y2="54633"/>
                        <a14:foregroundMark x1="79553" y1="35463" x2="77796" y2="54633"/>
                        <a14:foregroundMark x1="70927" y1="34345" x2="78754" y2="37540"/>
                        <a14:foregroundMark x1="40096" y1="22364" x2="40096" y2="22364"/>
                        <a14:foregroundMark x1="58786" y1="21406" x2="58786" y2="21406"/>
                        <a14:foregroundMark x1="36741" y1="23482" x2="36741" y2="23482"/>
                        <a14:foregroundMark x1="31470" y1="65655" x2="31470" y2="65655"/>
                        <a14:foregroundMark x1="23802" y1="62460" x2="23802" y2="62460"/>
                      </a14:backgroundRemoval>
                    </a14:imgEffect>
                  </a14:imgLayer>
                </a14:imgProps>
              </a:ext>
            </a:extLst>
          </a:blip>
          <a:srcRect t="19759" b="25831"/>
          <a:stretch/>
        </p:blipFill>
        <p:spPr>
          <a:xfrm>
            <a:off x="-177723" y="2987302"/>
            <a:ext cx="4644830" cy="252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10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500" y="504092"/>
            <a:ext cx="10561320" cy="1356360"/>
          </a:xfrm>
        </p:spPr>
        <p:txBody>
          <a:bodyPr/>
          <a:lstStyle/>
          <a:p>
            <a:r>
              <a:rPr lang="es-CL" b="1" i="1" dirty="0" smtClean="0">
                <a:solidFill>
                  <a:schemeClr val="tx1"/>
                </a:solidFill>
              </a:rPr>
              <a:t>Día 2. </a:t>
            </a:r>
            <a:r>
              <a:rPr lang="es-CL" b="1" i="1" dirty="0"/>
              <a:t>¿</a:t>
            </a:r>
            <a:r>
              <a:rPr lang="es-CL" b="1" dirty="0" smtClean="0"/>
              <a:t>Por qué </a:t>
            </a:r>
            <a:r>
              <a:rPr lang="es-CL" b="1" dirty="0"/>
              <a:t>es importante reconocer nuestras habilidades y </a:t>
            </a:r>
            <a:r>
              <a:rPr lang="es-CL" b="1" dirty="0" smtClean="0"/>
              <a:t>cualidades?</a:t>
            </a:r>
            <a:endParaRPr lang="es-CL" dirty="0"/>
          </a:p>
        </p:txBody>
      </p:sp>
      <p:sp>
        <p:nvSpPr>
          <p:cNvPr id="9" name="CuadroTexto 8"/>
          <p:cNvSpPr txBox="1"/>
          <p:nvPr/>
        </p:nvSpPr>
        <p:spPr>
          <a:xfrm>
            <a:off x="3534508" y="36927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11" name="Rectángulo 10"/>
          <p:cNvSpPr/>
          <p:nvPr/>
        </p:nvSpPr>
        <p:spPr>
          <a:xfrm>
            <a:off x="2329082" y="2157545"/>
            <a:ext cx="689375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dirty="0">
                <a:solidFill>
                  <a:srgbClr val="000000"/>
                </a:solidFill>
                <a:latin typeface="ProximaNova"/>
              </a:rPr>
              <a:t>Es importante </a:t>
            </a:r>
            <a:r>
              <a:rPr lang="es-CL" dirty="0" smtClean="0">
                <a:solidFill>
                  <a:srgbClr val="000000"/>
                </a:solidFill>
                <a:latin typeface="ProximaNova"/>
              </a:rPr>
              <a:t>reconocer nuestras habilidades y cualidades, porque </a:t>
            </a:r>
            <a:r>
              <a:rPr lang="es-CL" dirty="0">
                <a:solidFill>
                  <a:srgbClr val="000000"/>
                </a:solidFill>
                <a:latin typeface="ProximaNova"/>
              </a:rPr>
              <a:t>nos hace reconocer las </a:t>
            </a:r>
            <a:r>
              <a:rPr lang="es-CL" b="1" dirty="0">
                <a:solidFill>
                  <a:srgbClr val="000000"/>
                </a:solidFill>
                <a:latin typeface="ProximaNova"/>
              </a:rPr>
              <a:t>fortalezas </a:t>
            </a:r>
            <a:r>
              <a:rPr lang="es-CL" dirty="0">
                <a:solidFill>
                  <a:srgbClr val="000000"/>
                </a:solidFill>
                <a:latin typeface="ProximaNova"/>
              </a:rPr>
              <a:t>como individuos, </a:t>
            </a:r>
            <a:r>
              <a:rPr lang="es-CL" dirty="0" smtClean="0">
                <a:solidFill>
                  <a:srgbClr val="000000"/>
                </a:solidFill>
                <a:latin typeface="ProximaNova"/>
              </a:rPr>
              <a:t>así </a:t>
            </a:r>
            <a:r>
              <a:rPr lang="es-CL" dirty="0">
                <a:solidFill>
                  <a:srgbClr val="000000"/>
                </a:solidFill>
                <a:latin typeface="ProximaNova"/>
              </a:rPr>
              <a:t>como las </a:t>
            </a:r>
            <a:r>
              <a:rPr lang="es-CL" dirty="0" smtClean="0">
                <a:solidFill>
                  <a:srgbClr val="000000"/>
                </a:solidFill>
                <a:latin typeface="ProximaNova"/>
              </a:rPr>
              <a:t>áreas </a:t>
            </a:r>
            <a:r>
              <a:rPr lang="es-CL" dirty="0">
                <a:solidFill>
                  <a:srgbClr val="000000"/>
                </a:solidFill>
                <a:latin typeface="ProximaNova"/>
              </a:rPr>
              <a:t>que podemos desempeñar de una mejor </a:t>
            </a:r>
            <a:r>
              <a:rPr lang="es-CL" dirty="0" smtClean="0">
                <a:solidFill>
                  <a:srgbClr val="000000"/>
                </a:solidFill>
                <a:latin typeface="ProximaNova"/>
              </a:rPr>
              <a:t>manera. </a:t>
            </a:r>
            <a:r>
              <a:rPr lang="es-CL" dirty="0">
                <a:solidFill>
                  <a:srgbClr val="000000"/>
                </a:solidFill>
                <a:latin typeface="ProximaNova"/>
              </a:rPr>
              <a:t>E</a:t>
            </a:r>
            <a:r>
              <a:rPr lang="es-CL" dirty="0" smtClean="0">
                <a:solidFill>
                  <a:srgbClr val="000000"/>
                </a:solidFill>
                <a:latin typeface="ProximaNova"/>
              </a:rPr>
              <a:t>sto </a:t>
            </a:r>
            <a:r>
              <a:rPr lang="es-CL" dirty="0" smtClean="0">
                <a:solidFill>
                  <a:srgbClr val="000000"/>
                </a:solidFill>
                <a:latin typeface="ProximaNova"/>
              </a:rPr>
              <a:t>también </a:t>
            </a:r>
            <a:r>
              <a:rPr lang="es-CL" dirty="0">
                <a:solidFill>
                  <a:srgbClr val="000000"/>
                </a:solidFill>
                <a:latin typeface="ProximaNova"/>
              </a:rPr>
              <a:t>nos dice las </a:t>
            </a:r>
            <a:r>
              <a:rPr lang="es-CL" dirty="0" smtClean="0">
                <a:solidFill>
                  <a:srgbClr val="000000"/>
                </a:solidFill>
                <a:latin typeface="ProximaNova"/>
              </a:rPr>
              <a:t>áreas </a:t>
            </a:r>
            <a:r>
              <a:rPr lang="es-CL" dirty="0" smtClean="0">
                <a:solidFill>
                  <a:srgbClr val="000000"/>
                </a:solidFill>
                <a:latin typeface="ProximaNova"/>
              </a:rPr>
              <a:t>que debemos</a:t>
            </a:r>
            <a:r>
              <a:rPr lang="es-CL" dirty="0" smtClean="0">
                <a:solidFill>
                  <a:srgbClr val="000000"/>
                </a:solidFill>
                <a:latin typeface="ProximaNova"/>
              </a:rPr>
              <a:t> mejorar, </a:t>
            </a:r>
            <a:r>
              <a:rPr lang="es-CL" dirty="0">
                <a:solidFill>
                  <a:srgbClr val="000000"/>
                </a:solidFill>
                <a:latin typeface="ProximaNova"/>
              </a:rPr>
              <a:t>es </a:t>
            </a:r>
            <a:r>
              <a:rPr lang="es-CL" dirty="0" smtClean="0">
                <a:solidFill>
                  <a:srgbClr val="000000"/>
                </a:solidFill>
                <a:latin typeface="ProximaNova"/>
              </a:rPr>
              <a:t>decir, </a:t>
            </a:r>
            <a:r>
              <a:rPr lang="es-CL" dirty="0" smtClean="0">
                <a:solidFill>
                  <a:srgbClr val="000000"/>
                </a:solidFill>
                <a:latin typeface="ProximaNova"/>
              </a:rPr>
              <a:t>nuestras </a:t>
            </a:r>
            <a:r>
              <a:rPr lang="es-CL" b="1" dirty="0" smtClean="0">
                <a:solidFill>
                  <a:srgbClr val="000000"/>
                </a:solidFill>
                <a:latin typeface="ProximaNova"/>
              </a:rPr>
              <a:t>carencias</a:t>
            </a:r>
            <a:r>
              <a:rPr lang="es-CL" dirty="0">
                <a:solidFill>
                  <a:srgbClr val="000000"/>
                </a:solidFill>
                <a:latin typeface="ProximaNova"/>
              </a:rPr>
              <a:t>.</a:t>
            </a:r>
            <a:r>
              <a:rPr lang="es-CL" dirty="0"/>
              <a:t/>
            </a:r>
            <a:br>
              <a:rPr lang="es-CL" dirty="0"/>
            </a:br>
            <a:r>
              <a:rPr lang="es-CL" dirty="0"/>
              <a:t/>
            </a:r>
            <a:br>
              <a:rPr lang="es-CL" dirty="0"/>
            </a:br>
            <a:r>
              <a:rPr lang="es-CL" dirty="0">
                <a:solidFill>
                  <a:srgbClr val="000000"/>
                </a:solidFill>
                <a:latin typeface="ProximaNova"/>
              </a:rPr>
              <a:t>Estar al tanto de nuestras cualidades tanto negativas y </a:t>
            </a:r>
            <a:r>
              <a:rPr lang="es-CL" dirty="0" smtClean="0">
                <a:solidFill>
                  <a:srgbClr val="000000"/>
                </a:solidFill>
                <a:latin typeface="ProximaNova"/>
              </a:rPr>
              <a:t>positivas, </a:t>
            </a:r>
            <a:r>
              <a:rPr lang="es-CL" dirty="0">
                <a:solidFill>
                  <a:srgbClr val="000000"/>
                </a:solidFill>
                <a:latin typeface="ProximaNova"/>
              </a:rPr>
              <a:t>hace que podamos </a:t>
            </a:r>
            <a:r>
              <a:rPr lang="es-CL" b="1" dirty="0">
                <a:solidFill>
                  <a:srgbClr val="000000"/>
                </a:solidFill>
                <a:latin typeface="ProximaNova"/>
              </a:rPr>
              <a:t>concientizar </a:t>
            </a:r>
            <a:r>
              <a:rPr lang="es-CL" dirty="0">
                <a:solidFill>
                  <a:srgbClr val="000000"/>
                </a:solidFill>
                <a:latin typeface="ProximaNova"/>
              </a:rPr>
              <a:t>sobre nuestro ser para </a:t>
            </a:r>
            <a:r>
              <a:rPr lang="es-CL" dirty="0" smtClean="0">
                <a:solidFill>
                  <a:srgbClr val="000000"/>
                </a:solidFill>
                <a:latin typeface="ProximaNova"/>
              </a:rPr>
              <a:t>ser personas </a:t>
            </a:r>
            <a:r>
              <a:rPr lang="es-CL" b="1" dirty="0" smtClean="0">
                <a:solidFill>
                  <a:srgbClr val="000000"/>
                </a:solidFill>
                <a:latin typeface="ProximaNova"/>
              </a:rPr>
              <a:t>mejores</a:t>
            </a:r>
            <a:r>
              <a:rPr lang="es-CL" b="1" dirty="0">
                <a:solidFill>
                  <a:srgbClr val="000000"/>
                </a:solidFill>
                <a:latin typeface="ProximaNova"/>
              </a:rPr>
              <a:t> </a:t>
            </a:r>
            <a:r>
              <a:rPr lang="es-CL" dirty="0">
                <a:solidFill>
                  <a:srgbClr val="000000"/>
                </a:solidFill>
                <a:latin typeface="ProximaNova"/>
              </a:rPr>
              <a:t>y </a:t>
            </a:r>
            <a:r>
              <a:rPr lang="es-CL" b="1" dirty="0" smtClean="0">
                <a:solidFill>
                  <a:srgbClr val="000000"/>
                </a:solidFill>
                <a:latin typeface="ProximaNova"/>
              </a:rPr>
              <a:t>felices</a:t>
            </a:r>
            <a:r>
              <a:rPr lang="es-CL" dirty="0" smtClean="0">
                <a:solidFill>
                  <a:srgbClr val="000000"/>
                </a:solidFill>
                <a:latin typeface="ProximaNova"/>
              </a:rPr>
              <a:t>.</a:t>
            </a:r>
          </a:p>
          <a:p>
            <a:pPr algn="ctr"/>
            <a:endParaRPr lang="es-CL" dirty="0" smtClean="0">
              <a:solidFill>
                <a:srgbClr val="000000"/>
              </a:solidFill>
              <a:latin typeface="ProximaNova"/>
            </a:endParaRPr>
          </a:p>
          <a:p>
            <a:pPr algn="ctr"/>
            <a:r>
              <a:rPr lang="es-CL" dirty="0" smtClean="0">
                <a:solidFill>
                  <a:srgbClr val="000000"/>
                </a:solidFill>
                <a:latin typeface="ProximaNova"/>
              </a:rPr>
              <a:t> </a:t>
            </a:r>
            <a:r>
              <a:rPr lang="es-CL" dirty="0">
                <a:solidFill>
                  <a:srgbClr val="000000"/>
                </a:solidFill>
                <a:latin typeface="ProximaNova"/>
              </a:rPr>
              <a:t>De las </a:t>
            </a:r>
            <a:r>
              <a:rPr lang="es-CL" b="1" dirty="0">
                <a:solidFill>
                  <a:srgbClr val="000000"/>
                </a:solidFill>
                <a:latin typeface="ProximaNova"/>
              </a:rPr>
              <a:t>cualidades </a:t>
            </a:r>
            <a:r>
              <a:rPr lang="es-CL" dirty="0">
                <a:solidFill>
                  <a:srgbClr val="000000"/>
                </a:solidFill>
                <a:latin typeface="ProximaNova"/>
              </a:rPr>
              <a:t>y </a:t>
            </a:r>
            <a:r>
              <a:rPr lang="es-CL" b="1" dirty="0">
                <a:solidFill>
                  <a:srgbClr val="000000"/>
                </a:solidFill>
                <a:latin typeface="ProximaNova"/>
              </a:rPr>
              <a:t>habilidades </a:t>
            </a:r>
            <a:r>
              <a:rPr lang="es-CL" b="1" dirty="0" smtClean="0">
                <a:solidFill>
                  <a:srgbClr val="000000"/>
                </a:solidFill>
                <a:latin typeface="ProximaNova"/>
              </a:rPr>
              <a:t>positivas, </a:t>
            </a:r>
            <a:r>
              <a:rPr lang="es-CL" dirty="0" smtClean="0">
                <a:solidFill>
                  <a:srgbClr val="000000"/>
                </a:solidFill>
                <a:latin typeface="ProximaNova"/>
              </a:rPr>
              <a:t>al </a:t>
            </a:r>
            <a:r>
              <a:rPr lang="es-CL" dirty="0" smtClean="0">
                <a:solidFill>
                  <a:srgbClr val="000000"/>
                </a:solidFill>
                <a:latin typeface="ProximaNova"/>
              </a:rPr>
              <a:t>reconocerlas, </a:t>
            </a:r>
            <a:r>
              <a:rPr lang="es-CL" dirty="0" smtClean="0">
                <a:solidFill>
                  <a:srgbClr val="000000"/>
                </a:solidFill>
                <a:latin typeface="ProximaNova"/>
              </a:rPr>
              <a:t>nuestra </a:t>
            </a:r>
            <a:r>
              <a:rPr lang="es-CL" dirty="0">
                <a:solidFill>
                  <a:srgbClr val="000000"/>
                </a:solidFill>
                <a:latin typeface="ProximaNova"/>
              </a:rPr>
              <a:t>autoestima se hace mas fuerte. </a:t>
            </a:r>
            <a:endParaRPr lang="es-CL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04" b="100000" l="9904" r="89936">
                        <a14:backgroundMark x1="34824" y1="12300" x2="19169" y2="71086"/>
                        <a14:backgroundMark x1="36422" y1="44569" x2="22045" y2="73802"/>
                        <a14:backgroundMark x1="26358" y1="61182" x2="34824" y2="82748"/>
                        <a14:backgroundMark x1="65655" y1="19169" x2="76358" y2="38498"/>
                        <a14:backgroundMark x1="80351" y1="33706" x2="78594" y2="59265"/>
                        <a14:backgroundMark x1="78594" y1="48882" x2="73003" y2="781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76411" y="896110"/>
            <a:ext cx="5962650" cy="596265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34" b="89936" l="9904" r="89936">
                        <a14:backgroundMark x1="26837" y1="13898" x2="17732" y2="44569"/>
                        <a14:backgroundMark x1="18530" y1="44089" x2="18530" y2="75399"/>
                        <a14:backgroundMark x1="36901" y1="7188" x2="53035" y2="7668"/>
                        <a14:backgroundMark x1="56070" y1="10383" x2="72045" y2="25879"/>
                        <a14:backgroundMark x1="22843" y1="71885" x2="24760" y2="84665"/>
                        <a14:backgroundMark x1="77316" y1="34824" x2="78275" y2="62780"/>
                        <a14:backgroundMark x1="78275" y1="62780" x2="74281" y2="80511"/>
                        <a14:backgroundMark x1="26198" y1="72524" x2="28594" y2="91214"/>
                        <a14:backgroundMark x1="26837" y1="34505" x2="26837" y2="34505"/>
                        <a14:backgroundMark x1="27796" y1="33387" x2="27796" y2="33387"/>
                        <a14:backgroundMark x1="29393" y1="31470" x2="29393" y2="31470"/>
                        <a14:backgroundMark x1="25559" y1="45367" x2="25559" y2="45367"/>
                        <a14:backgroundMark x1="26518" y1="44569" x2="26518" y2="44569"/>
                        <a14:backgroundMark x1="24920" y1="43450" x2="24920" y2="43450"/>
                        <a14:backgroundMark x1="25399" y1="41693" x2="25399" y2="416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69172" y="1713686"/>
            <a:ext cx="5790284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02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Actividad N°2: Reconocer nuestras cualidades y habilidades positivas y negativas.</a:t>
            </a:r>
            <a:endParaRPr lang="es-CL" dirty="0"/>
          </a:p>
        </p:txBody>
      </p:sp>
      <p:sp>
        <p:nvSpPr>
          <p:cNvPr id="4" name="CuadroTexto 3"/>
          <p:cNvSpPr txBox="1"/>
          <p:nvPr/>
        </p:nvSpPr>
        <p:spPr>
          <a:xfrm>
            <a:off x="96715" y="1990039"/>
            <a:ext cx="121797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 smtClean="0"/>
              <a:t>Paso 1: Comenta con tus compañeras y docentes </a:t>
            </a:r>
            <a:r>
              <a:rPr lang="es-CL" sz="2400" dirty="0" smtClean="0"/>
              <a:t>cuáles </a:t>
            </a:r>
            <a:r>
              <a:rPr lang="es-CL" sz="2400" dirty="0" smtClean="0"/>
              <a:t>son tus habilidades y cualidades positivas.</a:t>
            </a:r>
          </a:p>
          <a:p>
            <a:r>
              <a:rPr lang="es-CL" sz="2400" dirty="0" smtClean="0"/>
              <a:t>Paso 2: Comenta tus cualidades negativas y </a:t>
            </a:r>
            <a:r>
              <a:rPr lang="es-CL" sz="2400" dirty="0" smtClean="0"/>
              <a:t>cómo </a:t>
            </a:r>
            <a:r>
              <a:rPr lang="es-CL" sz="2400" dirty="0" smtClean="0"/>
              <a:t>puedes mejorarlas o cambiarlas. </a:t>
            </a:r>
            <a:endParaRPr lang="es-CL" sz="2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8650" y="3323573"/>
            <a:ext cx="3514725" cy="320581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8711" y="3427379"/>
            <a:ext cx="2314575" cy="310200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95" b="100000" l="1172" r="9804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825" y="3323573"/>
            <a:ext cx="4095750" cy="351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02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9715" y="108438"/>
            <a:ext cx="9875520" cy="1356360"/>
          </a:xfrm>
        </p:spPr>
        <p:txBody>
          <a:bodyPr/>
          <a:lstStyle/>
          <a:p>
            <a:r>
              <a:rPr lang="es-CL" b="1" i="1" dirty="0" smtClean="0">
                <a:solidFill>
                  <a:schemeClr val="tx1"/>
                </a:solidFill>
              </a:rPr>
              <a:t>Día 3. </a:t>
            </a:r>
            <a:r>
              <a:rPr lang="es-CL" b="1" dirty="0" smtClean="0"/>
              <a:t>Veamos el siguiente video</a:t>
            </a:r>
            <a:endParaRPr lang="es-CL" b="1" dirty="0"/>
          </a:p>
        </p:txBody>
      </p:sp>
      <p:pic>
        <p:nvPicPr>
          <p:cNvPr id="4" name="Imagen 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5829" y="1526344"/>
            <a:ext cx="6257925" cy="416242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692152" y="3145891"/>
            <a:ext cx="1283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Hacer clic en la imagen</a:t>
            </a:r>
            <a:endParaRPr lang="es-CL" dirty="0"/>
          </a:p>
        </p:txBody>
      </p:sp>
      <p:sp>
        <p:nvSpPr>
          <p:cNvPr id="6" name="CuadroTexto 5"/>
          <p:cNvSpPr txBox="1"/>
          <p:nvPr/>
        </p:nvSpPr>
        <p:spPr>
          <a:xfrm>
            <a:off x="4202722" y="5846885"/>
            <a:ext cx="3673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Enlace: https://youtu.be/zChNJE9svPs</a:t>
            </a:r>
          </a:p>
        </p:txBody>
      </p:sp>
    </p:spTree>
    <p:extLst>
      <p:ext uri="{BB962C8B-B14F-4D97-AF65-F5344CB8AC3E}">
        <p14:creationId xmlns:p14="http://schemas.microsoft.com/office/powerpoint/2010/main" val="21646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12377" y="104174"/>
            <a:ext cx="7323992" cy="920262"/>
          </a:xfrm>
        </p:spPr>
        <p:txBody>
          <a:bodyPr/>
          <a:lstStyle/>
          <a:p>
            <a:r>
              <a:rPr lang="es-CL" dirty="0" smtClean="0"/>
              <a:t>¿conversemos sobre el video?</a:t>
            </a:r>
            <a:endParaRPr lang="es-CL" dirty="0"/>
          </a:p>
        </p:txBody>
      </p:sp>
      <p:sp>
        <p:nvSpPr>
          <p:cNvPr id="3" name="CuadroTexto 2"/>
          <p:cNvSpPr txBox="1"/>
          <p:nvPr/>
        </p:nvSpPr>
        <p:spPr>
          <a:xfrm>
            <a:off x="2426677" y="1767253"/>
            <a:ext cx="68655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Actividad N°3. </a:t>
            </a:r>
          </a:p>
          <a:p>
            <a:r>
              <a:rPr lang="es-CL" dirty="0" smtClean="0"/>
              <a:t>1-¿Qué te pareció el video?.</a:t>
            </a:r>
          </a:p>
          <a:p>
            <a:r>
              <a:rPr lang="es-CL" dirty="0" smtClean="0"/>
              <a:t>2-¿Reconoces </a:t>
            </a:r>
            <a:r>
              <a:rPr lang="es-CL" dirty="0" smtClean="0"/>
              <a:t>en </a:t>
            </a:r>
            <a:r>
              <a:rPr lang="es-CL" dirty="0" smtClean="0"/>
              <a:t>ti </a:t>
            </a:r>
            <a:r>
              <a:rPr lang="es-CL" dirty="0" smtClean="0"/>
              <a:t>algunas de las actitudes de los personajes del </a:t>
            </a:r>
            <a:r>
              <a:rPr lang="es-CL" dirty="0" smtClean="0"/>
              <a:t>video?.</a:t>
            </a:r>
            <a:endParaRPr lang="es-CL" dirty="0" smtClean="0"/>
          </a:p>
          <a:p>
            <a:r>
              <a:rPr lang="es-CL" dirty="0" smtClean="0"/>
              <a:t>3-¿Qué harías tú, para cambiar ese tipo de pensamientos? 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" y="3322393"/>
            <a:ext cx="3529386" cy="234864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79" b="87895" l="0" r="54340"/>
                    </a14:imgEffect>
                  </a14:imgLayer>
                </a14:imgProps>
              </a:ext>
            </a:extLst>
          </a:blip>
          <a:srcRect r="46726" b="12874"/>
          <a:stretch/>
        </p:blipFill>
        <p:spPr>
          <a:xfrm rot="1246124">
            <a:off x="5620913" y="3587823"/>
            <a:ext cx="1619617" cy="189913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51" b="94221" l="10000" r="90000">
                        <a14:foregroundMark x1="50333" y1="30823" x2="49444" y2="82137"/>
                        <a14:foregroundMark x1="50333" y1="30648" x2="57111" y2="51664"/>
                        <a14:foregroundMark x1="55556" y1="83713" x2="59333" y2="87916"/>
                        <a14:foregroundMark x1="48889" y1="86165" x2="39111" y2="89317"/>
                        <a14:foregroundMark x1="46667" y1="63923" x2="44333" y2="46760"/>
                        <a14:backgroundMark x1="49000" y1="41681" x2="49000" y2="41681"/>
                        <a14:backgroundMark x1="50222" y1="43082" x2="50222" y2="43082"/>
                        <a14:backgroundMark x1="50778" y1="40455" x2="52889" y2="44658"/>
                        <a14:backgroundMark x1="50556" y1="36602" x2="51111" y2="41506"/>
                        <a14:backgroundMark x1="50222" y1="38179" x2="47556" y2="45884"/>
                        <a14:backgroundMark x1="49778" y1="38529" x2="50556" y2="35377"/>
                        <a14:backgroundMark x1="50222" y1="40630" x2="50222" y2="446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04728" y="1419225"/>
            <a:ext cx="8572500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44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4700" y="675667"/>
            <a:ext cx="10364451" cy="962633"/>
          </a:xfrm>
        </p:spPr>
        <p:txBody>
          <a:bodyPr/>
          <a:lstStyle/>
          <a:p>
            <a:r>
              <a:rPr lang="es-CL" b="1" i="1" dirty="0" smtClean="0">
                <a:solidFill>
                  <a:schemeClr val="tx1"/>
                </a:solidFill>
              </a:rPr>
              <a:t>Día 4. </a:t>
            </a:r>
            <a:r>
              <a:rPr lang="es-CL" b="1" i="1" dirty="0" smtClean="0"/>
              <a:t>Amor propio ¿Qué es?</a:t>
            </a:r>
            <a:endParaRPr lang="es-CL" dirty="0"/>
          </a:p>
        </p:txBody>
      </p:sp>
      <p:sp>
        <p:nvSpPr>
          <p:cNvPr id="10" name="Rectángulo 9"/>
          <p:cNvSpPr/>
          <p:nvPr/>
        </p:nvSpPr>
        <p:spPr>
          <a:xfrm>
            <a:off x="2047875" y="1781592"/>
            <a:ext cx="74295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CL" dirty="0"/>
              <a:t>El amor propio es un estado mental y emocional, donde nos sentimos bien con nosotras mismas. Es tener coherencia entre lo que pienso y lo que hago, sin que esto vaya en contra quién soy o de mis valores.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CL" dirty="0"/>
              <a:t>Al creer en ti, valorar tus sentimientos, pensamientos y como te comportas, mejoras como te ves a ti misma, impactando positivamente </a:t>
            </a:r>
            <a:r>
              <a:rPr lang="es-CL" dirty="0" smtClean="0"/>
              <a:t>en todos </a:t>
            </a:r>
            <a:r>
              <a:rPr lang="es-CL" dirty="0"/>
              <a:t>los aspectos de tu vida.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3809605"/>
            <a:ext cx="4210049" cy="2918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86" b="100000" l="0" r="100000">
                        <a14:foregroundMark x1="40201" y1="83004" x2="68342" y2="92885"/>
                        <a14:foregroundMark x1="18090" y1="12253" x2="18090" y2="12253"/>
                        <a14:foregroundMark x1="15075" y1="28458" x2="15075" y2="28458"/>
                        <a14:foregroundMark x1="15075" y1="49012" x2="15075" y2="49012"/>
                        <a14:foregroundMark x1="10553" y1="59684" x2="10553" y2="59684"/>
                        <a14:foregroundMark x1="22613" y1="62055" x2="22613" y2="62055"/>
                        <a14:foregroundMark x1="87437" y1="11067" x2="87437" y2="11067"/>
                        <a14:foregroundMark x1="85930" y1="23715" x2="85930" y2="23715"/>
                        <a14:foregroundMark x1="70854" y1="11067" x2="70854" y2="11067"/>
                        <a14:backgroundMark x1="3015" y1="38735" x2="7035" y2="40711"/>
                        <a14:backgroundMark x1="12563" y1="39130" x2="15075" y2="37945"/>
                        <a14:backgroundMark x1="21608" y1="54545" x2="21608" y2="54545"/>
                        <a14:backgroundMark x1="33668" y1="93281" x2="33668" y2="857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77375" y="3679211"/>
            <a:ext cx="2500312" cy="317878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71" b="95238" l="3000" r="90000">
                        <a14:foregroundMark x1="13500" y1="29762" x2="13500" y2="29762"/>
                        <a14:foregroundMark x1="30500" y1="13492" x2="30500" y2="13492"/>
                        <a14:foregroundMark x1="29500" y1="25000" x2="29500" y2="25000"/>
                        <a14:foregroundMark x1="81500" y1="15873" x2="81500" y2="15873"/>
                        <a14:foregroundMark x1="84500" y1="31349" x2="84500" y2="3134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336656"/>
            <a:ext cx="2952749" cy="372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5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91183"/>
          </a:xfrm>
        </p:spPr>
        <p:txBody>
          <a:bodyPr>
            <a:normAutofit fontScale="90000"/>
          </a:bodyPr>
          <a:lstStyle/>
          <a:p>
            <a:r>
              <a:rPr lang="es-CL" b="1" dirty="0" smtClean="0"/>
              <a:t>características para reconocer el </a:t>
            </a:r>
            <a:r>
              <a:rPr lang="es-CL" b="1" dirty="0"/>
              <a:t>amor propio</a:t>
            </a:r>
            <a:r>
              <a:rPr lang="es-CL" dirty="0"/>
              <a:t> 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47687" y="1781175"/>
            <a:ext cx="5662613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es-CL" sz="2000" dirty="0" smtClean="0"/>
              <a:t>Te </a:t>
            </a:r>
            <a:r>
              <a:rPr lang="es-CL" sz="2000" dirty="0"/>
              <a:t>amas, te respetas y te </a:t>
            </a:r>
            <a:r>
              <a:rPr lang="es-CL" sz="2000" dirty="0" smtClean="0"/>
              <a:t>valoras.</a:t>
            </a:r>
            <a:endParaRPr lang="es-CL" sz="2000" dirty="0"/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es-CL" sz="2000" dirty="0"/>
              <a:t>Tienes una alta </a:t>
            </a:r>
            <a:r>
              <a:rPr lang="es-CL" sz="2000" dirty="0" smtClean="0"/>
              <a:t>autoestima.</a:t>
            </a:r>
            <a:endParaRPr lang="es-CL" sz="2000" dirty="0"/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es-CL" sz="2000" dirty="0"/>
              <a:t>Sabes quién eres y lo que </a:t>
            </a:r>
            <a:r>
              <a:rPr lang="es-CL" sz="2000" dirty="0" smtClean="0"/>
              <a:t>quieres.</a:t>
            </a:r>
            <a:endParaRPr lang="es-CL" sz="2000" dirty="0"/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es-CL" sz="2000" dirty="0"/>
              <a:t>Te sientes </a:t>
            </a:r>
            <a:r>
              <a:rPr lang="es-CL" sz="2000" dirty="0" smtClean="0"/>
              <a:t>feliz.</a:t>
            </a:r>
            <a:endParaRPr lang="es-CL" sz="2000" dirty="0"/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es-CL" sz="2000" dirty="0"/>
              <a:t>Te aceptas tal como </a:t>
            </a:r>
            <a:r>
              <a:rPr lang="es-CL" sz="2000" dirty="0" smtClean="0"/>
              <a:t>eres.</a:t>
            </a:r>
            <a:endParaRPr lang="es-CL" sz="2000" dirty="0"/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es-CL" sz="2000" dirty="0"/>
              <a:t>Tienes una linda relación con tu cuerpo </a:t>
            </a:r>
            <a:r>
              <a:rPr lang="es-CL" sz="2000" dirty="0" smtClean="0"/>
              <a:t>físico.</a:t>
            </a:r>
            <a:endParaRPr lang="es-CL" sz="2000" dirty="0"/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es-CL" sz="2000" dirty="0"/>
              <a:t>Te sientes digna de amar y de ser </a:t>
            </a:r>
            <a:r>
              <a:rPr lang="es-CL" sz="2000" dirty="0" smtClean="0"/>
              <a:t>amada.</a:t>
            </a:r>
            <a:endParaRPr lang="es-CL" sz="2000" dirty="0"/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es-CL" sz="2000" dirty="0"/>
              <a:t>Te sientes </a:t>
            </a:r>
            <a:r>
              <a:rPr lang="es-CL" sz="2000" dirty="0" smtClean="0"/>
              <a:t>merecedora de amor.</a:t>
            </a:r>
            <a:endParaRPr lang="es-CL" sz="2000" dirty="0"/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es-CL" sz="2000" dirty="0"/>
              <a:t>Tienes confianza en ti </a:t>
            </a:r>
            <a:r>
              <a:rPr lang="es-CL" sz="2000" dirty="0" smtClean="0"/>
              <a:t>misma.</a:t>
            </a:r>
            <a:endParaRPr lang="es-CL" sz="2000" dirty="0"/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es-CL" sz="2000" dirty="0"/>
              <a:t>Das lo mejor de ti.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es-CL" sz="2000" dirty="0"/>
              <a:t>Sientes compasión por ti misma.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es-CL" sz="2000" dirty="0"/>
              <a:t>Te tratas </a:t>
            </a:r>
            <a:r>
              <a:rPr lang="es-CL" sz="2000" dirty="0" smtClean="0"/>
              <a:t>bien y te cuidas.</a:t>
            </a:r>
            <a:endParaRPr lang="es-CL" sz="2000" dirty="0"/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es-CL" sz="2000" dirty="0"/>
              <a:t>Estás centrada en ti, en tu propósito y tus valores.</a:t>
            </a:r>
          </a:p>
          <a:p>
            <a:endParaRPr lang="es-CL" dirty="0"/>
          </a:p>
        </p:txBody>
      </p:sp>
      <p:sp>
        <p:nvSpPr>
          <p:cNvPr id="8" name="CuadroTexto 7"/>
          <p:cNvSpPr txBox="1"/>
          <p:nvPr/>
        </p:nvSpPr>
        <p:spPr>
          <a:xfrm>
            <a:off x="7104046" y="1851601"/>
            <a:ext cx="38836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b="1" dirty="0" smtClean="0"/>
              <a:t>Mira el siguiente video y comenta:</a:t>
            </a:r>
            <a:endParaRPr lang="es-CL" sz="2000" b="1" dirty="0"/>
          </a:p>
        </p:txBody>
      </p:sp>
      <p:pic>
        <p:nvPicPr>
          <p:cNvPr id="9" name="Imagen 8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531" y="2304480"/>
            <a:ext cx="4600574" cy="348876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1163631" y="3068515"/>
            <a:ext cx="952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 smtClean="0"/>
              <a:t>Clic en la imagen</a:t>
            </a:r>
            <a:endParaRPr lang="es-CL" sz="16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6528513" y="5793248"/>
            <a:ext cx="4547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Enlace: https: https://youtu.be/22vOOOM0sVk</a:t>
            </a:r>
          </a:p>
        </p:txBody>
      </p:sp>
    </p:spTree>
    <p:extLst>
      <p:ext uri="{BB962C8B-B14F-4D97-AF65-F5344CB8AC3E}">
        <p14:creationId xmlns:p14="http://schemas.microsoft.com/office/powerpoint/2010/main" val="4002473053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Gota</Template>
  <TotalTime>592</TotalTime>
  <Words>586</Words>
  <Application>Microsoft Office PowerPoint</Application>
  <PresentationFormat>Panorámica</PresentationFormat>
  <Paragraphs>56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ProximaNova</vt:lpstr>
      <vt:lpstr>Tw Cen MT</vt:lpstr>
      <vt:lpstr>Wingdings</vt:lpstr>
      <vt:lpstr>Gota</vt:lpstr>
      <vt:lpstr>YO ME QUIERO</vt:lpstr>
      <vt:lpstr>Día 1. ¿conociéndome?</vt:lpstr>
      <vt:lpstr>Presentación de PowerPoint</vt:lpstr>
      <vt:lpstr>Día 2. ¿Por qué es importante reconocer nuestras habilidades y cualidades?</vt:lpstr>
      <vt:lpstr>Actividad N°2: Reconocer nuestras cualidades y habilidades positivas y negativas.</vt:lpstr>
      <vt:lpstr>Día 3. Veamos el siguiente video</vt:lpstr>
      <vt:lpstr>¿conversemos sobre el video?</vt:lpstr>
      <vt:lpstr>Día 4. Amor propio ¿Qué es?</vt:lpstr>
      <vt:lpstr>características para reconocer el amor propio </vt:lpstr>
      <vt:lpstr>Día 5. Mira el siguiente video y reflexiona junto a tus compañeras y docente.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39</cp:revision>
  <dcterms:created xsi:type="dcterms:W3CDTF">2021-03-11T11:42:26Z</dcterms:created>
  <dcterms:modified xsi:type="dcterms:W3CDTF">2021-03-19T12:46:35Z</dcterms:modified>
</cp:coreProperties>
</file>